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337" r:id="rId2"/>
    <p:sldId id="380" r:id="rId3"/>
    <p:sldId id="381" r:id="rId4"/>
    <p:sldId id="382" r:id="rId5"/>
    <p:sldId id="383" r:id="rId6"/>
    <p:sldId id="384" r:id="rId7"/>
    <p:sldId id="385" r:id="rId8"/>
    <p:sldId id="392" r:id="rId9"/>
    <p:sldId id="338" r:id="rId10"/>
    <p:sldId id="339" r:id="rId11"/>
    <p:sldId id="340" r:id="rId12"/>
    <p:sldId id="341" r:id="rId13"/>
    <p:sldId id="371" r:id="rId14"/>
    <p:sldId id="342" r:id="rId15"/>
    <p:sldId id="343" r:id="rId16"/>
    <p:sldId id="344" r:id="rId17"/>
    <p:sldId id="346" r:id="rId18"/>
    <p:sldId id="386" r:id="rId19"/>
    <p:sldId id="387" r:id="rId20"/>
    <p:sldId id="388" r:id="rId21"/>
    <p:sldId id="390" r:id="rId22"/>
    <p:sldId id="391" r:id="rId23"/>
    <p:sldId id="389" r:id="rId24"/>
    <p:sldId id="373" r:id="rId25"/>
    <p:sldId id="351" r:id="rId26"/>
    <p:sldId id="363" r:id="rId27"/>
    <p:sldId id="364" r:id="rId28"/>
    <p:sldId id="375" r:id="rId29"/>
    <p:sldId id="353" r:id="rId30"/>
    <p:sldId id="355" r:id="rId31"/>
    <p:sldId id="369" r:id="rId32"/>
    <p:sldId id="356" r:id="rId33"/>
    <p:sldId id="377" r:id="rId34"/>
    <p:sldId id="378" r:id="rId35"/>
    <p:sldId id="362" r:id="rId36"/>
  </p:sldIdLst>
  <p:sldSz cx="9001125" cy="6840538"/>
  <p:notesSz cx="6794500" cy="9931400"/>
  <p:defaultTextStyle>
    <a:defPPr>
      <a:defRPr lang="sv-SE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374">
          <p15:clr>
            <a:srgbClr val="A4A3A4"/>
          </p15:clr>
        </p15:guide>
        <p15:guide id="2" orient="horz" pos="802">
          <p15:clr>
            <a:srgbClr val="A4A3A4"/>
          </p15:clr>
        </p15:guide>
        <p15:guide id="3" orient="horz" pos="119">
          <p15:clr>
            <a:srgbClr val="A4A3A4"/>
          </p15:clr>
        </p15:guide>
        <p15:guide id="4" orient="horz" pos="1122">
          <p15:clr>
            <a:srgbClr val="A4A3A4"/>
          </p15:clr>
        </p15:guide>
        <p15:guide id="5" pos="480">
          <p15:clr>
            <a:srgbClr val="A4A3A4"/>
          </p15:clr>
        </p15:guide>
        <p15:guide id="6" pos="115">
          <p15:clr>
            <a:srgbClr val="A4A3A4"/>
          </p15:clr>
        </p15:guide>
        <p15:guide id="7" pos="2445">
          <p15:clr>
            <a:srgbClr val="A4A3A4"/>
          </p15:clr>
        </p15:guide>
        <p15:guide id="8" pos="5565">
          <p15:clr>
            <a:srgbClr val="A4A3A4"/>
          </p15:clr>
        </p15:guide>
        <p15:guide id="9" pos="2599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8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626"/>
    <a:srgbClr val="ADCAB8"/>
    <a:srgbClr val="404040"/>
    <a:srgbClr val="BFB8AF"/>
    <a:srgbClr val="D2BA81"/>
    <a:srgbClr val="BED9C7"/>
    <a:srgbClr val="E9C4C7"/>
    <a:srgbClr val="333333"/>
    <a:srgbClr val="FF689D"/>
    <a:srgbClr val="F3EB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87082" autoAdjust="0"/>
  </p:normalViewPr>
  <p:slideViewPr>
    <p:cSldViewPr snapToGrid="0" showGuides="1">
      <p:cViewPr varScale="1">
        <p:scale>
          <a:sx n="60" d="100"/>
          <a:sy n="60" d="100"/>
        </p:scale>
        <p:origin x="-1422" y="-84"/>
      </p:cViewPr>
      <p:guideLst>
        <p:guide orient="horz" pos="3374"/>
        <p:guide orient="horz" pos="802"/>
        <p:guide orient="horz" pos="119"/>
        <p:guide orient="horz" pos="1122"/>
        <p:guide pos="480"/>
        <p:guide pos="115"/>
        <p:guide pos="2445"/>
        <p:guide pos="5565"/>
        <p:guide pos="259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>
        <p:scale>
          <a:sx n="100" d="100"/>
          <a:sy n="100" d="100"/>
        </p:scale>
        <p:origin x="-2856" y="1248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53FA3B-A911-4294-9666-9D8A5388C07E}" type="datetimeFigureOut">
              <a:rPr lang="sv-SE" smtClean="0"/>
              <a:pPr/>
              <a:t>2015-04-14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FF35AB-58F5-4C8C-9928-1BF893383042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605305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AF5E47-94AA-AA43-B08E-C5A5421011EB}" type="datetimeFigureOut">
              <a:rPr lang="sv-SE" smtClean="0"/>
              <a:pPr/>
              <a:t>2015-04-14</a:t>
            </a:fld>
            <a:endParaRPr lang="sv-SE" dirty="0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89902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13FD4B-1391-7946-A8ED-18550D8B130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12102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smtClean="0">
                <a:latin typeface="Arial" charset="0"/>
              </a:rPr>
              <a:t>The </a:t>
            </a:r>
            <a:r>
              <a:rPr lang="sv-SE" dirty="0" err="1" smtClean="0">
                <a:latin typeface="Arial" charset="0"/>
              </a:rPr>
              <a:t>figures</a:t>
            </a:r>
            <a:r>
              <a:rPr lang="sv-SE" dirty="0" smtClean="0">
                <a:latin typeface="Arial" charset="0"/>
              </a:rPr>
              <a:t> for Lund University in the presentation </a:t>
            </a:r>
            <a:r>
              <a:rPr lang="sv-SE" dirty="0" err="1" smtClean="0">
                <a:latin typeface="Arial" charset="0"/>
              </a:rPr>
              <a:t>are</a:t>
            </a:r>
            <a:r>
              <a:rPr lang="sv-SE" dirty="0" smtClean="0">
                <a:latin typeface="Arial" charset="0"/>
              </a:rPr>
              <a:t> </a:t>
            </a:r>
            <a:r>
              <a:rPr lang="sv-SE" dirty="0" err="1" smtClean="0">
                <a:latin typeface="Arial" charset="0"/>
              </a:rPr>
              <a:t>based</a:t>
            </a:r>
            <a:r>
              <a:rPr lang="sv-SE" dirty="0" smtClean="0">
                <a:latin typeface="Arial" charset="0"/>
              </a:rPr>
              <a:t> on the 2014 </a:t>
            </a:r>
            <a:r>
              <a:rPr lang="sv-SE" dirty="0" err="1" smtClean="0">
                <a:latin typeface="Arial" charset="0"/>
              </a:rPr>
              <a:t>financial</a:t>
            </a:r>
            <a:r>
              <a:rPr lang="sv-SE" dirty="0" smtClean="0">
                <a:latin typeface="Arial" charset="0"/>
              </a:rPr>
              <a:t> </a:t>
            </a:r>
            <a:r>
              <a:rPr lang="sv-SE" dirty="0" err="1" smtClean="0">
                <a:latin typeface="Arial" charset="0"/>
              </a:rPr>
              <a:t>year</a:t>
            </a:r>
            <a:r>
              <a:rPr lang="sv-SE" dirty="0" smtClean="0">
                <a:latin typeface="Arial" charset="0"/>
              </a:rPr>
              <a:t>.</a:t>
            </a:r>
            <a:endParaRPr lang="sv-SE" sz="1200" dirty="0" smtClean="0">
              <a:latin typeface="Arial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FD4B-1391-7946-A8ED-18550D8B130B}" type="slidenum">
              <a:rPr lang="sv-SE" smtClean="0"/>
              <a:pPr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148369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smtClean="0">
                <a:latin typeface="Arial" charset="0"/>
              </a:rPr>
              <a:t>The </a:t>
            </a:r>
            <a:r>
              <a:rPr lang="sv-SE" dirty="0" err="1" smtClean="0">
                <a:latin typeface="Arial" charset="0"/>
              </a:rPr>
              <a:t>figures</a:t>
            </a:r>
            <a:r>
              <a:rPr lang="sv-SE" dirty="0" smtClean="0">
                <a:latin typeface="Arial" charset="0"/>
              </a:rPr>
              <a:t> for Lund University in the presentation </a:t>
            </a:r>
            <a:r>
              <a:rPr lang="sv-SE" dirty="0" err="1" smtClean="0">
                <a:latin typeface="Arial" charset="0"/>
              </a:rPr>
              <a:t>are</a:t>
            </a:r>
            <a:r>
              <a:rPr lang="sv-SE" dirty="0" smtClean="0">
                <a:latin typeface="Arial" charset="0"/>
              </a:rPr>
              <a:t> </a:t>
            </a:r>
            <a:r>
              <a:rPr lang="sv-SE" dirty="0" err="1" smtClean="0">
                <a:latin typeface="Arial" charset="0"/>
              </a:rPr>
              <a:t>based</a:t>
            </a:r>
            <a:r>
              <a:rPr lang="sv-SE" dirty="0" smtClean="0">
                <a:latin typeface="Arial" charset="0"/>
              </a:rPr>
              <a:t> on the 2014 </a:t>
            </a:r>
            <a:r>
              <a:rPr lang="sv-SE" dirty="0" err="1" smtClean="0">
                <a:latin typeface="Arial" charset="0"/>
              </a:rPr>
              <a:t>financial</a:t>
            </a:r>
            <a:r>
              <a:rPr lang="sv-SE" dirty="0" smtClean="0">
                <a:latin typeface="Arial" charset="0"/>
              </a:rPr>
              <a:t> </a:t>
            </a:r>
            <a:r>
              <a:rPr lang="sv-SE" dirty="0" err="1" smtClean="0">
                <a:latin typeface="Arial" charset="0"/>
              </a:rPr>
              <a:t>year</a:t>
            </a:r>
            <a:r>
              <a:rPr lang="sv-SE" dirty="0" smtClean="0">
                <a:latin typeface="Arial" charset="0"/>
              </a:rPr>
              <a:t>.</a:t>
            </a:r>
            <a:endParaRPr lang="sv-SE" sz="1200" dirty="0" smtClean="0">
              <a:latin typeface="Arial" charset="0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FD4B-1391-7946-A8ED-18550D8B130B}" type="slidenum">
              <a:rPr lang="sv-SE" smtClean="0"/>
              <a:pPr/>
              <a:t>13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84937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smtClean="0">
                <a:latin typeface="Arial" charset="0"/>
              </a:rPr>
              <a:t>The </a:t>
            </a:r>
            <a:r>
              <a:rPr lang="sv-SE" dirty="0" err="1" smtClean="0">
                <a:latin typeface="Arial" charset="0"/>
              </a:rPr>
              <a:t>figures</a:t>
            </a:r>
            <a:r>
              <a:rPr lang="sv-SE" dirty="0" smtClean="0">
                <a:latin typeface="Arial" charset="0"/>
              </a:rPr>
              <a:t> for Lund University in the presentation </a:t>
            </a:r>
            <a:r>
              <a:rPr lang="sv-SE" dirty="0" err="1" smtClean="0">
                <a:latin typeface="Arial" charset="0"/>
              </a:rPr>
              <a:t>are</a:t>
            </a:r>
            <a:r>
              <a:rPr lang="sv-SE" dirty="0" smtClean="0">
                <a:latin typeface="Arial" charset="0"/>
              </a:rPr>
              <a:t> </a:t>
            </a:r>
            <a:r>
              <a:rPr lang="sv-SE" dirty="0" err="1" smtClean="0">
                <a:latin typeface="Arial" charset="0"/>
              </a:rPr>
              <a:t>based</a:t>
            </a:r>
            <a:r>
              <a:rPr lang="sv-SE" dirty="0" smtClean="0">
                <a:latin typeface="Arial" charset="0"/>
              </a:rPr>
              <a:t> on the 2014 </a:t>
            </a:r>
            <a:r>
              <a:rPr lang="sv-SE" dirty="0" err="1" smtClean="0">
                <a:latin typeface="Arial" charset="0"/>
              </a:rPr>
              <a:t>financial</a:t>
            </a:r>
            <a:r>
              <a:rPr lang="sv-SE" dirty="0" smtClean="0">
                <a:latin typeface="Arial" charset="0"/>
              </a:rPr>
              <a:t> </a:t>
            </a:r>
            <a:r>
              <a:rPr lang="sv-SE" dirty="0" err="1" smtClean="0">
                <a:latin typeface="Arial" charset="0"/>
              </a:rPr>
              <a:t>year</a:t>
            </a:r>
            <a:r>
              <a:rPr lang="sv-SE" dirty="0" smtClean="0">
                <a:latin typeface="Arial" charset="0"/>
              </a:rPr>
              <a:t>.</a:t>
            </a:r>
            <a:endParaRPr lang="sv-SE" sz="1200" dirty="0" smtClean="0">
              <a:latin typeface="Arial" charset="0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FD4B-1391-7946-A8ED-18550D8B130B}" type="slidenum">
              <a:rPr lang="sv-SE" smtClean="0"/>
              <a:pPr/>
              <a:t>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527504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smtClean="0">
                <a:latin typeface="Arial" charset="0"/>
              </a:rPr>
              <a:t>The </a:t>
            </a:r>
            <a:r>
              <a:rPr lang="sv-SE" dirty="0" err="1" smtClean="0">
                <a:latin typeface="Arial" charset="0"/>
              </a:rPr>
              <a:t>figures</a:t>
            </a:r>
            <a:r>
              <a:rPr lang="sv-SE" dirty="0" smtClean="0">
                <a:latin typeface="Arial" charset="0"/>
              </a:rPr>
              <a:t> for Lund University in the presentation </a:t>
            </a:r>
            <a:r>
              <a:rPr lang="sv-SE" dirty="0" err="1" smtClean="0">
                <a:latin typeface="Arial" charset="0"/>
              </a:rPr>
              <a:t>are</a:t>
            </a:r>
            <a:r>
              <a:rPr lang="sv-SE" dirty="0" smtClean="0">
                <a:latin typeface="Arial" charset="0"/>
              </a:rPr>
              <a:t> </a:t>
            </a:r>
            <a:r>
              <a:rPr lang="sv-SE" dirty="0" err="1" smtClean="0">
                <a:latin typeface="Arial" charset="0"/>
              </a:rPr>
              <a:t>based</a:t>
            </a:r>
            <a:r>
              <a:rPr lang="sv-SE" dirty="0" smtClean="0">
                <a:latin typeface="Arial" charset="0"/>
              </a:rPr>
              <a:t> on the 2014 </a:t>
            </a:r>
            <a:r>
              <a:rPr lang="sv-SE" dirty="0" err="1" smtClean="0">
                <a:latin typeface="Arial" charset="0"/>
              </a:rPr>
              <a:t>financial</a:t>
            </a:r>
            <a:r>
              <a:rPr lang="sv-SE" dirty="0" smtClean="0">
                <a:latin typeface="Arial" charset="0"/>
              </a:rPr>
              <a:t> </a:t>
            </a:r>
            <a:r>
              <a:rPr lang="sv-SE" dirty="0" err="1" smtClean="0">
                <a:latin typeface="Arial" charset="0"/>
              </a:rPr>
              <a:t>year</a:t>
            </a:r>
            <a:r>
              <a:rPr lang="sv-SE" dirty="0" smtClean="0">
                <a:latin typeface="Arial" charset="0"/>
              </a:rPr>
              <a:t>.</a:t>
            </a:r>
            <a:endParaRPr lang="sv-SE" sz="1200" dirty="0" smtClean="0">
              <a:latin typeface="Arial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FD4B-1391-7946-A8ED-18550D8B130B}" type="slidenum">
              <a:rPr lang="sv-SE" smtClean="0"/>
              <a:pPr/>
              <a:t>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982902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smtClean="0">
                <a:latin typeface="Arial" charset="0"/>
              </a:rPr>
              <a:t>The </a:t>
            </a:r>
            <a:r>
              <a:rPr lang="sv-SE" dirty="0" err="1" smtClean="0">
                <a:latin typeface="Arial" charset="0"/>
              </a:rPr>
              <a:t>figures</a:t>
            </a:r>
            <a:r>
              <a:rPr lang="sv-SE" dirty="0" smtClean="0">
                <a:latin typeface="Arial" charset="0"/>
              </a:rPr>
              <a:t> for Lund University in the presentation </a:t>
            </a:r>
            <a:r>
              <a:rPr lang="sv-SE" dirty="0" err="1" smtClean="0">
                <a:latin typeface="Arial" charset="0"/>
              </a:rPr>
              <a:t>are</a:t>
            </a:r>
            <a:r>
              <a:rPr lang="sv-SE" dirty="0" smtClean="0">
                <a:latin typeface="Arial" charset="0"/>
              </a:rPr>
              <a:t> </a:t>
            </a:r>
            <a:r>
              <a:rPr lang="sv-SE" dirty="0" err="1" smtClean="0">
                <a:latin typeface="Arial" charset="0"/>
              </a:rPr>
              <a:t>based</a:t>
            </a:r>
            <a:r>
              <a:rPr lang="sv-SE" dirty="0" smtClean="0">
                <a:latin typeface="Arial" charset="0"/>
              </a:rPr>
              <a:t> on the 2014 </a:t>
            </a:r>
            <a:r>
              <a:rPr lang="sv-SE" dirty="0" err="1" smtClean="0">
                <a:latin typeface="Arial" charset="0"/>
              </a:rPr>
              <a:t>financial</a:t>
            </a:r>
            <a:r>
              <a:rPr lang="sv-SE" dirty="0" smtClean="0">
                <a:latin typeface="Arial" charset="0"/>
              </a:rPr>
              <a:t> </a:t>
            </a:r>
            <a:r>
              <a:rPr lang="sv-SE" dirty="0" err="1" smtClean="0">
                <a:latin typeface="Arial" charset="0"/>
              </a:rPr>
              <a:t>year</a:t>
            </a:r>
            <a:r>
              <a:rPr lang="sv-SE" dirty="0" smtClean="0">
                <a:latin typeface="Arial" charset="0"/>
              </a:rPr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dirty="0" smtClean="0">
              <a:latin typeface="Arial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 smtClean="0">
                <a:solidFill>
                  <a:srgbClr val="9C6114"/>
                </a:solidFill>
                <a:latin typeface="Times New Roman"/>
                <a:cs typeface="Times New Roman"/>
              </a:rPr>
              <a:t>International Mentor </a:t>
            </a:r>
            <a:r>
              <a:rPr lang="sv-SE" sz="1200" dirty="0" err="1" smtClean="0">
                <a:solidFill>
                  <a:srgbClr val="9C6114"/>
                </a:solidFill>
                <a:latin typeface="Times New Roman"/>
                <a:cs typeface="Times New Roman"/>
              </a:rPr>
              <a:t>Programme</a:t>
            </a:r>
            <a:endParaRPr lang="sv-SE" sz="1200" dirty="0" smtClean="0">
              <a:solidFill>
                <a:srgbClr val="9C6114"/>
              </a:solidFill>
              <a:latin typeface="Times New Roman"/>
              <a:cs typeface="Times New Roman"/>
            </a:endParaRPr>
          </a:p>
          <a:p>
            <a:pPr marL="354965" marR="240029" indent="-342900">
              <a:lnSpc>
                <a:spcPct val="100000"/>
              </a:lnSpc>
              <a:buClr>
                <a:srgbClr val="303030"/>
              </a:buClr>
              <a:buFont typeface="Arial"/>
              <a:buChar char="•"/>
              <a:tabLst>
                <a:tab pos="299085" algn="l"/>
              </a:tabLst>
            </a:pPr>
            <a:r>
              <a:rPr lang="sv-SE" sz="1200" b="0" spc="5" dirty="0" smtClean="0">
                <a:solidFill>
                  <a:srgbClr val="262626"/>
                </a:solidFill>
                <a:latin typeface="Arial"/>
                <a:cs typeface="Arial"/>
              </a:rPr>
              <a:t>Social </a:t>
            </a:r>
            <a:r>
              <a:rPr lang="sv-SE" sz="1200" b="0" spc="5" dirty="0" err="1" smtClean="0">
                <a:solidFill>
                  <a:srgbClr val="262626"/>
                </a:solidFill>
                <a:latin typeface="Arial"/>
                <a:cs typeface="Arial"/>
              </a:rPr>
              <a:t>groups</a:t>
            </a:r>
            <a:r>
              <a:rPr lang="sv-SE" sz="1200" b="0" spc="5" dirty="0" smtClean="0">
                <a:solidFill>
                  <a:srgbClr val="262626"/>
                </a:solidFill>
                <a:latin typeface="Arial"/>
                <a:cs typeface="Arial"/>
              </a:rPr>
              <a:t> to </a:t>
            </a:r>
            <a:r>
              <a:rPr lang="sv-SE" sz="1200" b="0" spc="5" dirty="0" err="1" smtClean="0">
                <a:solidFill>
                  <a:srgbClr val="262626"/>
                </a:solidFill>
                <a:latin typeface="Arial"/>
                <a:cs typeface="Arial"/>
              </a:rPr>
              <a:t>help</a:t>
            </a:r>
            <a:r>
              <a:rPr lang="sv-SE" sz="1200" b="0" spc="5" dirty="0" smtClean="0">
                <a:solidFill>
                  <a:srgbClr val="262626"/>
                </a:solidFill>
                <a:latin typeface="Arial"/>
                <a:cs typeface="Arial"/>
              </a:rPr>
              <a:t> international students </a:t>
            </a:r>
            <a:r>
              <a:rPr lang="sv-SE" sz="1200" b="0" spc="5" dirty="0" err="1" smtClean="0">
                <a:solidFill>
                  <a:srgbClr val="262626"/>
                </a:solidFill>
                <a:latin typeface="Arial"/>
                <a:cs typeface="Arial"/>
              </a:rPr>
              <a:t>settle</a:t>
            </a:r>
            <a:r>
              <a:rPr lang="sv-SE" sz="1200" b="0" spc="5" dirty="0" smtClean="0">
                <a:solidFill>
                  <a:srgbClr val="262626"/>
                </a:solidFill>
                <a:latin typeface="Arial"/>
                <a:cs typeface="Arial"/>
              </a:rPr>
              <a:t> in and get </a:t>
            </a:r>
            <a:r>
              <a:rPr lang="sv-SE" sz="1200" b="0" spc="5" dirty="0" err="1" smtClean="0">
                <a:solidFill>
                  <a:srgbClr val="262626"/>
                </a:solidFill>
                <a:latin typeface="Arial"/>
                <a:cs typeface="Arial"/>
              </a:rPr>
              <a:t>familiar</a:t>
            </a:r>
            <a:r>
              <a:rPr lang="sv-SE" sz="1200" b="0" spc="5" dirty="0" smtClean="0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lang="sv-SE" sz="1200" b="0" spc="5" dirty="0" err="1" smtClean="0">
                <a:solidFill>
                  <a:srgbClr val="262626"/>
                </a:solidFill>
                <a:latin typeface="Arial"/>
                <a:cs typeface="Arial"/>
              </a:rPr>
              <a:t>with</a:t>
            </a:r>
            <a:r>
              <a:rPr lang="sv-SE" sz="1200" b="0" spc="5" dirty="0" smtClean="0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lang="sv-SE" sz="1200" b="0" spc="5" dirty="0" err="1" smtClean="0">
                <a:solidFill>
                  <a:srgbClr val="262626"/>
                </a:solidFill>
                <a:latin typeface="Arial"/>
                <a:cs typeface="Arial"/>
              </a:rPr>
              <a:t>life</a:t>
            </a:r>
            <a:r>
              <a:rPr lang="sv-SE" sz="1200" b="0" spc="5" dirty="0" smtClean="0">
                <a:solidFill>
                  <a:srgbClr val="262626"/>
                </a:solidFill>
                <a:latin typeface="Arial"/>
                <a:cs typeface="Arial"/>
              </a:rPr>
              <a:t> at LU &amp; Sweden</a:t>
            </a:r>
          </a:p>
          <a:p>
            <a:pPr marL="354965" marR="240029" indent="-342900">
              <a:lnSpc>
                <a:spcPct val="100000"/>
              </a:lnSpc>
              <a:buClr>
                <a:srgbClr val="303030"/>
              </a:buClr>
              <a:buFont typeface="Arial"/>
              <a:buChar char="•"/>
              <a:tabLst>
                <a:tab pos="299085" algn="l"/>
              </a:tabLst>
            </a:pPr>
            <a:endParaRPr lang="sv-SE" sz="1200" b="0" spc="5" dirty="0" smtClean="0">
              <a:solidFill>
                <a:srgbClr val="262626"/>
              </a:solidFill>
              <a:latin typeface="Arial"/>
              <a:cs typeface="Arial"/>
            </a:endParaRPr>
          </a:p>
          <a:p>
            <a:pPr marL="354965" marR="240029" indent="-342900">
              <a:lnSpc>
                <a:spcPct val="100000"/>
              </a:lnSpc>
              <a:buClr>
                <a:srgbClr val="303030"/>
              </a:buClr>
              <a:buFont typeface="Arial"/>
              <a:buChar char="•"/>
              <a:tabLst>
                <a:tab pos="299085" algn="l"/>
              </a:tabLst>
            </a:pPr>
            <a:r>
              <a:rPr lang="sv-SE" sz="1200" b="0" spc="5" dirty="0" smtClean="0">
                <a:solidFill>
                  <a:srgbClr val="262626"/>
                </a:solidFill>
                <a:latin typeface="Arial"/>
                <a:cs typeface="Arial"/>
              </a:rPr>
              <a:t>3-4 mentors </a:t>
            </a:r>
            <a:r>
              <a:rPr lang="sv-SE" sz="1200" b="0" spc="5" dirty="0" err="1" smtClean="0">
                <a:solidFill>
                  <a:srgbClr val="262626"/>
                </a:solidFill>
                <a:latin typeface="Arial"/>
                <a:cs typeface="Arial"/>
              </a:rPr>
              <a:t>with</a:t>
            </a:r>
            <a:r>
              <a:rPr lang="sv-SE" sz="1200" b="0" spc="5" dirty="0" smtClean="0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lang="sv-SE" sz="1200" b="0" spc="5" dirty="0" err="1" smtClean="0">
                <a:solidFill>
                  <a:srgbClr val="262626"/>
                </a:solidFill>
                <a:latin typeface="Arial"/>
                <a:cs typeface="Arial"/>
              </a:rPr>
              <a:t>groups</a:t>
            </a:r>
            <a:r>
              <a:rPr lang="sv-SE" sz="1200" b="0" spc="5" dirty="0" smtClean="0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lang="sv-SE" sz="1200" b="0" spc="5" dirty="0" err="1" smtClean="0">
                <a:solidFill>
                  <a:srgbClr val="262626"/>
                </a:solidFill>
                <a:latin typeface="Arial"/>
                <a:cs typeface="Arial"/>
              </a:rPr>
              <a:t>of</a:t>
            </a:r>
            <a:r>
              <a:rPr lang="sv-SE" sz="1200" b="0" spc="5" dirty="0" smtClean="0">
                <a:solidFill>
                  <a:srgbClr val="262626"/>
                </a:solidFill>
                <a:latin typeface="Arial"/>
                <a:cs typeface="Arial"/>
              </a:rPr>
              <a:t> 15-20 students</a:t>
            </a:r>
          </a:p>
          <a:p>
            <a:pPr marL="354965" marR="240029" indent="-342900">
              <a:lnSpc>
                <a:spcPct val="100000"/>
              </a:lnSpc>
              <a:buClr>
                <a:srgbClr val="303030"/>
              </a:buClr>
              <a:buFont typeface="Arial"/>
              <a:buChar char="•"/>
              <a:tabLst>
                <a:tab pos="299085" algn="l"/>
              </a:tabLst>
            </a:pPr>
            <a:endParaRPr lang="sv-SE" sz="1200" b="0" spc="5" dirty="0" smtClean="0">
              <a:solidFill>
                <a:srgbClr val="262626"/>
              </a:solidFill>
              <a:latin typeface="Arial"/>
              <a:cs typeface="Arial"/>
            </a:endParaRPr>
          </a:p>
          <a:p>
            <a:pPr marL="354965" marR="240029" indent="-342900">
              <a:lnSpc>
                <a:spcPct val="100000"/>
              </a:lnSpc>
              <a:buClr>
                <a:srgbClr val="303030"/>
              </a:buClr>
              <a:buFont typeface="Arial"/>
              <a:buChar char="•"/>
              <a:tabLst>
                <a:tab pos="299085" algn="l"/>
              </a:tabLst>
            </a:pPr>
            <a:r>
              <a:rPr lang="sv-SE" sz="1200" b="0" spc="5" dirty="0" smtClean="0">
                <a:solidFill>
                  <a:srgbClr val="262626"/>
                </a:solidFill>
                <a:latin typeface="Arial"/>
                <a:cs typeface="Arial"/>
              </a:rPr>
              <a:t>Mentors </a:t>
            </a:r>
            <a:r>
              <a:rPr lang="sv-SE" sz="1200" b="0" spc="5" dirty="0" err="1" smtClean="0">
                <a:solidFill>
                  <a:srgbClr val="262626"/>
                </a:solidFill>
                <a:latin typeface="Arial"/>
                <a:cs typeface="Arial"/>
              </a:rPr>
              <a:t>can</a:t>
            </a:r>
            <a:r>
              <a:rPr lang="sv-SE" sz="1200" b="0" spc="5" dirty="0" smtClean="0">
                <a:solidFill>
                  <a:srgbClr val="262626"/>
                </a:solidFill>
                <a:latin typeface="Arial"/>
                <a:cs typeface="Arial"/>
              </a:rPr>
              <a:t> be Swedish or international students</a:t>
            </a:r>
          </a:p>
          <a:p>
            <a:pPr marL="354965" marR="240029" indent="-342900">
              <a:lnSpc>
                <a:spcPct val="100000"/>
              </a:lnSpc>
              <a:buClr>
                <a:srgbClr val="303030"/>
              </a:buClr>
              <a:buFont typeface="Arial"/>
              <a:buChar char="•"/>
              <a:tabLst>
                <a:tab pos="299085" algn="l"/>
              </a:tabLst>
            </a:pPr>
            <a:endParaRPr lang="sv-SE" sz="1200" b="0" spc="5" dirty="0" smtClean="0">
              <a:solidFill>
                <a:srgbClr val="262626"/>
              </a:solidFill>
              <a:latin typeface="Arial"/>
              <a:cs typeface="Arial"/>
            </a:endParaRPr>
          </a:p>
          <a:p>
            <a:pPr marL="354965" marR="240029" indent="-342900">
              <a:lnSpc>
                <a:spcPct val="100000"/>
              </a:lnSpc>
              <a:buClr>
                <a:srgbClr val="303030"/>
              </a:buClr>
              <a:buFont typeface="Arial"/>
              <a:buChar char="•"/>
              <a:tabLst>
                <a:tab pos="299085" algn="l"/>
              </a:tabLst>
            </a:pPr>
            <a:r>
              <a:rPr lang="sv-SE" sz="1200" b="0" spc="5" dirty="0" smtClean="0">
                <a:solidFill>
                  <a:srgbClr val="262626"/>
                </a:solidFill>
                <a:latin typeface="Arial"/>
                <a:cs typeface="Arial"/>
              </a:rPr>
              <a:t>Set </a:t>
            </a:r>
            <a:r>
              <a:rPr lang="sv-SE" sz="1200" b="0" spc="5" dirty="0" err="1" smtClean="0">
                <a:solidFill>
                  <a:srgbClr val="262626"/>
                </a:solidFill>
                <a:latin typeface="Arial"/>
                <a:cs typeface="Arial"/>
              </a:rPr>
              <a:t>own</a:t>
            </a:r>
            <a:r>
              <a:rPr lang="sv-SE" sz="1200" b="0" spc="5" dirty="0" smtClean="0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lang="sv-SE" sz="1200" b="0" spc="5" dirty="0" err="1" smtClean="0">
                <a:solidFill>
                  <a:srgbClr val="262626"/>
                </a:solidFill>
                <a:latin typeface="Arial"/>
                <a:cs typeface="Arial"/>
              </a:rPr>
              <a:t>schedule</a:t>
            </a:r>
            <a:r>
              <a:rPr lang="sv-SE" sz="1200" b="0" spc="5" dirty="0" smtClean="0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lang="sv-SE" sz="1200" b="0" spc="5" dirty="0" err="1" smtClean="0">
                <a:solidFill>
                  <a:srgbClr val="262626"/>
                </a:solidFill>
                <a:latin typeface="Arial"/>
                <a:cs typeface="Arial"/>
              </a:rPr>
              <a:t>of</a:t>
            </a:r>
            <a:r>
              <a:rPr lang="sv-SE" sz="1200" b="0" spc="5" dirty="0" smtClean="0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lang="sv-SE" sz="1200" b="0" spc="5" dirty="0" err="1" smtClean="0">
                <a:solidFill>
                  <a:srgbClr val="262626"/>
                </a:solidFill>
                <a:latin typeface="Arial"/>
                <a:cs typeface="Arial"/>
              </a:rPr>
              <a:t>various</a:t>
            </a:r>
            <a:r>
              <a:rPr lang="sv-SE" sz="1200" b="0" spc="5" dirty="0" smtClean="0">
                <a:solidFill>
                  <a:srgbClr val="262626"/>
                </a:solidFill>
                <a:latin typeface="Arial"/>
                <a:cs typeface="Arial"/>
              </a:rPr>
              <a:t> social </a:t>
            </a:r>
            <a:r>
              <a:rPr lang="sv-SE" sz="1200" b="0" spc="5" dirty="0" err="1" smtClean="0">
                <a:solidFill>
                  <a:srgbClr val="262626"/>
                </a:solidFill>
                <a:latin typeface="Arial"/>
                <a:cs typeface="Arial"/>
              </a:rPr>
              <a:t>activities</a:t>
            </a:r>
            <a:endParaRPr lang="sv-SE" sz="1200" b="0" spc="5" dirty="0" smtClean="0">
              <a:solidFill>
                <a:srgbClr val="262626"/>
              </a:solidFill>
              <a:latin typeface="Arial"/>
              <a:cs typeface="Arial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dirty="0" smtClean="0">
              <a:latin typeface="Arial" charset="0"/>
            </a:endParaRPr>
          </a:p>
          <a:p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FD4B-1391-7946-A8ED-18550D8B130B}" type="slidenum">
              <a:rPr lang="sv-SE" smtClean="0"/>
              <a:pPr/>
              <a:t>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192205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smtClean="0">
                <a:latin typeface="Arial" charset="0"/>
              </a:rPr>
              <a:t>The </a:t>
            </a:r>
            <a:r>
              <a:rPr lang="sv-SE" dirty="0" err="1" smtClean="0">
                <a:latin typeface="Arial" charset="0"/>
              </a:rPr>
              <a:t>figures</a:t>
            </a:r>
            <a:r>
              <a:rPr lang="sv-SE" dirty="0" smtClean="0">
                <a:latin typeface="Arial" charset="0"/>
              </a:rPr>
              <a:t> for Lund University in the presentation </a:t>
            </a:r>
            <a:r>
              <a:rPr lang="sv-SE" dirty="0" err="1" smtClean="0">
                <a:latin typeface="Arial" charset="0"/>
              </a:rPr>
              <a:t>are</a:t>
            </a:r>
            <a:r>
              <a:rPr lang="sv-SE" dirty="0" smtClean="0">
                <a:latin typeface="Arial" charset="0"/>
              </a:rPr>
              <a:t> </a:t>
            </a:r>
            <a:r>
              <a:rPr lang="sv-SE" dirty="0" err="1" smtClean="0">
                <a:latin typeface="Arial" charset="0"/>
              </a:rPr>
              <a:t>based</a:t>
            </a:r>
            <a:r>
              <a:rPr lang="sv-SE" dirty="0" smtClean="0">
                <a:latin typeface="Arial" charset="0"/>
              </a:rPr>
              <a:t> on the 2014 </a:t>
            </a:r>
            <a:r>
              <a:rPr lang="sv-SE" dirty="0" err="1" smtClean="0">
                <a:latin typeface="Arial" charset="0"/>
              </a:rPr>
              <a:t>financial</a:t>
            </a:r>
            <a:r>
              <a:rPr lang="sv-SE" dirty="0" smtClean="0">
                <a:latin typeface="Arial" charset="0"/>
              </a:rPr>
              <a:t> </a:t>
            </a:r>
            <a:r>
              <a:rPr lang="sv-SE" dirty="0" err="1" smtClean="0">
                <a:latin typeface="Arial" charset="0"/>
              </a:rPr>
              <a:t>year</a:t>
            </a:r>
            <a:r>
              <a:rPr lang="sv-SE" dirty="0" smtClean="0">
                <a:latin typeface="Arial" charset="0"/>
              </a:rPr>
              <a:t>.</a:t>
            </a:r>
            <a:endParaRPr lang="sv-SE" sz="1200" dirty="0" smtClean="0">
              <a:latin typeface="Arial" charset="0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FD4B-1391-7946-A8ED-18550D8B130B}" type="slidenum">
              <a:rPr lang="sv-SE" smtClean="0"/>
              <a:pPr/>
              <a:t>17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666141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smtClean="0">
                <a:latin typeface="Arial" charset="0"/>
              </a:rPr>
              <a:t>The </a:t>
            </a:r>
            <a:r>
              <a:rPr lang="sv-SE" dirty="0" err="1" smtClean="0">
                <a:latin typeface="Arial" charset="0"/>
              </a:rPr>
              <a:t>figures</a:t>
            </a:r>
            <a:r>
              <a:rPr lang="sv-SE" dirty="0" smtClean="0">
                <a:latin typeface="Arial" charset="0"/>
              </a:rPr>
              <a:t> for Lund University in the presentation </a:t>
            </a:r>
            <a:r>
              <a:rPr lang="sv-SE" dirty="0" err="1" smtClean="0">
                <a:latin typeface="Arial" charset="0"/>
              </a:rPr>
              <a:t>are</a:t>
            </a:r>
            <a:r>
              <a:rPr lang="sv-SE" dirty="0" smtClean="0">
                <a:latin typeface="Arial" charset="0"/>
              </a:rPr>
              <a:t> </a:t>
            </a:r>
            <a:r>
              <a:rPr lang="sv-SE" dirty="0" err="1" smtClean="0">
                <a:latin typeface="Arial" charset="0"/>
              </a:rPr>
              <a:t>based</a:t>
            </a:r>
            <a:r>
              <a:rPr lang="sv-SE" dirty="0" smtClean="0">
                <a:latin typeface="Arial" charset="0"/>
              </a:rPr>
              <a:t> on the 2014 </a:t>
            </a:r>
            <a:r>
              <a:rPr lang="sv-SE" dirty="0" err="1" smtClean="0">
                <a:latin typeface="Arial" charset="0"/>
              </a:rPr>
              <a:t>financial</a:t>
            </a:r>
            <a:r>
              <a:rPr lang="sv-SE" dirty="0" smtClean="0">
                <a:latin typeface="Arial" charset="0"/>
              </a:rPr>
              <a:t> </a:t>
            </a:r>
            <a:r>
              <a:rPr lang="sv-SE" dirty="0" err="1" smtClean="0">
                <a:latin typeface="Arial" charset="0"/>
              </a:rPr>
              <a:t>year</a:t>
            </a:r>
            <a:r>
              <a:rPr lang="sv-SE" dirty="0" smtClean="0">
                <a:latin typeface="Arial" charset="0"/>
              </a:rPr>
              <a:t>.</a:t>
            </a:r>
            <a:endParaRPr lang="sv-SE" sz="1200" dirty="0" smtClean="0">
              <a:latin typeface="Arial" charset="0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FD4B-1391-7946-A8ED-18550D8B130B}" type="slidenum">
              <a:rPr lang="sv-SE" smtClean="0"/>
              <a:pPr/>
              <a:t>18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375927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smtClean="0">
                <a:latin typeface="Arial" charset="0"/>
              </a:rPr>
              <a:t>The </a:t>
            </a:r>
            <a:r>
              <a:rPr lang="sv-SE" dirty="0" err="1" smtClean="0">
                <a:latin typeface="Arial" charset="0"/>
              </a:rPr>
              <a:t>figures</a:t>
            </a:r>
            <a:r>
              <a:rPr lang="sv-SE" dirty="0" smtClean="0">
                <a:latin typeface="Arial" charset="0"/>
              </a:rPr>
              <a:t> for Lund University in the presentation </a:t>
            </a:r>
            <a:r>
              <a:rPr lang="sv-SE" dirty="0" err="1" smtClean="0">
                <a:latin typeface="Arial" charset="0"/>
              </a:rPr>
              <a:t>are</a:t>
            </a:r>
            <a:r>
              <a:rPr lang="sv-SE" dirty="0" smtClean="0">
                <a:latin typeface="Arial" charset="0"/>
              </a:rPr>
              <a:t> </a:t>
            </a:r>
            <a:r>
              <a:rPr lang="sv-SE" dirty="0" err="1" smtClean="0">
                <a:latin typeface="Arial" charset="0"/>
              </a:rPr>
              <a:t>based</a:t>
            </a:r>
            <a:r>
              <a:rPr lang="sv-SE" dirty="0" smtClean="0">
                <a:latin typeface="Arial" charset="0"/>
              </a:rPr>
              <a:t> on the 2014 </a:t>
            </a:r>
            <a:r>
              <a:rPr lang="sv-SE" dirty="0" err="1" smtClean="0">
                <a:latin typeface="Arial" charset="0"/>
              </a:rPr>
              <a:t>financial</a:t>
            </a:r>
            <a:r>
              <a:rPr lang="sv-SE" dirty="0" smtClean="0">
                <a:latin typeface="Arial" charset="0"/>
              </a:rPr>
              <a:t> </a:t>
            </a:r>
            <a:r>
              <a:rPr lang="sv-SE" dirty="0" err="1" smtClean="0">
                <a:latin typeface="Arial" charset="0"/>
              </a:rPr>
              <a:t>year</a:t>
            </a:r>
            <a:r>
              <a:rPr lang="sv-SE" dirty="0" smtClean="0">
                <a:latin typeface="Arial" charset="0"/>
              </a:rPr>
              <a:t>.</a:t>
            </a:r>
            <a:endParaRPr lang="sv-SE" sz="1200" dirty="0" smtClean="0">
              <a:latin typeface="Arial" charset="0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FD4B-1391-7946-A8ED-18550D8B130B}" type="slidenum">
              <a:rPr lang="sv-SE" smtClean="0"/>
              <a:pPr/>
              <a:t>19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489767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smtClean="0">
                <a:latin typeface="Arial" charset="0"/>
              </a:rPr>
              <a:t>The </a:t>
            </a:r>
            <a:r>
              <a:rPr lang="sv-SE" dirty="0" err="1" smtClean="0">
                <a:latin typeface="Arial" charset="0"/>
              </a:rPr>
              <a:t>figures</a:t>
            </a:r>
            <a:r>
              <a:rPr lang="sv-SE" dirty="0" smtClean="0">
                <a:latin typeface="Arial" charset="0"/>
              </a:rPr>
              <a:t> for Lund University in the presentation </a:t>
            </a:r>
            <a:r>
              <a:rPr lang="sv-SE" dirty="0" err="1" smtClean="0">
                <a:latin typeface="Arial" charset="0"/>
              </a:rPr>
              <a:t>are</a:t>
            </a:r>
            <a:r>
              <a:rPr lang="sv-SE" dirty="0" smtClean="0">
                <a:latin typeface="Arial" charset="0"/>
              </a:rPr>
              <a:t> </a:t>
            </a:r>
            <a:r>
              <a:rPr lang="sv-SE" dirty="0" err="1" smtClean="0">
                <a:latin typeface="Arial" charset="0"/>
              </a:rPr>
              <a:t>based</a:t>
            </a:r>
            <a:r>
              <a:rPr lang="sv-SE" dirty="0" smtClean="0">
                <a:latin typeface="Arial" charset="0"/>
              </a:rPr>
              <a:t> on the 2014 </a:t>
            </a:r>
            <a:r>
              <a:rPr lang="sv-SE" dirty="0" err="1" smtClean="0">
                <a:latin typeface="Arial" charset="0"/>
              </a:rPr>
              <a:t>financial</a:t>
            </a:r>
            <a:r>
              <a:rPr lang="sv-SE" dirty="0" smtClean="0">
                <a:latin typeface="Arial" charset="0"/>
              </a:rPr>
              <a:t> </a:t>
            </a:r>
            <a:r>
              <a:rPr lang="sv-SE" dirty="0" err="1" smtClean="0">
                <a:latin typeface="Arial" charset="0"/>
              </a:rPr>
              <a:t>year</a:t>
            </a:r>
            <a:r>
              <a:rPr lang="sv-SE" dirty="0" smtClean="0">
                <a:latin typeface="Arial" charset="0"/>
              </a:rPr>
              <a:t>.</a:t>
            </a:r>
            <a:endParaRPr lang="sv-SE" sz="1200" dirty="0" smtClean="0">
              <a:latin typeface="Arial" charset="0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FD4B-1391-7946-A8ED-18550D8B130B}" type="slidenum">
              <a:rPr lang="sv-SE" smtClean="0"/>
              <a:pPr/>
              <a:t>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56640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EM – Erasmus </a:t>
            </a:r>
            <a:r>
              <a:rPr lang="sv-SE" dirty="0" err="1" smtClean="0"/>
              <a:t>Mundus</a:t>
            </a:r>
            <a:r>
              <a:rPr lang="sv-SE" dirty="0" smtClean="0"/>
              <a:t> joint MSc</a:t>
            </a:r>
            <a:r>
              <a:rPr lang="sv-SE" baseline="0" dirty="0" smtClean="0"/>
              <a:t> programmes:</a:t>
            </a:r>
          </a:p>
          <a:p>
            <a:endParaRPr lang="sv-SE" baseline="0" dirty="0" smtClean="0"/>
          </a:p>
          <a:p>
            <a:pPr marL="171450" indent="-171450">
              <a:buFontTx/>
              <a:buChar char="-"/>
            </a:pPr>
            <a:r>
              <a:rPr lang="sv-SE" baseline="0" dirty="0" err="1" smtClean="0"/>
              <a:t>Fire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Safety</a:t>
            </a:r>
            <a:r>
              <a:rPr lang="sv-SE" baseline="0" dirty="0" smtClean="0"/>
              <a:t> </a:t>
            </a:r>
            <a:r>
              <a:rPr lang="sv-SE" baseline="0" dirty="0" err="1" smtClean="0"/>
              <a:t>Engineering</a:t>
            </a:r>
            <a:r>
              <a:rPr lang="sv-SE" baseline="0" dirty="0" smtClean="0"/>
              <a:t> is </a:t>
            </a:r>
            <a:r>
              <a:rPr lang="sv-SE" baseline="0" dirty="0" err="1" smtClean="0"/>
              <a:t>offered</a:t>
            </a:r>
            <a:r>
              <a:rPr lang="sv-SE" baseline="0" dirty="0" smtClean="0"/>
              <a:t> by t</a:t>
            </a:r>
            <a:r>
              <a:rPr lang="en-GB" dirty="0" smtClean="0"/>
              <a:t>he Universities of Edinburgh (UK), Ghent (Belgium) and Lund (Sweden)</a:t>
            </a:r>
            <a:endParaRPr lang="sv-SE" baseline="0" dirty="0" smtClean="0"/>
          </a:p>
          <a:p>
            <a:pPr marL="171450" indent="-171450">
              <a:buFontTx/>
              <a:buChar char="-"/>
            </a:pPr>
            <a:r>
              <a:rPr lang="sv-SE" baseline="0" dirty="0" err="1" smtClean="0"/>
              <a:t>Food</a:t>
            </a:r>
            <a:r>
              <a:rPr lang="sv-SE" baseline="0" dirty="0" smtClean="0"/>
              <a:t> Innovation and Product Design</a:t>
            </a:r>
            <a:r>
              <a:rPr lang="en-GB" dirty="0" smtClean="0"/>
              <a:t> is offered by </a:t>
            </a:r>
            <a:r>
              <a:rPr lang="en-GB" dirty="0" err="1" smtClean="0"/>
              <a:t>AgroParisTech</a:t>
            </a:r>
            <a:r>
              <a:rPr lang="en-GB" dirty="0" smtClean="0"/>
              <a:t> (France), Dublin Institute of Technology (Ireland), The University of Naples Federico II (Italy) and Lund University (Sweden).</a:t>
            </a:r>
          </a:p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FD4B-1391-7946-A8ED-18550D8B130B}" type="slidenum">
              <a:rPr lang="sv-SE" smtClean="0"/>
              <a:pPr/>
              <a:t>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778539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FD4B-1391-7946-A8ED-18550D8B130B}" type="slidenum">
              <a:rPr lang="sv-SE" smtClean="0"/>
              <a:pPr/>
              <a:t>23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78583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Sweden is </a:t>
            </a:r>
            <a:r>
              <a:rPr lang="sv-SE" dirty="0" err="1" smtClean="0"/>
              <a:t>known</a:t>
            </a:r>
            <a:r>
              <a:rPr lang="sv-SE" baseline="0" dirty="0" smtClean="0"/>
              <a:t> for </a:t>
            </a:r>
            <a:r>
              <a:rPr lang="sv-SE" baseline="0" dirty="0" err="1" smtClean="0"/>
              <a:t>being</a:t>
            </a:r>
            <a:r>
              <a:rPr lang="sv-SE" baseline="0" dirty="0" smtClean="0"/>
              <a:t> </a:t>
            </a:r>
            <a:r>
              <a:rPr lang="sv-SE" baseline="0" dirty="0" err="1" smtClean="0"/>
              <a:t>peaceful</a:t>
            </a:r>
            <a:r>
              <a:rPr lang="sv-SE" baseline="0" dirty="0" smtClean="0"/>
              <a:t> and for </a:t>
            </a:r>
            <a:r>
              <a:rPr lang="sv-SE" baseline="0" dirty="0" err="1" smtClean="0"/>
              <a:t>being</a:t>
            </a:r>
            <a:r>
              <a:rPr lang="sv-SE" baseline="0" dirty="0" smtClean="0"/>
              <a:t>  at the </a:t>
            </a:r>
            <a:r>
              <a:rPr lang="sv-SE" baseline="0" dirty="0" err="1" smtClean="0"/>
              <a:t>forefront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of</a:t>
            </a:r>
            <a:r>
              <a:rPr lang="sv-SE" baseline="0" dirty="0" smtClean="0"/>
              <a:t> </a:t>
            </a:r>
            <a:r>
              <a:rPr lang="sv-SE" baseline="0" dirty="0" err="1" smtClean="0"/>
              <a:t>issues</a:t>
            </a:r>
            <a:r>
              <a:rPr lang="sv-SE" baseline="0" dirty="0" smtClean="0"/>
              <a:t> </a:t>
            </a:r>
            <a:r>
              <a:rPr lang="sv-SE" baseline="0" dirty="0" err="1" smtClean="0"/>
              <a:t>related</a:t>
            </a:r>
            <a:r>
              <a:rPr lang="sv-SE" baseline="0" dirty="0" smtClean="0"/>
              <a:t> to the </a:t>
            </a:r>
            <a:r>
              <a:rPr lang="sv-SE" baseline="0" dirty="0" err="1" smtClean="0"/>
              <a:t>environment</a:t>
            </a:r>
            <a:r>
              <a:rPr lang="sv-SE" baseline="0" dirty="0" smtClean="0"/>
              <a:t> and </a:t>
            </a:r>
            <a:r>
              <a:rPr lang="sv-SE" baseline="0" dirty="0" err="1" smtClean="0"/>
              <a:t>sustainability</a:t>
            </a:r>
            <a:r>
              <a:rPr lang="sv-SE" baseline="0" dirty="0" smtClean="0"/>
              <a:t>. The </a:t>
            </a:r>
            <a:r>
              <a:rPr lang="sv-SE" baseline="0" dirty="0" err="1" smtClean="0"/>
              <a:t>fact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that</a:t>
            </a:r>
            <a:r>
              <a:rPr lang="sv-SE" baseline="0" dirty="0" smtClean="0"/>
              <a:t>  Sweden in general is </a:t>
            </a:r>
            <a:r>
              <a:rPr lang="sv-SE" baseline="0" dirty="0" err="1" smtClean="0"/>
              <a:t>clean</a:t>
            </a:r>
            <a:r>
              <a:rPr lang="sv-SE" baseline="0" dirty="0" smtClean="0"/>
              <a:t> and </a:t>
            </a:r>
            <a:r>
              <a:rPr lang="sv-SE" baseline="0" dirty="0" err="1" smtClean="0"/>
              <a:t>that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we</a:t>
            </a:r>
            <a:r>
              <a:rPr lang="sv-SE" baseline="0" dirty="0" smtClean="0"/>
              <a:t> sort all </a:t>
            </a:r>
            <a:r>
              <a:rPr lang="sv-SE" baseline="0" dirty="0" err="1" smtClean="0"/>
              <a:t>our</a:t>
            </a:r>
            <a:r>
              <a:rPr lang="sv-SE" baseline="0" dirty="0" smtClean="0"/>
              <a:t> </a:t>
            </a:r>
            <a:r>
              <a:rPr lang="sv-SE" baseline="0" dirty="0" err="1" smtClean="0"/>
              <a:t>garbage</a:t>
            </a:r>
            <a:r>
              <a:rPr lang="sv-SE" baseline="0" dirty="0" smtClean="0"/>
              <a:t>, make sure to </a:t>
            </a:r>
            <a:r>
              <a:rPr lang="sv-SE" baseline="0" dirty="0" err="1" smtClean="0"/>
              <a:t>recycle</a:t>
            </a:r>
            <a:r>
              <a:rPr lang="sv-SE" baseline="0" dirty="0" smtClean="0"/>
              <a:t> and </a:t>
            </a:r>
            <a:r>
              <a:rPr lang="sv-SE" baseline="0" dirty="0" err="1" smtClean="0"/>
              <a:t>can</a:t>
            </a:r>
            <a:r>
              <a:rPr lang="sv-SE" baseline="0" dirty="0" smtClean="0"/>
              <a:t> drink the </a:t>
            </a:r>
            <a:r>
              <a:rPr lang="sv-SE" baseline="0" dirty="0" err="1" smtClean="0"/>
              <a:t>tap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water</a:t>
            </a:r>
            <a:r>
              <a:rPr lang="sv-SE" baseline="0" dirty="0" smtClean="0"/>
              <a:t> all over the country is </a:t>
            </a:r>
            <a:r>
              <a:rPr lang="sv-SE" baseline="0" dirty="0" err="1" smtClean="0"/>
              <a:t>something</a:t>
            </a:r>
            <a:r>
              <a:rPr lang="sv-SE" baseline="0" dirty="0" smtClean="0"/>
              <a:t> </a:t>
            </a:r>
            <a:r>
              <a:rPr lang="sv-SE" baseline="0" dirty="0" err="1" smtClean="0"/>
              <a:t>that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usually</a:t>
            </a:r>
            <a:r>
              <a:rPr lang="sv-SE" baseline="0" dirty="0" smtClean="0"/>
              <a:t> </a:t>
            </a:r>
            <a:r>
              <a:rPr lang="sv-SE" baseline="0" dirty="0" err="1" smtClean="0"/>
              <a:t>impresses</a:t>
            </a:r>
            <a:r>
              <a:rPr lang="sv-SE" baseline="0" dirty="0" smtClean="0"/>
              <a:t>. Another </a:t>
            </a:r>
            <a:r>
              <a:rPr lang="sv-SE" baseline="0" dirty="0" err="1" smtClean="0"/>
              <a:t>thing</a:t>
            </a:r>
            <a:r>
              <a:rPr lang="sv-SE" baseline="0" dirty="0" smtClean="0"/>
              <a:t> </a:t>
            </a:r>
            <a:r>
              <a:rPr lang="sv-SE" baseline="0" dirty="0" err="1" smtClean="0"/>
              <a:t>that</a:t>
            </a:r>
            <a:r>
              <a:rPr lang="sv-SE" baseline="0" dirty="0" smtClean="0"/>
              <a:t> is </a:t>
            </a:r>
            <a:r>
              <a:rPr lang="sv-SE" baseline="0" dirty="0" err="1" smtClean="0"/>
              <a:t>important</a:t>
            </a:r>
            <a:r>
              <a:rPr lang="sv-SE" baseline="0" dirty="0" smtClean="0"/>
              <a:t> to </a:t>
            </a:r>
            <a:r>
              <a:rPr lang="sv-SE" baseline="0" dirty="0" err="1" smtClean="0"/>
              <a:t>highlight</a:t>
            </a:r>
            <a:r>
              <a:rPr lang="sv-SE" baseline="0" dirty="0" smtClean="0"/>
              <a:t> is the </a:t>
            </a:r>
            <a:r>
              <a:rPr lang="sv-SE" baseline="0" dirty="0" err="1" smtClean="0"/>
              <a:t>fact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that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people</a:t>
            </a:r>
            <a:r>
              <a:rPr lang="sv-SE" baseline="0" dirty="0" smtClean="0"/>
              <a:t> in Sweden </a:t>
            </a:r>
            <a:r>
              <a:rPr lang="sv-SE" baseline="0" dirty="0" err="1" smtClean="0"/>
              <a:t>speak</a:t>
            </a:r>
            <a:r>
              <a:rPr lang="sv-SE" baseline="0" dirty="0" smtClean="0"/>
              <a:t> English. </a:t>
            </a:r>
            <a:r>
              <a:rPr lang="sv-SE" baseline="0" dirty="0" err="1" smtClean="0"/>
              <a:t>Even</a:t>
            </a:r>
            <a:r>
              <a:rPr lang="sv-SE" baseline="0" dirty="0" smtClean="0"/>
              <a:t> </a:t>
            </a:r>
            <a:r>
              <a:rPr lang="sv-SE" baseline="0" dirty="0" err="1" smtClean="0"/>
              <a:t>though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are</a:t>
            </a:r>
            <a:r>
              <a:rPr lang="sv-SE" baseline="0" dirty="0" smtClean="0"/>
              <a:t> not all </a:t>
            </a:r>
            <a:r>
              <a:rPr lang="sv-SE" baseline="0" dirty="0" err="1" smtClean="0"/>
              <a:t>fluent</a:t>
            </a:r>
            <a:r>
              <a:rPr lang="sv-SE" baseline="0" dirty="0" smtClean="0"/>
              <a:t>, </a:t>
            </a:r>
            <a:r>
              <a:rPr lang="sv-SE" baseline="0" dirty="0" err="1" smtClean="0"/>
              <a:t>we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can</a:t>
            </a:r>
            <a:r>
              <a:rPr lang="sv-SE" baseline="0" dirty="0" smtClean="0"/>
              <a:t> </a:t>
            </a:r>
            <a:r>
              <a:rPr lang="sv-SE" baseline="0" dirty="0" err="1" smtClean="0"/>
              <a:t>certainly</a:t>
            </a:r>
            <a:r>
              <a:rPr lang="sv-SE" baseline="0" dirty="0" smtClean="0"/>
              <a:t> </a:t>
            </a:r>
            <a:r>
              <a:rPr lang="sv-SE" baseline="0" dirty="0" err="1" smtClean="0"/>
              <a:t>answer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when</a:t>
            </a:r>
            <a:r>
              <a:rPr lang="sv-SE" baseline="0" dirty="0" smtClean="0"/>
              <a:t> a </a:t>
            </a:r>
            <a:r>
              <a:rPr lang="sv-SE" baseline="0" dirty="0" err="1" smtClean="0"/>
              <a:t>foreigner</a:t>
            </a:r>
            <a:r>
              <a:rPr lang="sv-SE" baseline="0" dirty="0" smtClean="0"/>
              <a:t> asks for </a:t>
            </a:r>
            <a:r>
              <a:rPr lang="sv-SE" baseline="0" dirty="0" err="1" smtClean="0"/>
              <a:t>directions</a:t>
            </a:r>
            <a:r>
              <a:rPr lang="sv-SE" baseline="0" dirty="0" smtClean="0"/>
              <a:t> or </a:t>
            </a:r>
            <a:r>
              <a:rPr lang="sv-SE" baseline="0" dirty="0" err="1" smtClean="0"/>
              <a:t>needs</a:t>
            </a:r>
            <a:r>
              <a:rPr lang="sv-SE" baseline="0" dirty="0" smtClean="0"/>
              <a:t> </a:t>
            </a:r>
            <a:r>
              <a:rPr lang="sv-SE" baseline="0" dirty="0" err="1" smtClean="0"/>
              <a:t>help</a:t>
            </a:r>
            <a:r>
              <a:rPr lang="sv-SE" baseline="0" dirty="0" smtClean="0"/>
              <a:t> in </a:t>
            </a:r>
            <a:r>
              <a:rPr lang="sv-SE" baseline="0" dirty="0" err="1" smtClean="0"/>
              <a:t>other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ways</a:t>
            </a:r>
            <a:r>
              <a:rPr lang="sv-SE" baseline="0" dirty="0" smtClean="0"/>
              <a:t>. Children in Sweden start </a:t>
            </a:r>
            <a:r>
              <a:rPr lang="sv-SE" baseline="0" dirty="0" err="1" smtClean="0"/>
              <a:t>studying</a:t>
            </a:r>
            <a:r>
              <a:rPr lang="sv-SE" baseline="0" dirty="0" smtClean="0"/>
              <a:t> English </a:t>
            </a:r>
            <a:r>
              <a:rPr lang="sv-SE" baseline="0" dirty="0" err="1" smtClean="0"/>
              <a:t>early</a:t>
            </a:r>
            <a:r>
              <a:rPr lang="sv-SE" baseline="0" dirty="0" smtClean="0"/>
              <a:t> on and the </a:t>
            </a:r>
            <a:r>
              <a:rPr lang="sv-SE" baseline="0" dirty="0" err="1" smtClean="0"/>
              <a:t>fact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that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most</a:t>
            </a:r>
            <a:r>
              <a:rPr lang="sv-SE" baseline="0" dirty="0" smtClean="0"/>
              <a:t> TV-shows and </a:t>
            </a:r>
            <a:r>
              <a:rPr lang="sv-SE" baseline="0" dirty="0" err="1" smtClean="0"/>
              <a:t>movies</a:t>
            </a:r>
            <a:r>
              <a:rPr lang="sv-SE" baseline="0" dirty="0" smtClean="0"/>
              <a:t> </a:t>
            </a:r>
            <a:r>
              <a:rPr lang="sv-SE" baseline="0" dirty="0" err="1" smtClean="0"/>
              <a:t>are</a:t>
            </a:r>
            <a:r>
              <a:rPr lang="sv-SE" baseline="0" dirty="0" smtClean="0"/>
              <a:t> in English has </a:t>
            </a:r>
            <a:r>
              <a:rPr lang="sv-SE" baseline="0" dirty="0" err="1" smtClean="0"/>
              <a:t>helped</a:t>
            </a:r>
            <a:r>
              <a:rPr lang="sv-SE" baseline="0" dirty="0" smtClean="0"/>
              <a:t> </a:t>
            </a:r>
            <a:r>
              <a:rPr lang="sv-SE" baseline="0" dirty="0" err="1" smtClean="0"/>
              <a:t>us</a:t>
            </a:r>
            <a:r>
              <a:rPr lang="sv-SE" baseline="0" dirty="0" smtClean="0"/>
              <a:t> to </a:t>
            </a:r>
            <a:r>
              <a:rPr lang="sv-SE" baseline="0" dirty="0" err="1" smtClean="0"/>
              <a:t>keep</a:t>
            </a:r>
            <a:r>
              <a:rPr lang="sv-SE" baseline="0" dirty="0" smtClean="0"/>
              <a:t> a </a:t>
            </a:r>
            <a:r>
              <a:rPr lang="sv-SE" baseline="0" dirty="0" err="1" smtClean="0"/>
              <a:t>high</a:t>
            </a:r>
            <a:r>
              <a:rPr lang="sv-SE" baseline="0" dirty="0" smtClean="0"/>
              <a:t> English </a:t>
            </a:r>
            <a:r>
              <a:rPr lang="sv-SE" baseline="0" dirty="0" err="1" smtClean="0"/>
              <a:t>proficiency</a:t>
            </a:r>
            <a:r>
              <a:rPr lang="sv-SE" baseline="0" dirty="0" smtClean="0"/>
              <a:t> </a:t>
            </a:r>
            <a:r>
              <a:rPr lang="sv-SE" baseline="0" dirty="0" err="1" smtClean="0"/>
              <a:t>level</a:t>
            </a:r>
            <a:r>
              <a:rPr lang="sv-SE" baseline="0" dirty="0" smtClean="0"/>
              <a:t>. </a:t>
            </a: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FD4B-1391-7946-A8ED-18550D8B130B}" type="slidenum">
              <a:rPr lang="sv-SE" smtClean="0"/>
              <a:pPr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86412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sv-SE" dirty="0" smtClean="0"/>
              <a:t>Lund </a:t>
            </a:r>
            <a:r>
              <a:rPr lang="sv-SE" dirty="0" err="1" smtClean="0"/>
              <a:t>University’s</a:t>
            </a:r>
            <a:r>
              <a:rPr lang="sv-SE" dirty="0" smtClean="0"/>
              <a:t> innovation </a:t>
            </a:r>
            <a:r>
              <a:rPr lang="sv-SE" dirty="0" smtClean="0"/>
              <a:t>system </a:t>
            </a:r>
            <a:r>
              <a:rPr lang="sv-SE" dirty="0" err="1" smtClean="0"/>
              <a:t>helps</a:t>
            </a:r>
            <a:r>
              <a:rPr lang="sv-SE" baseline="0" dirty="0" smtClean="0"/>
              <a:t> </a:t>
            </a:r>
            <a:r>
              <a:rPr lang="sv-SE" baseline="0" dirty="0" err="1" smtClean="0"/>
              <a:t>to</a:t>
            </a:r>
            <a:r>
              <a:rPr lang="sv-SE" baseline="0" dirty="0" smtClean="0"/>
              <a:t> </a:t>
            </a:r>
            <a:r>
              <a:rPr lang="sv-SE" baseline="0" dirty="0" err="1" smtClean="0"/>
              <a:t>turn</a:t>
            </a:r>
            <a:r>
              <a:rPr lang="sv-SE" dirty="0" smtClean="0"/>
              <a:t> </a:t>
            </a:r>
            <a:r>
              <a:rPr lang="sv-SE" dirty="0" smtClean="0"/>
              <a:t>research </a:t>
            </a:r>
            <a:r>
              <a:rPr lang="sv-SE" dirty="0" err="1" smtClean="0"/>
              <a:t>into</a:t>
            </a:r>
            <a:r>
              <a:rPr lang="sv-SE" dirty="0" smtClean="0"/>
              <a:t> </a:t>
            </a:r>
            <a:r>
              <a:rPr lang="sv-SE" dirty="0" err="1" smtClean="0"/>
              <a:t>products</a:t>
            </a:r>
            <a:r>
              <a:rPr lang="sv-SE" dirty="0" smtClean="0"/>
              <a:t> and services that are </a:t>
            </a:r>
            <a:r>
              <a:rPr lang="sv-SE" dirty="0" err="1" smtClean="0"/>
              <a:t>useful</a:t>
            </a:r>
            <a:r>
              <a:rPr lang="sv-SE" dirty="0" smtClean="0"/>
              <a:t> to society.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FD4B-1391-7946-A8ED-18550D8B130B}" type="slidenum">
              <a:rPr lang="sv-SE" smtClean="0"/>
              <a:pPr/>
              <a:t>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594950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smtClean="0">
                <a:latin typeface="Arial" charset="0"/>
              </a:rPr>
              <a:t>The </a:t>
            </a:r>
            <a:r>
              <a:rPr lang="sv-SE" dirty="0" err="1" smtClean="0">
                <a:latin typeface="Arial" charset="0"/>
              </a:rPr>
              <a:t>figures</a:t>
            </a:r>
            <a:r>
              <a:rPr lang="sv-SE" dirty="0" smtClean="0">
                <a:latin typeface="Arial" charset="0"/>
              </a:rPr>
              <a:t> for Lund University in the presentation </a:t>
            </a:r>
            <a:r>
              <a:rPr lang="sv-SE" dirty="0" err="1" smtClean="0">
                <a:latin typeface="Arial" charset="0"/>
              </a:rPr>
              <a:t>are</a:t>
            </a:r>
            <a:r>
              <a:rPr lang="sv-SE" dirty="0" smtClean="0">
                <a:latin typeface="Arial" charset="0"/>
              </a:rPr>
              <a:t> </a:t>
            </a:r>
            <a:r>
              <a:rPr lang="sv-SE" dirty="0" err="1" smtClean="0">
                <a:latin typeface="Arial" charset="0"/>
              </a:rPr>
              <a:t>based</a:t>
            </a:r>
            <a:r>
              <a:rPr lang="sv-SE" dirty="0" smtClean="0">
                <a:latin typeface="Arial" charset="0"/>
              </a:rPr>
              <a:t> on the 2014 </a:t>
            </a:r>
            <a:r>
              <a:rPr lang="sv-SE" dirty="0" err="1" smtClean="0">
                <a:latin typeface="Arial" charset="0"/>
              </a:rPr>
              <a:t>financial</a:t>
            </a:r>
            <a:r>
              <a:rPr lang="sv-SE" dirty="0" smtClean="0">
                <a:latin typeface="Arial" charset="0"/>
              </a:rPr>
              <a:t> </a:t>
            </a:r>
            <a:r>
              <a:rPr lang="sv-SE" dirty="0" err="1" smtClean="0">
                <a:latin typeface="Arial" charset="0"/>
              </a:rPr>
              <a:t>year</a:t>
            </a:r>
            <a:r>
              <a:rPr lang="sv-SE" dirty="0" smtClean="0">
                <a:latin typeface="Arial" charset="0"/>
              </a:rPr>
              <a:t>.</a:t>
            </a:r>
            <a:endParaRPr lang="sv-SE" sz="1200" dirty="0" smtClean="0">
              <a:latin typeface="Arial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FD4B-1391-7946-A8ED-18550D8B130B}" type="slidenum">
              <a:rPr lang="sv-SE" smtClean="0"/>
              <a:pPr/>
              <a:t>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369972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smtClean="0">
                <a:latin typeface="Arial" charset="0"/>
              </a:rPr>
              <a:t>The </a:t>
            </a:r>
            <a:r>
              <a:rPr lang="sv-SE" dirty="0" err="1" smtClean="0">
                <a:latin typeface="Arial" charset="0"/>
              </a:rPr>
              <a:t>figures</a:t>
            </a:r>
            <a:r>
              <a:rPr lang="sv-SE" dirty="0" smtClean="0">
                <a:latin typeface="Arial" charset="0"/>
              </a:rPr>
              <a:t> for Lund University in the presentation </a:t>
            </a:r>
            <a:r>
              <a:rPr lang="sv-SE" dirty="0" err="1" smtClean="0">
                <a:latin typeface="Arial" charset="0"/>
              </a:rPr>
              <a:t>are</a:t>
            </a:r>
            <a:r>
              <a:rPr lang="sv-SE" dirty="0" smtClean="0">
                <a:latin typeface="Arial" charset="0"/>
              </a:rPr>
              <a:t> </a:t>
            </a:r>
            <a:r>
              <a:rPr lang="sv-SE" dirty="0" err="1" smtClean="0">
                <a:latin typeface="Arial" charset="0"/>
              </a:rPr>
              <a:t>based</a:t>
            </a:r>
            <a:r>
              <a:rPr lang="sv-SE" dirty="0" smtClean="0">
                <a:latin typeface="Arial" charset="0"/>
              </a:rPr>
              <a:t> on the 2014 </a:t>
            </a:r>
            <a:r>
              <a:rPr lang="sv-SE" dirty="0" err="1" smtClean="0">
                <a:latin typeface="Arial" charset="0"/>
              </a:rPr>
              <a:t>financial</a:t>
            </a:r>
            <a:r>
              <a:rPr lang="sv-SE" dirty="0" smtClean="0">
                <a:latin typeface="Arial" charset="0"/>
              </a:rPr>
              <a:t> </a:t>
            </a:r>
            <a:r>
              <a:rPr lang="sv-SE" dirty="0" err="1" smtClean="0">
                <a:latin typeface="Arial" charset="0"/>
              </a:rPr>
              <a:t>year</a:t>
            </a:r>
            <a:r>
              <a:rPr lang="sv-SE" dirty="0" smtClean="0">
                <a:latin typeface="Arial" charset="0"/>
              </a:rPr>
              <a:t>.</a:t>
            </a:r>
            <a:endParaRPr lang="sv-SE" sz="1200" dirty="0" smtClean="0">
              <a:latin typeface="Arial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FD4B-1391-7946-A8ED-18550D8B130B}" type="slidenum">
              <a:rPr lang="sv-SE" smtClean="0"/>
              <a:pPr/>
              <a:t>27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369972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Platshållare för bildobjekt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0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smtClean="0">
                <a:latin typeface="Arial" charset="0"/>
              </a:rPr>
              <a:t>The </a:t>
            </a:r>
            <a:r>
              <a:rPr lang="sv-SE" dirty="0" err="1" smtClean="0">
                <a:latin typeface="Arial" charset="0"/>
              </a:rPr>
              <a:t>figures</a:t>
            </a:r>
            <a:r>
              <a:rPr lang="sv-SE" dirty="0" smtClean="0">
                <a:latin typeface="Arial" charset="0"/>
              </a:rPr>
              <a:t> for Lund University in the presentation </a:t>
            </a:r>
            <a:r>
              <a:rPr lang="sv-SE" dirty="0" err="1" smtClean="0">
                <a:latin typeface="Arial" charset="0"/>
              </a:rPr>
              <a:t>are</a:t>
            </a:r>
            <a:r>
              <a:rPr lang="sv-SE" dirty="0" smtClean="0">
                <a:latin typeface="Arial" charset="0"/>
              </a:rPr>
              <a:t> </a:t>
            </a:r>
            <a:r>
              <a:rPr lang="sv-SE" dirty="0" err="1" smtClean="0">
                <a:latin typeface="Arial" charset="0"/>
              </a:rPr>
              <a:t>based</a:t>
            </a:r>
            <a:r>
              <a:rPr lang="sv-SE" dirty="0" smtClean="0">
                <a:latin typeface="Arial" charset="0"/>
              </a:rPr>
              <a:t> on the 2014 </a:t>
            </a:r>
            <a:r>
              <a:rPr lang="sv-SE" dirty="0" err="1" smtClean="0">
                <a:latin typeface="Arial" charset="0"/>
              </a:rPr>
              <a:t>financial</a:t>
            </a:r>
            <a:r>
              <a:rPr lang="sv-SE" dirty="0" smtClean="0">
                <a:latin typeface="Arial" charset="0"/>
              </a:rPr>
              <a:t> </a:t>
            </a:r>
            <a:r>
              <a:rPr lang="sv-SE" dirty="0" err="1" smtClean="0">
                <a:latin typeface="Arial" charset="0"/>
              </a:rPr>
              <a:t>year</a:t>
            </a:r>
            <a:r>
              <a:rPr lang="sv-SE" dirty="0" smtClean="0">
                <a:latin typeface="Arial" charset="0"/>
              </a:rPr>
              <a:t>.</a:t>
            </a:r>
            <a:endParaRPr lang="sv-SE" sz="1200" dirty="0" smtClean="0">
              <a:latin typeface="Arial" charset="0"/>
            </a:endParaRPr>
          </a:p>
        </p:txBody>
      </p:sp>
      <p:sp>
        <p:nvSpPr>
          <p:cNvPr id="32771" name="Platshållare för bildnummer 3"/>
          <p:cNvSpPr txBox="1">
            <a:spLocks noGrp="1"/>
          </p:cNvSpPr>
          <p:nvPr/>
        </p:nvSpPr>
        <p:spPr bwMode="auto">
          <a:xfrm>
            <a:off x="3848100" y="9432925"/>
            <a:ext cx="294481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FF68CF82-3020-4445-8A36-D16D83C94678}" type="slidenum">
              <a:rPr lang="sv-SE" sz="1200"/>
              <a:pPr algn="r" eaLnBrk="1" hangingPunct="1"/>
              <a:t>29</a:t>
            </a:fld>
            <a:endParaRPr lang="sv-SE" sz="1200" dirty="0"/>
          </a:p>
        </p:txBody>
      </p:sp>
    </p:spTree>
    <p:extLst>
      <p:ext uri="{BB962C8B-B14F-4D97-AF65-F5344CB8AC3E}">
        <p14:creationId xmlns:p14="http://schemas.microsoft.com/office/powerpoint/2010/main" val="23341119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 smtClean="0"/>
              <a:t>MAX</a:t>
            </a:r>
            <a:r>
              <a:rPr lang="sv-SE" sz="1200" baseline="0" dirty="0" smtClean="0"/>
              <a:t> </a:t>
            </a:r>
            <a:r>
              <a:rPr lang="sv-SE" sz="1200" baseline="0" dirty="0" smtClean="0"/>
              <a:t>IV </a:t>
            </a:r>
            <a:r>
              <a:rPr lang="sv-SE" sz="1200" baseline="0" dirty="0" err="1" smtClean="0"/>
              <a:t>will</a:t>
            </a:r>
            <a:r>
              <a:rPr lang="sv-SE" sz="1200" baseline="0" dirty="0" smtClean="0"/>
              <a:t> be </a:t>
            </a:r>
            <a:r>
              <a:rPr lang="sv-SE" sz="1200" baseline="0" dirty="0" err="1" smtClean="0"/>
              <a:t>inaugurated</a:t>
            </a:r>
            <a:r>
              <a:rPr lang="sv-SE" sz="1200" baseline="0" dirty="0" smtClean="0"/>
              <a:t> on </a:t>
            </a:r>
            <a:r>
              <a:rPr lang="sv-SE" sz="1200" dirty="0" smtClean="0"/>
              <a:t>21 June at 1.08 </a:t>
            </a:r>
            <a:r>
              <a:rPr lang="sv-SE" sz="1200" dirty="0" err="1" smtClean="0"/>
              <a:t>pm</a:t>
            </a:r>
            <a:r>
              <a:rPr lang="sv-SE" sz="1200" dirty="0" smtClean="0"/>
              <a:t> (the </a:t>
            </a:r>
            <a:r>
              <a:rPr lang="sv-SE" sz="1200" dirty="0" err="1" smtClean="0"/>
              <a:t>brightest</a:t>
            </a:r>
            <a:r>
              <a:rPr lang="sv-SE" sz="1200" dirty="0" smtClean="0"/>
              <a:t> </a:t>
            </a:r>
            <a:r>
              <a:rPr lang="sv-SE" sz="1200" dirty="0" err="1" smtClean="0"/>
              <a:t>time</a:t>
            </a:r>
            <a:r>
              <a:rPr lang="sv-SE" sz="1200" baseline="0" dirty="0" smtClean="0"/>
              <a:t> </a:t>
            </a:r>
            <a:r>
              <a:rPr lang="sv-SE" sz="1200" baseline="0" dirty="0" err="1" smtClean="0"/>
              <a:t>of</a:t>
            </a:r>
            <a:r>
              <a:rPr lang="sv-SE" sz="1200" baseline="0" dirty="0" smtClean="0"/>
              <a:t> </a:t>
            </a:r>
            <a:r>
              <a:rPr lang="sv-SE" sz="1200" baseline="0" dirty="0" err="1" smtClean="0"/>
              <a:t>year</a:t>
            </a:r>
            <a:r>
              <a:rPr lang="sv-SE" sz="1200" dirty="0" smtClean="0"/>
              <a:t>)</a:t>
            </a:r>
            <a:endParaRPr lang="sv-SE" sz="1200" dirty="0" smtClean="0">
              <a:latin typeface="Arial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altLang="zh-CN" dirty="0" smtClean="0">
              <a:ea typeface="SimSun" pitchFamily="2" charset="-122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dirty="0" smtClean="0">
                <a:ea typeface="SimSun" pitchFamily="2" charset="-122"/>
              </a:rPr>
              <a:t>ESS and MAX IV complement each other and can thus create significant synergy effects. The new centre will be world-leading in materials science and form a hub in the European research infrastructure. </a:t>
            </a:r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FD4B-1391-7946-A8ED-18550D8B130B}" type="slidenum">
              <a:rPr lang="sv-SE" smtClean="0"/>
              <a:pPr/>
              <a:t>30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378962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dirty="0" smtClean="0">
                <a:ea typeface="SimSun" pitchFamily="2" charset="-122"/>
              </a:rPr>
              <a:t>ESS </a:t>
            </a:r>
            <a:r>
              <a:rPr lang="en-GB" altLang="zh-CN" dirty="0" smtClean="0">
                <a:ea typeface="SimSun" pitchFamily="2" charset="-122"/>
              </a:rPr>
              <a:t>and MAX IV complement each other and can thus create significant synergy effects. The new centre will be world-leading in materials science and form a hub in the European research infrastructure. </a:t>
            </a:r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FD4B-1391-7946-A8ED-18550D8B130B}" type="slidenum">
              <a:rPr lang="sv-SE" smtClean="0"/>
              <a:pPr/>
              <a:t>31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616994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FD4B-1391-7946-A8ED-18550D8B130B}" type="slidenum">
              <a:rPr lang="sv-SE" smtClean="0"/>
              <a:pPr/>
              <a:t>32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293038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smtClean="0">
                <a:latin typeface="Arial" charset="0"/>
              </a:rPr>
              <a:t>The </a:t>
            </a:r>
            <a:r>
              <a:rPr lang="sv-SE" dirty="0" err="1" smtClean="0">
                <a:latin typeface="Arial" charset="0"/>
              </a:rPr>
              <a:t>figures</a:t>
            </a:r>
            <a:r>
              <a:rPr lang="sv-SE" dirty="0" smtClean="0">
                <a:latin typeface="Arial" charset="0"/>
              </a:rPr>
              <a:t> for Lund University in the presentation </a:t>
            </a:r>
            <a:r>
              <a:rPr lang="sv-SE" dirty="0" err="1" smtClean="0">
                <a:latin typeface="Arial" charset="0"/>
              </a:rPr>
              <a:t>are</a:t>
            </a:r>
            <a:r>
              <a:rPr lang="sv-SE" dirty="0" smtClean="0">
                <a:latin typeface="Arial" charset="0"/>
              </a:rPr>
              <a:t> </a:t>
            </a:r>
            <a:r>
              <a:rPr lang="sv-SE" dirty="0" err="1" smtClean="0">
                <a:latin typeface="Arial" charset="0"/>
              </a:rPr>
              <a:t>based</a:t>
            </a:r>
            <a:r>
              <a:rPr lang="sv-SE" dirty="0" smtClean="0">
                <a:latin typeface="Arial" charset="0"/>
              </a:rPr>
              <a:t> on the 2014 </a:t>
            </a:r>
            <a:r>
              <a:rPr lang="sv-SE" dirty="0" err="1" smtClean="0">
                <a:latin typeface="Arial" charset="0"/>
              </a:rPr>
              <a:t>financial</a:t>
            </a:r>
            <a:r>
              <a:rPr lang="sv-SE" dirty="0" smtClean="0">
                <a:latin typeface="Arial" charset="0"/>
              </a:rPr>
              <a:t> </a:t>
            </a:r>
            <a:r>
              <a:rPr lang="sv-SE" dirty="0" err="1" smtClean="0">
                <a:latin typeface="Arial" charset="0"/>
              </a:rPr>
              <a:t>year</a:t>
            </a:r>
            <a:r>
              <a:rPr lang="sv-SE" dirty="0" smtClean="0">
                <a:latin typeface="Arial" charset="0"/>
              </a:rPr>
              <a:t>.</a:t>
            </a:r>
            <a:endParaRPr lang="sv-SE" sz="1200" dirty="0" smtClean="0">
              <a:latin typeface="Arial" charset="0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FD4B-1391-7946-A8ED-18550D8B130B}" type="slidenum">
              <a:rPr lang="sv-SE" smtClean="0"/>
              <a:pPr/>
              <a:t>35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01943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err="1" smtClean="0"/>
              <a:t>Some</a:t>
            </a:r>
            <a:r>
              <a:rPr lang="sv-SE" dirty="0" smtClean="0"/>
              <a:t> </a:t>
            </a:r>
            <a:r>
              <a:rPr lang="sv-SE" dirty="0" err="1" smtClean="0"/>
              <a:t>photos</a:t>
            </a:r>
            <a:r>
              <a:rPr lang="sv-SE" dirty="0" smtClean="0"/>
              <a:t> from Sweden. The</a:t>
            </a:r>
            <a:r>
              <a:rPr lang="sv-SE" baseline="0" dirty="0" smtClean="0"/>
              <a:t> landscape </a:t>
            </a:r>
            <a:r>
              <a:rPr lang="sv-SE" baseline="0" dirty="0" err="1" smtClean="0"/>
              <a:t>varies</a:t>
            </a:r>
            <a:r>
              <a:rPr lang="sv-SE" baseline="0" dirty="0" smtClean="0"/>
              <a:t> a </a:t>
            </a:r>
            <a:r>
              <a:rPr lang="sv-SE" baseline="0" dirty="0" err="1" smtClean="0"/>
              <a:t>lot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depending</a:t>
            </a:r>
            <a:r>
              <a:rPr lang="sv-SE" baseline="0" dirty="0" smtClean="0"/>
              <a:t> on </a:t>
            </a:r>
            <a:r>
              <a:rPr lang="sv-SE" baseline="0" dirty="0" err="1" smtClean="0"/>
              <a:t>where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you</a:t>
            </a:r>
            <a:r>
              <a:rPr lang="sv-SE" baseline="0" dirty="0" smtClean="0"/>
              <a:t> </a:t>
            </a:r>
            <a:r>
              <a:rPr lang="sv-SE" baseline="0" dirty="0" err="1" smtClean="0"/>
              <a:t>are</a:t>
            </a:r>
            <a:r>
              <a:rPr lang="sv-SE" baseline="0" dirty="0" smtClean="0"/>
              <a:t> in Sweden. </a:t>
            </a:r>
            <a:r>
              <a:rPr lang="sv-SE" baseline="0" dirty="0" err="1" smtClean="0"/>
              <a:t>Up</a:t>
            </a:r>
            <a:r>
              <a:rPr lang="sv-SE" baseline="0" dirty="0" smtClean="0"/>
              <a:t> </a:t>
            </a:r>
            <a:r>
              <a:rPr lang="sv-SE" baseline="0" dirty="0" err="1" smtClean="0"/>
              <a:t>north</a:t>
            </a:r>
            <a:r>
              <a:rPr lang="sv-SE" baseline="0" dirty="0" smtClean="0"/>
              <a:t> </a:t>
            </a:r>
            <a:r>
              <a:rPr lang="sv-SE" baseline="0" dirty="0" err="1" smtClean="0"/>
              <a:t>there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are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plenty</a:t>
            </a:r>
            <a:r>
              <a:rPr lang="sv-SE" baseline="0" dirty="0" smtClean="0"/>
              <a:t> </a:t>
            </a:r>
            <a:r>
              <a:rPr lang="sv-SE" baseline="0" dirty="0" err="1" smtClean="0"/>
              <a:t>of</a:t>
            </a:r>
            <a:r>
              <a:rPr lang="sv-SE" baseline="0" dirty="0" smtClean="0"/>
              <a:t> </a:t>
            </a:r>
            <a:r>
              <a:rPr lang="sv-SE" baseline="0" dirty="0" err="1" smtClean="0"/>
              <a:t>possibilities</a:t>
            </a:r>
            <a:r>
              <a:rPr lang="sv-SE" baseline="0" dirty="0" smtClean="0"/>
              <a:t> to go </a:t>
            </a:r>
            <a:r>
              <a:rPr lang="sv-SE" baseline="0" dirty="0" err="1" smtClean="0"/>
              <a:t>skiing</a:t>
            </a:r>
            <a:r>
              <a:rPr lang="sv-SE" baseline="0" dirty="0" smtClean="0"/>
              <a:t> in </a:t>
            </a:r>
            <a:r>
              <a:rPr lang="sv-SE" baseline="0" dirty="0" err="1" smtClean="0"/>
              <a:t>winter</a:t>
            </a:r>
            <a:r>
              <a:rPr lang="sv-SE" baseline="0" dirty="0" smtClean="0"/>
              <a:t> and </a:t>
            </a:r>
            <a:r>
              <a:rPr lang="sv-SE" baseline="0" dirty="0" err="1" smtClean="0"/>
              <a:t>hiking</a:t>
            </a:r>
            <a:r>
              <a:rPr lang="sv-SE" baseline="0" dirty="0" smtClean="0"/>
              <a:t> in summer. Stockholm, the </a:t>
            </a:r>
            <a:r>
              <a:rPr lang="sv-SE" baseline="0" dirty="0" err="1" smtClean="0"/>
              <a:t>capital</a:t>
            </a:r>
            <a:r>
              <a:rPr lang="sv-SE" baseline="0" dirty="0" smtClean="0"/>
              <a:t> city, is </a:t>
            </a:r>
            <a:r>
              <a:rPr lang="sv-SE" baseline="0" dirty="0" err="1" smtClean="0"/>
              <a:t>surrounded</a:t>
            </a:r>
            <a:r>
              <a:rPr lang="sv-SE" baseline="0" dirty="0" smtClean="0"/>
              <a:t> by </a:t>
            </a:r>
            <a:r>
              <a:rPr lang="sv-SE" baseline="0" dirty="0" err="1" smtClean="0"/>
              <a:t>water</a:t>
            </a:r>
            <a:r>
              <a:rPr lang="sv-SE" baseline="0" dirty="0" smtClean="0"/>
              <a:t> and offers </a:t>
            </a:r>
            <a:r>
              <a:rPr lang="sv-SE" baseline="0" dirty="0" err="1" smtClean="0"/>
              <a:t>many</a:t>
            </a:r>
            <a:r>
              <a:rPr lang="sv-SE" baseline="0" dirty="0" smtClean="0"/>
              <a:t> sightseeing </a:t>
            </a:r>
            <a:r>
              <a:rPr lang="sv-SE" baseline="0" dirty="0" err="1" smtClean="0"/>
              <a:t>opportunities</a:t>
            </a:r>
            <a:r>
              <a:rPr lang="sv-SE" baseline="0" dirty="0" smtClean="0"/>
              <a:t>. The </a:t>
            </a:r>
            <a:r>
              <a:rPr lang="sv-SE" baseline="0" dirty="0" err="1" smtClean="0"/>
              <a:t>southern</a:t>
            </a:r>
            <a:r>
              <a:rPr lang="sv-SE" baseline="0" dirty="0" smtClean="0"/>
              <a:t> part </a:t>
            </a:r>
            <a:r>
              <a:rPr lang="sv-SE" baseline="0" dirty="0" err="1" smtClean="0"/>
              <a:t>of</a:t>
            </a:r>
            <a:r>
              <a:rPr lang="sv-SE" baseline="0" dirty="0" smtClean="0"/>
              <a:t> Sweden, </a:t>
            </a:r>
            <a:r>
              <a:rPr lang="sv-SE" baseline="0" dirty="0" err="1" smtClean="0"/>
              <a:t>where</a:t>
            </a:r>
            <a:r>
              <a:rPr lang="sv-SE" baseline="0" dirty="0" smtClean="0"/>
              <a:t> Lund is </a:t>
            </a:r>
            <a:r>
              <a:rPr lang="sv-SE" baseline="0" dirty="0" err="1" smtClean="0"/>
              <a:t>located</a:t>
            </a:r>
            <a:r>
              <a:rPr lang="sv-SE" baseline="0" dirty="0" smtClean="0"/>
              <a:t>, is flat and </a:t>
            </a:r>
            <a:r>
              <a:rPr lang="sv-SE" baseline="0" dirty="0" err="1" smtClean="0"/>
              <a:t>easily</a:t>
            </a:r>
            <a:r>
              <a:rPr lang="sv-SE" baseline="0" dirty="0" smtClean="0"/>
              <a:t> </a:t>
            </a:r>
            <a:r>
              <a:rPr lang="sv-SE" baseline="0" dirty="0" err="1" smtClean="0"/>
              <a:t>accessible</a:t>
            </a:r>
            <a:r>
              <a:rPr lang="sv-SE" baseline="0" dirty="0" smtClean="0"/>
              <a:t>. 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FD4B-1391-7946-A8ED-18550D8B130B}" type="slidenum">
              <a:rPr lang="sv-SE" smtClean="0"/>
              <a:pPr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98623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smtClean="0"/>
              <a:t>The </a:t>
            </a:r>
            <a:r>
              <a:rPr lang="sv-SE" dirty="0" err="1" smtClean="0"/>
              <a:t>zipper</a:t>
            </a:r>
            <a:r>
              <a:rPr lang="sv-SE" dirty="0" smtClean="0"/>
              <a:t>, the </a:t>
            </a:r>
            <a:r>
              <a:rPr lang="sv-SE" dirty="0" err="1" smtClean="0"/>
              <a:t>wrench</a:t>
            </a:r>
            <a:r>
              <a:rPr lang="sv-SE" dirty="0" smtClean="0"/>
              <a:t>, </a:t>
            </a:r>
            <a:r>
              <a:rPr lang="sv-SE" dirty="0" err="1" smtClean="0"/>
              <a:t>safety</a:t>
            </a:r>
            <a:r>
              <a:rPr lang="sv-SE" baseline="0" dirty="0" smtClean="0"/>
              <a:t> </a:t>
            </a:r>
            <a:r>
              <a:rPr lang="sv-SE" baseline="0" dirty="0" err="1" smtClean="0"/>
              <a:t>matches</a:t>
            </a:r>
            <a:r>
              <a:rPr lang="sv-SE" baseline="0" dirty="0" smtClean="0"/>
              <a:t>, Skype, ultrasound and </a:t>
            </a:r>
            <a:r>
              <a:rPr lang="sv-SE" baseline="0" dirty="0" err="1" smtClean="0"/>
              <a:t>bluetooth</a:t>
            </a:r>
            <a:r>
              <a:rPr lang="sv-SE" baseline="0" dirty="0" smtClean="0"/>
              <a:t> </a:t>
            </a:r>
            <a:r>
              <a:rPr lang="sv-SE" baseline="0" dirty="0" err="1" smtClean="0"/>
              <a:t>technology</a:t>
            </a:r>
            <a:r>
              <a:rPr lang="sv-SE" baseline="0" dirty="0" smtClean="0"/>
              <a:t>– </a:t>
            </a:r>
            <a:r>
              <a:rPr lang="sv-SE" baseline="0" dirty="0" err="1" smtClean="0"/>
              <a:t>these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are</a:t>
            </a:r>
            <a:r>
              <a:rPr lang="sv-SE" baseline="0" dirty="0" smtClean="0"/>
              <a:t> just a </a:t>
            </a:r>
            <a:r>
              <a:rPr lang="sv-SE" baseline="0" dirty="0" err="1" smtClean="0"/>
              <a:t>few</a:t>
            </a:r>
            <a:r>
              <a:rPr lang="sv-SE" dirty="0" smtClean="0"/>
              <a:t> examples </a:t>
            </a:r>
            <a:r>
              <a:rPr lang="sv-SE" dirty="0" err="1" smtClean="0"/>
              <a:t>of</a:t>
            </a:r>
            <a:r>
              <a:rPr lang="sv-SE" dirty="0" smtClean="0"/>
              <a:t> Swedish innovations. World-</a:t>
            </a:r>
            <a:r>
              <a:rPr lang="sv-SE" dirty="0" err="1" smtClean="0"/>
              <a:t>famous</a:t>
            </a:r>
            <a:r>
              <a:rPr lang="sv-SE" baseline="0" dirty="0" smtClean="0"/>
              <a:t> S</a:t>
            </a:r>
            <a:r>
              <a:rPr lang="sv-SE" dirty="0" smtClean="0"/>
              <a:t>wedish brands </a:t>
            </a:r>
            <a:r>
              <a:rPr lang="sv-SE" dirty="0" err="1" smtClean="0"/>
              <a:t>include</a:t>
            </a:r>
            <a:r>
              <a:rPr lang="sv-SE" dirty="0" smtClean="0"/>
              <a:t> IKEA, H&amp;M, SKF, Sandvik,</a:t>
            </a:r>
            <a:r>
              <a:rPr lang="sv-SE" baseline="0" dirty="0" smtClean="0"/>
              <a:t> Gambro, ABB and Astra Zeneca. A</a:t>
            </a:r>
            <a:r>
              <a:rPr lang="sv-SE" dirty="0" smtClean="0"/>
              <a:t>nd a</a:t>
            </a:r>
            <a:r>
              <a:rPr lang="sv-SE" baseline="0" dirty="0" smtClean="0"/>
              <a:t> </a:t>
            </a:r>
            <a:r>
              <a:rPr lang="sv-SE" baseline="0" dirty="0" err="1" smtClean="0"/>
              <a:t>few</a:t>
            </a:r>
            <a:r>
              <a:rPr lang="sv-SE" baseline="0" dirty="0" smtClean="0"/>
              <a:t> </a:t>
            </a:r>
            <a:r>
              <a:rPr lang="sv-SE" dirty="0" err="1" smtClean="0"/>
              <a:t>famous</a:t>
            </a:r>
            <a:r>
              <a:rPr lang="sv-SE" dirty="0" smtClean="0"/>
              <a:t> Swedish </a:t>
            </a:r>
            <a:r>
              <a:rPr lang="sv-SE" dirty="0" err="1" smtClean="0"/>
              <a:t>people</a:t>
            </a:r>
            <a:r>
              <a:rPr lang="sv-SE" dirty="0" smtClean="0"/>
              <a:t> </a:t>
            </a:r>
            <a:r>
              <a:rPr lang="sv-SE" dirty="0" err="1" smtClean="0"/>
              <a:t>worth</a:t>
            </a:r>
            <a:r>
              <a:rPr lang="sv-SE" dirty="0" smtClean="0"/>
              <a:t> </a:t>
            </a:r>
            <a:r>
              <a:rPr lang="sv-SE" dirty="0" err="1" smtClean="0"/>
              <a:t>mentioning</a:t>
            </a:r>
            <a:r>
              <a:rPr lang="sv-SE" dirty="0" smtClean="0"/>
              <a:t> </a:t>
            </a:r>
            <a:r>
              <a:rPr lang="sv-SE" dirty="0" err="1" smtClean="0"/>
              <a:t>include</a:t>
            </a:r>
            <a:r>
              <a:rPr lang="sv-SE" dirty="0" smtClean="0"/>
              <a:t> </a:t>
            </a:r>
            <a:r>
              <a:rPr lang="sv-SE" dirty="0" err="1" smtClean="0"/>
              <a:t>footballer</a:t>
            </a:r>
            <a:r>
              <a:rPr lang="sv-SE" dirty="0" smtClean="0"/>
              <a:t> Zlatan Ibrahimovic, pop</a:t>
            </a:r>
            <a:r>
              <a:rPr lang="sv-SE" baseline="0" dirty="0" smtClean="0"/>
              <a:t> artist </a:t>
            </a:r>
            <a:r>
              <a:rPr lang="sv-SE" dirty="0" smtClean="0"/>
              <a:t>Robyn, international </a:t>
            </a:r>
            <a:r>
              <a:rPr lang="sv-SE" baseline="0" dirty="0" smtClean="0"/>
              <a:t> pop sensation </a:t>
            </a:r>
            <a:r>
              <a:rPr lang="sv-SE" dirty="0" smtClean="0"/>
              <a:t>ABBA and fiction writers </a:t>
            </a:r>
            <a:r>
              <a:rPr lang="sv-SE" dirty="0" err="1" smtClean="0"/>
              <a:t>Stieg</a:t>
            </a:r>
            <a:r>
              <a:rPr lang="sv-SE" dirty="0" smtClean="0"/>
              <a:t> Larsson and Astrid Lindgren. </a:t>
            </a:r>
            <a:r>
              <a:rPr lang="sv-SE" dirty="0" err="1" smtClean="0"/>
              <a:t>Can</a:t>
            </a:r>
            <a:r>
              <a:rPr lang="sv-SE" dirty="0" smtClean="0"/>
              <a:t> </a:t>
            </a:r>
            <a:r>
              <a:rPr lang="sv-SE" dirty="0" err="1" smtClean="0"/>
              <a:t>you</a:t>
            </a:r>
            <a:r>
              <a:rPr lang="sv-SE" dirty="0" smtClean="0"/>
              <a:t> </a:t>
            </a:r>
            <a:r>
              <a:rPr lang="sv-SE" dirty="0" err="1" smtClean="0"/>
              <a:t>name</a:t>
            </a:r>
            <a:r>
              <a:rPr lang="sv-SE" dirty="0" smtClean="0"/>
              <a:t> </a:t>
            </a:r>
            <a:r>
              <a:rPr lang="sv-SE" dirty="0" err="1" smtClean="0"/>
              <a:t>even</a:t>
            </a:r>
            <a:r>
              <a:rPr lang="sv-SE" baseline="0" dirty="0" smtClean="0"/>
              <a:t> </a:t>
            </a:r>
            <a:r>
              <a:rPr lang="sv-SE" baseline="0" dirty="0" err="1" smtClean="0"/>
              <a:t>more</a:t>
            </a:r>
            <a:r>
              <a:rPr lang="sv-SE" baseline="0" dirty="0" smtClean="0"/>
              <a:t>? </a:t>
            </a:r>
            <a:r>
              <a:rPr lang="sv-SE" baseline="0" dirty="0" err="1" smtClean="0"/>
              <a:t>Although</a:t>
            </a:r>
            <a:r>
              <a:rPr lang="sv-SE" baseline="0" dirty="0" smtClean="0"/>
              <a:t> Sweden is a small country </a:t>
            </a:r>
            <a:r>
              <a:rPr lang="sv-SE" baseline="0" dirty="0" err="1" smtClean="0"/>
              <a:t>we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have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managed</a:t>
            </a:r>
            <a:r>
              <a:rPr lang="sv-SE" baseline="0" dirty="0" smtClean="0"/>
              <a:t> to </a:t>
            </a:r>
            <a:r>
              <a:rPr lang="sv-SE" baseline="0" dirty="0" err="1" smtClean="0"/>
              <a:t>create</a:t>
            </a:r>
            <a:r>
              <a:rPr lang="sv-SE" baseline="0" dirty="0" smtClean="0"/>
              <a:t> a </a:t>
            </a:r>
            <a:r>
              <a:rPr lang="sv-SE" baseline="0" dirty="0" err="1" smtClean="0"/>
              <a:t>lot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of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world-renowned</a:t>
            </a:r>
            <a:r>
              <a:rPr lang="sv-SE" baseline="0" dirty="0" smtClean="0"/>
              <a:t> brands and innovations. The ultrasound (</a:t>
            </a:r>
            <a:r>
              <a:rPr lang="sv-SE" baseline="0" dirty="0" err="1" smtClean="0"/>
              <a:t>middle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photo</a:t>
            </a:r>
            <a:r>
              <a:rPr lang="sv-SE" baseline="0" dirty="0" smtClean="0"/>
              <a:t>) and the </a:t>
            </a:r>
            <a:r>
              <a:rPr lang="sv-SE" baseline="0" dirty="0" err="1" smtClean="0"/>
              <a:t>bluetooth</a:t>
            </a:r>
            <a:r>
              <a:rPr lang="sv-SE" baseline="0" dirty="0" smtClean="0"/>
              <a:t> </a:t>
            </a:r>
            <a:r>
              <a:rPr lang="sv-SE" baseline="0" dirty="0" err="1" smtClean="0"/>
              <a:t>technology</a:t>
            </a:r>
            <a:r>
              <a:rPr lang="sv-SE" baseline="0" dirty="0" smtClean="0"/>
              <a:t> (</a:t>
            </a:r>
            <a:r>
              <a:rPr lang="sv-SE" baseline="0" dirty="0" err="1" smtClean="0"/>
              <a:t>top</a:t>
            </a:r>
            <a:r>
              <a:rPr lang="sv-SE" baseline="0" dirty="0" smtClean="0"/>
              <a:t> </a:t>
            </a:r>
            <a:r>
              <a:rPr lang="sv-SE" baseline="0" dirty="0" err="1" smtClean="0"/>
              <a:t>photo</a:t>
            </a:r>
            <a:r>
              <a:rPr lang="sv-SE" baseline="0" dirty="0" smtClean="0"/>
              <a:t>) </a:t>
            </a:r>
            <a:r>
              <a:rPr lang="sv-SE" baseline="0" dirty="0" err="1" smtClean="0"/>
              <a:t>are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actually</a:t>
            </a:r>
            <a:r>
              <a:rPr lang="sv-SE" baseline="0" dirty="0" smtClean="0"/>
              <a:t> innovations  from Lund University. </a:t>
            </a:r>
            <a:r>
              <a:rPr lang="sv-SE" baseline="0" dirty="0" err="1" smtClean="0"/>
              <a:t>Out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of</a:t>
            </a:r>
            <a:r>
              <a:rPr lang="sv-SE" baseline="0" dirty="0" smtClean="0"/>
              <a:t> the </a:t>
            </a:r>
            <a:r>
              <a:rPr lang="sv-SE" baseline="0" dirty="0" err="1" smtClean="0"/>
              <a:t>top</a:t>
            </a:r>
            <a:r>
              <a:rPr lang="sv-SE" baseline="0" dirty="0" smtClean="0"/>
              <a:t> 100 innovative global </a:t>
            </a:r>
            <a:r>
              <a:rPr lang="sv-SE" baseline="0" dirty="0" err="1" smtClean="0"/>
              <a:t>companies</a:t>
            </a:r>
            <a:r>
              <a:rPr lang="sv-SE" baseline="0" dirty="0" smtClean="0"/>
              <a:t> in the </a:t>
            </a:r>
            <a:r>
              <a:rPr lang="sv-SE" baseline="0" dirty="0" err="1" smtClean="0"/>
              <a:t>world</a:t>
            </a:r>
            <a:r>
              <a:rPr lang="sv-SE" baseline="0" dirty="0" smtClean="0"/>
              <a:t>, </a:t>
            </a:r>
            <a:r>
              <a:rPr lang="sv-SE" baseline="0" dirty="0" err="1" smtClean="0"/>
              <a:t>nine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are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located</a:t>
            </a:r>
            <a:r>
              <a:rPr lang="sv-SE" baseline="0" dirty="0" smtClean="0"/>
              <a:t> in Sweden and </a:t>
            </a:r>
            <a:r>
              <a:rPr lang="sv-SE" baseline="0" dirty="0" err="1" smtClean="0"/>
              <a:t>three</a:t>
            </a:r>
            <a:r>
              <a:rPr lang="sv-SE" baseline="0" dirty="0" smtClean="0"/>
              <a:t> in Lund. 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FD4B-1391-7946-A8ED-18550D8B130B}" type="slidenum">
              <a:rPr lang="sv-SE" smtClean="0"/>
              <a:pPr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399192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Pictures from Lund</a:t>
            </a:r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FD4B-1391-7946-A8ED-18550D8B130B}" type="slidenum">
              <a:rPr lang="sv-SE" smtClean="0"/>
              <a:pPr/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07097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smtClean="0">
                <a:latin typeface="Arial" charset="0"/>
              </a:rPr>
              <a:t>The </a:t>
            </a:r>
            <a:r>
              <a:rPr lang="sv-SE" dirty="0" err="1" smtClean="0">
                <a:latin typeface="Arial" charset="0"/>
              </a:rPr>
              <a:t>figures</a:t>
            </a:r>
            <a:r>
              <a:rPr lang="sv-SE" dirty="0" smtClean="0">
                <a:latin typeface="Arial" charset="0"/>
              </a:rPr>
              <a:t> for Lund University in the presentation </a:t>
            </a:r>
            <a:r>
              <a:rPr lang="sv-SE" dirty="0" err="1" smtClean="0">
                <a:latin typeface="Arial" charset="0"/>
              </a:rPr>
              <a:t>are</a:t>
            </a:r>
            <a:r>
              <a:rPr lang="sv-SE" dirty="0" smtClean="0">
                <a:latin typeface="Arial" charset="0"/>
              </a:rPr>
              <a:t> </a:t>
            </a:r>
            <a:r>
              <a:rPr lang="sv-SE" dirty="0" err="1" smtClean="0">
                <a:latin typeface="Arial" charset="0"/>
              </a:rPr>
              <a:t>based</a:t>
            </a:r>
            <a:r>
              <a:rPr lang="sv-SE" dirty="0" smtClean="0">
                <a:latin typeface="Arial" charset="0"/>
              </a:rPr>
              <a:t> on the 2014 </a:t>
            </a:r>
            <a:r>
              <a:rPr lang="sv-SE" dirty="0" err="1" smtClean="0">
                <a:latin typeface="Arial" charset="0"/>
              </a:rPr>
              <a:t>financial</a:t>
            </a:r>
            <a:r>
              <a:rPr lang="sv-SE" dirty="0" smtClean="0">
                <a:latin typeface="Arial" charset="0"/>
              </a:rPr>
              <a:t> </a:t>
            </a:r>
            <a:r>
              <a:rPr lang="sv-SE" dirty="0" err="1" smtClean="0">
                <a:latin typeface="Arial" charset="0"/>
              </a:rPr>
              <a:t>year</a:t>
            </a:r>
            <a:r>
              <a:rPr lang="sv-SE" dirty="0" smtClean="0">
                <a:latin typeface="Arial" charset="0"/>
              </a:rPr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dirty="0" smtClean="0">
              <a:latin typeface="Arial" charset="0"/>
            </a:endParaRPr>
          </a:p>
          <a:p>
            <a:r>
              <a:rPr lang="sv-SE" dirty="0" err="1" smtClean="0"/>
              <a:t>There</a:t>
            </a:r>
            <a:r>
              <a:rPr lang="sv-SE" dirty="0" smtClean="0"/>
              <a:t> </a:t>
            </a:r>
            <a:r>
              <a:rPr lang="sv-SE" dirty="0" err="1" smtClean="0"/>
              <a:t>are</a:t>
            </a:r>
            <a:r>
              <a:rPr lang="sv-SE" dirty="0" smtClean="0"/>
              <a:t> </a:t>
            </a:r>
            <a:r>
              <a:rPr lang="sv-SE" dirty="0" err="1" smtClean="0"/>
              <a:t>around</a:t>
            </a:r>
            <a:r>
              <a:rPr lang="sv-SE" baseline="0" dirty="0" smtClean="0"/>
              <a:t> 17 000 </a:t>
            </a:r>
            <a:r>
              <a:rPr lang="sv-SE" baseline="0" dirty="0" err="1" smtClean="0"/>
              <a:t>internationally</a:t>
            </a:r>
            <a:r>
              <a:rPr lang="sv-SE" baseline="0" dirty="0" smtClean="0"/>
              <a:t> </a:t>
            </a:r>
            <a:r>
              <a:rPr lang="sv-SE" baseline="0" dirty="0" err="1" smtClean="0"/>
              <a:t>recognised</a:t>
            </a:r>
            <a:r>
              <a:rPr lang="sv-SE" baseline="0" dirty="0" smtClean="0"/>
              <a:t>  </a:t>
            </a:r>
            <a:r>
              <a:rPr lang="sv-SE" baseline="0" dirty="0" err="1" smtClean="0"/>
              <a:t>universities</a:t>
            </a:r>
            <a:r>
              <a:rPr lang="sv-SE" baseline="0" dirty="0" smtClean="0"/>
              <a:t> in the </a:t>
            </a:r>
            <a:r>
              <a:rPr lang="sv-SE" baseline="0" dirty="0" err="1" smtClean="0"/>
              <a:t>world</a:t>
            </a:r>
            <a:r>
              <a:rPr lang="sv-SE" baseline="0" dirty="0" smtClean="0"/>
              <a:t>. </a:t>
            </a:r>
            <a:r>
              <a:rPr lang="sv-SE" baseline="0" dirty="0" err="1" smtClean="0"/>
              <a:t>Being</a:t>
            </a:r>
            <a:r>
              <a:rPr lang="sv-SE" baseline="0" dirty="0" smtClean="0"/>
              <a:t> </a:t>
            </a:r>
            <a:r>
              <a:rPr lang="sv-SE" baseline="0" dirty="0" err="1" smtClean="0"/>
              <a:t>ranked</a:t>
            </a:r>
            <a:r>
              <a:rPr lang="sv-SE" baseline="0" dirty="0" smtClean="0"/>
              <a:t> in the </a:t>
            </a:r>
            <a:r>
              <a:rPr lang="sv-SE" baseline="0" dirty="0" err="1" smtClean="0"/>
              <a:t>top</a:t>
            </a:r>
            <a:r>
              <a:rPr lang="sv-SE" baseline="0" dirty="0" smtClean="0"/>
              <a:t> 100, </a:t>
            </a:r>
            <a:r>
              <a:rPr lang="sv-SE" baseline="0" dirty="0" err="1" smtClean="0"/>
              <a:t>means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are</a:t>
            </a:r>
            <a:r>
              <a:rPr lang="sv-SE" baseline="0" dirty="0" smtClean="0"/>
              <a:t> in the </a:t>
            </a:r>
            <a:r>
              <a:rPr lang="sv-SE" baseline="0" dirty="0" err="1" smtClean="0"/>
              <a:t>top</a:t>
            </a:r>
            <a:r>
              <a:rPr lang="sv-SE" baseline="0" dirty="0" smtClean="0"/>
              <a:t> 0,4% </a:t>
            </a:r>
            <a:r>
              <a:rPr lang="sv-SE" baseline="0" dirty="0" err="1" smtClean="0"/>
              <a:t>of</a:t>
            </a:r>
            <a:r>
              <a:rPr lang="sv-SE" baseline="0" dirty="0" smtClean="0"/>
              <a:t> the </a:t>
            </a:r>
            <a:r>
              <a:rPr lang="sv-SE" baseline="0" dirty="0" err="1" smtClean="0"/>
              <a:t>world’s</a:t>
            </a:r>
            <a:r>
              <a:rPr lang="sv-SE" baseline="0" dirty="0" smtClean="0"/>
              <a:t> </a:t>
            </a:r>
            <a:r>
              <a:rPr lang="sv-SE" baseline="0" dirty="0" err="1" smtClean="0"/>
              <a:t>universities</a:t>
            </a:r>
            <a:r>
              <a:rPr lang="sv-SE" baseline="0" dirty="0" smtClean="0"/>
              <a:t>. </a:t>
            </a:r>
          </a:p>
          <a:p>
            <a:r>
              <a:rPr lang="sv-SE" baseline="0" dirty="0" smtClean="0"/>
              <a:t>Lund University </a:t>
            </a:r>
            <a:r>
              <a:rPr lang="sv-SE" baseline="0" dirty="0" err="1" smtClean="0"/>
              <a:t>receives</a:t>
            </a:r>
            <a:r>
              <a:rPr lang="sv-SE" baseline="0" dirty="0" smtClean="0"/>
              <a:t> the </a:t>
            </a:r>
            <a:r>
              <a:rPr lang="sv-SE" baseline="0" dirty="0" err="1" smtClean="0"/>
              <a:t>most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applications</a:t>
            </a:r>
            <a:r>
              <a:rPr lang="sv-SE" baseline="0" dirty="0" smtClean="0"/>
              <a:t> from international students </a:t>
            </a:r>
            <a:r>
              <a:rPr lang="sv-SE" baseline="0" dirty="0" err="1" smtClean="0"/>
              <a:t>out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of</a:t>
            </a:r>
            <a:r>
              <a:rPr lang="sv-SE" baseline="0" dirty="0" smtClean="0"/>
              <a:t> all Swedish </a:t>
            </a:r>
            <a:r>
              <a:rPr lang="sv-SE" baseline="0" dirty="0" err="1" smtClean="0"/>
              <a:t>universities</a:t>
            </a:r>
            <a:r>
              <a:rPr lang="sv-SE" baseline="0" dirty="0" smtClean="0"/>
              <a:t>. </a:t>
            </a:r>
            <a:r>
              <a:rPr lang="sv-SE" baseline="0" dirty="0" err="1" smtClean="0"/>
              <a:t>This</a:t>
            </a:r>
            <a:r>
              <a:rPr lang="sv-SE" baseline="0" dirty="0" smtClean="0"/>
              <a:t> is </a:t>
            </a:r>
            <a:r>
              <a:rPr lang="sv-SE" baseline="0" dirty="0" err="1" smtClean="0"/>
              <a:t>largely</a:t>
            </a:r>
            <a:r>
              <a:rPr lang="sv-SE" baseline="0" dirty="0" smtClean="0"/>
              <a:t> </a:t>
            </a:r>
            <a:r>
              <a:rPr lang="sv-SE" baseline="0" dirty="0" err="1" smtClean="0"/>
              <a:t>due</a:t>
            </a:r>
            <a:r>
              <a:rPr lang="sv-SE" baseline="0" dirty="0" smtClean="0"/>
              <a:t> to the </a:t>
            </a:r>
            <a:r>
              <a:rPr lang="sv-SE" baseline="0" dirty="0" err="1" smtClean="0"/>
              <a:t>fact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that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have</a:t>
            </a:r>
            <a:r>
              <a:rPr lang="sv-SE" baseline="0" dirty="0" smtClean="0"/>
              <a:t> a </a:t>
            </a:r>
            <a:r>
              <a:rPr lang="sv-SE" baseline="0" dirty="0" err="1" smtClean="0"/>
              <a:t>wide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range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of</a:t>
            </a:r>
            <a:r>
              <a:rPr lang="sv-SE" baseline="0" dirty="0" smtClean="0"/>
              <a:t> </a:t>
            </a:r>
            <a:r>
              <a:rPr lang="sv-SE" baseline="0" dirty="0" err="1" smtClean="0"/>
              <a:t>programmes</a:t>
            </a:r>
            <a:r>
              <a:rPr lang="sv-SE" baseline="0" dirty="0" smtClean="0"/>
              <a:t> </a:t>
            </a:r>
            <a:r>
              <a:rPr lang="sv-SE" baseline="0" dirty="0" err="1" smtClean="0"/>
              <a:t>offered</a:t>
            </a:r>
            <a:r>
              <a:rPr lang="sv-SE" baseline="0" dirty="0" smtClean="0"/>
              <a:t> in English and the strong research, </a:t>
            </a:r>
            <a:r>
              <a:rPr lang="sv-SE" baseline="0" dirty="0" err="1" smtClean="0"/>
              <a:t>but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also</a:t>
            </a:r>
            <a:r>
              <a:rPr lang="sv-SE" baseline="0" dirty="0" smtClean="0"/>
              <a:t> to the </a:t>
            </a:r>
            <a:r>
              <a:rPr lang="sv-SE" baseline="0" dirty="0" err="1" smtClean="0"/>
              <a:t>fact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that</a:t>
            </a:r>
            <a:r>
              <a:rPr lang="sv-SE" baseline="0" dirty="0" smtClean="0"/>
              <a:t> Lund is </a:t>
            </a:r>
            <a:r>
              <a:rPr lang="sv-SE" baseline="0" dirty="0" err="1" smtClean="0"/>
              <a:t>famous</a:t>
            </a:r>
            <a:r>
              <a:rPr lang="sv-SE" baseline="0" dirty="0" smtClean="0"/>
              <a:t> for </a:t>
            </a:r>
            <a:r>
              <a:rPr lang="sv-SE" baseline="0" dirty="0" err="1" smtClean="0"/>
              <a:t>its</a:t>
            </a:r>
            <a:r>
              <a:rPr lang="sv-SE" baseline="0" dirty="0" smtClean="0"/>
              <a:t> </a:t>
            </a:r>
            <a:r>
              <a:rPr lang="sv-SE" baseline="0" dirty="0" err="1" smtClean="0"/>
              <a:t>great</a:t>
            </a:r>
            <a:r>
              <a:rPr lang="sv-SE" baseline="0" dirty="0" smtClean="0"/>
              <a:t> student </a:t>
            </a:r>
            <a:r>
              <a:rPr lang="sv-SE" baseline="0" dirty="0" err="1" smtClean="0"/>
              <a:t>life</a:t>
            </a:r>
            <a:r>
              <a:rPr lang="sv-SE" baseline="0" dirty="0" smtClean="0"/>
              <a:t>. </a:t>
            </a:r>
          </a:p>
          <a:p>
            <a:r>
              <a:rPr lang="sv-SE" baseline="0" dirty="0" smtClean="0"/>
              <a:t>Lund University is a public </a:t>
            </a:r>
            <a:r>
              <a:rPr lang="sv-SE" baseline="0" dirty="0" err="1" smtClean="0"/>
              <a:t>university</a:t>
            </a:r>
            <a:r>
              <a:rPr lang="sv-SE" baseline="0" dirty="0" smtClean="0"/>
              <a:t> and a public </a:t>
            </a:r>
            <a:r>
              <a:rPr lang="sv-SE" baseline="0" dirty="0" err="1" smtClean="0"/>
              <a:t>authority</a:t>
            </a:r>
            <a:r>
              <a:rPr lang="sv-SE" baseline="0" dirty="0" smtClean="0"/>
              <a:t> in Sweden. </a:t>
            </a:r>
            <a:r>
              <a:rPr lang="sv-SE" baseline="0" dirty="0" err="1" smtClean="0"/>
              <a:t>This</a:t>
            </a:r>
            <a:r>
              <a:rPr lang="sv-SE" baseline="0" dirty="0" smtClean="0"/>
              <a:t> </a:t>
            </a:r>
            <a:r>
              <a:rPr lang="sv-SE" baseline="0" dirty="0" err="1" smtClean="0"/>
              <a:t>means</a:t>
            </a:r>
            <a:r>
              <a:rPr lang="sv-SE" baseline="0" dirty="0" smtClean="0"/>
              <a:t> </a:t>
            </a:r>
            <a:r>
              <a:rPr lang="sv-SE" baseline="0" dirty="0" err="1" smtClean="0"/>
              <a:t>that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there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are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many</a:t>
            </a:r>
            <a:r>
              <a:rPr lang="sv-SE" baseline="0" dirty="0" smtClean="0"/>
              <a:t> </a:t>
            </a:r>
            <a:r>
              <a:rPr lang="sv-SE" baseline="0" dirty="0" err="1" smtClean="0"/>
              <a:t>rules</a:t>
            </a:r>
            <a:r>
              <a:rPr lang="sv-SE" baseline="0" dirty="0" smtClean="0"/>
              <a:t> and </a:t>
            </a:r>
            <a:r>
              <a:rPr lang="sv-SE" baseline="0" dirty="0" err="1" smtClean="0"/>
              <a:t>regulations</a:t>
            </a:r>
            <a:r>
              <a:rPr lang="sv-SE" baseline="0" dirty="0" smtClean="0"/>
              <a:t> </a:t>
            </a:r>
            <a:r>
              <a:rPr lang="sv-SE" baseline="0" dirty="0" err="1" smtClean="0"/>
              <a:t>around</a:t>
            </a:r>
            <a:r>
              <a:rPr lang="sv-SE" baseline="0" dirty="0" smtClean="0"/>
              <a:t> all </a:t>
            </a:r>
            <a:r>
              <a:rPr lang="sv-SE" baseline="0" dirty="0" err="1" smtClean="0"/>
              <a:t>processes</a:t>
            </a:r>
            <a:r>
              <a:rPr lang="sv-SE" baseline="0" dirty="0" smtClean="0"/>
              <a:t> </a:t>
            </a:r>
            <a:r>
              <a:rPr lang="sv-SE" baseline="0" dirty="0" err="1" smtClean="0"/>
              <a:t>within</a:t>
            </a:r>
            <a:r>
              <a:rPr lang="sv-SE" baseline="0" dirty="0" smtClean="0"/>
              <a:t> the University to </a:t>
            </a:r>
            <a:r>
              <a:rPr lang="sv-SE" baseline="0" dirty="0" err="1" smtClean="0"/>
              <a:t>ensure</a:t>
            </a:r>
            <a:r>
              <a:rPr lang="sv-SE" baseline="0" dirty="0" smtClean="0"/>
              <a:t>  </a:t>
            </a:r>
            <a:r>
              <a:rPr lang="sv-SE" baseline="0" dirty="0" err="1" smtClean="0"/>
              <a:t>high</a:t>
            </a:r>
            <a:r>
              <a:rPr lang="sv-SE" baseline="0" dirty="0" smtClean="0"/>
              <a:t> </a:t>
            </a:r>
            <a:r>
              <a:rPr lang="sv-SE" baseline="0" dirty="0" err="1" smtClean="0"/>
              <a:t>quality</a:t>
            </a:r>
            <a:r>
              <a:rPr lang="sv-SE" baseline="0" dirty="0" smtClean="0"/>
              <a:t>  and a fair </a:t>
            </a:r>
            <a:r>
              <a:rPr lang="sv-SE" baseline="0" dirty="0" err="1" smtClean="0"/>
              <a:t>treatment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of</a:t>
            </a:r>
            <a:r>
              <a:rPr lang="sv-SE" baseline="0" dirty="0" smtClean="0"/>
              <a:t> students and </a:t>
            </a:r>
            <a:r>
              <a:rPr lang="sv-SE" baseline="0" dirty="0" err="1" smtClean="0"/>
              <a:t>staff</a:t>
            </a:r>
            <a:r>
              <a:rPr lang="sv-SE" baseline="0" dirty="0" smtClean="0"/>
              <a:t>.  </a:t>
            </a:r>
            <a:r>
              <a:rPr lang="sv-SE" baseline="0" dirty="0" err="1" smtClean="0"/>
              <a:t>Although</a:t>
            </a:r>
            <a:r>
              <a:rPr lang="sv-SE" baseline="0" dirty="0" smtClean="0"/>
              <a:t> the </a:t>
            </a:r>
            <a:r>
              <a:rPr lang="sv-SE" baseline="0" dirty="0" err="1" smtClean="0"/>
              <a:t>government</a:t>
            </a:r>
            <a:r>
              <a:rPr lang="sv-SE" baseline="0" dirty="0" smtClean="0"/>
              <a:t> in Sweden has </a:t>
            </a:r>
            <a:r>
              <a:rPr lang="sv-SE" baseline="0" dirty="0" err="1" smtClean="0"/>
              <a:t>introduced</a:t>
            </a:r>
            <a:r>
              <a:rPr lang="sv-SE" baseline="0" dirty="0" smtClean="0"/>
              <a:t> </a:t>
            </a:r>
            <a:r>
              <a:rPr lang="sv-SE" baseline="0" dirty="0" err="1" smtClean="0"/>
              <a:t>tuition</a:t>
            </a:r>
            <a:r>
              <a:rPr lang="sv-SE" baseline="0" dirty="0" smtClean="0"/>
              <a:t> </a:t>
            </a:r>
            <a:r>
              <a:rPr lang="sv-SE" baseline="0" dirty="0" err="1" smtClean="0"/>
              <a:t>fees</a:t>
            </a:r>
            <a:r>
              <a:rPr lang="sv-SE" baseline="0" dirty="0" smtClean="0"/>
              <a:t> for non-EU students, the </a:t>
            </a:r>
            <a:r>
              <a:rPr lang="sv-SE" baseline="0" dirty="0" err="1" smtClean="0"/>
              <a:t>fees</a:t>
            </a:r>
            <a:r>
              <a:rPr lang="sv-SE" baseline="0" dirty="0" smtClean="0"/>
              <a:t> </a:t>
            </a:r>
            <a:r>
              <a:rPr lang="sv-SE" baseline="0" dirty="0" err="1" smtClean="0"/>
              <a:t>are</a:t>
            </a:r>
            <a:r>
              <a:rPr lang="sv-SE" baseline="0" dirty="0" smtClean="0"/>
              <a:t> </a:t>
            </a:r>
            <a:r>
              <a:rPr lang="sv-SE" baseline="0" dirty="0" err="1" smtClean="0"/>
              <a:t>only</a:t>
            </a:r>
            <a:r>
              <a:rPr lang="sv-SE" baseline="0" dirty="0" smtClean="0"/>
              <a:t> to cover the </a:t>
            </a:r>
            <a:r>
              <a:rPr lang="sv-SE" baseline="0" dirty="0" err="1" smtClean="0"/>
              <a:t>cost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of</a:t>
            </a:r>
            <a:r>
              <a:rPr lang="sv-SE" baseline="0" dirty="0" smtClean="0"/>
              <a:t> students. The </a:t>
            </a:r>
            <a:r>
              <a:rPr lang="sv-SE" baseline="0" dirty="0" err="1" smtClean="0"/>
              <a:t>universities</a:t>
            </a:r>
            <a:r>
              <a:rPr lang="sv-SE" baseline="0" dirty="0" smtClean="0"/>
              <a:t> in Sweden </a:t>
            </a:r>
            <a:r>
              <a:rPr lang="sv-SE" baseline="0" dirty="0" err="1" smtClean="0"/>
              <a:t>are</a:t>
            </a:r>
            <a:r>
              <a:rPr lang="sv-SE" baseline="0" dirty="0" smtClean="0"/>
              <a:t> not </a:t>
            </a:r>
            <a:r>
              <a:rPr lang="sv-SE" baseline="0" dirty="0" err="1" smtClean="0"/>
              <a:t>allowed</a:t>
            </a:r>
            <a:r>
              <a:rPr lang="sv-SE" baseline="0" dirty="0" smtClean="0"/>
              <a:t> to profit from the </a:t>
            </a:r>
            <a:r>
              <a:rPr lang="sv-SE" baseline="0" dirty="0" err="1" smtClean="0"/>
              <a:t>fees</a:t>
            </a:r>
            <a:r>
              <a:rPr lang="sv-SE" baseline="0" dirty="0" smtClean="0"/>
              <a:t> </a:t>
            </a:r>
            <a:r>
              <a:rPr lang="sv-SE" baseline="0" dirty="0" err="1" smtClean="0"/>
              <a:t>paid</a:t>
            </a:r>
            <a:r>
              <a:rPr lang="sv-SE" baseline="0" dirty="0" smtClean="0"/>
              <a:t> by  international students. Exchange students and PhD students do not </a:t>
            </a:r>
            <a:r>
              <a:rPr lang="sv-SE" baseline="0" dirty="0" err="1" smtClean="0"/>
              <a:t>pay</a:t>
            </a:r>
            <a:r>
              <a:rPr lang="sv-SE" baseline="0" dirty="0" smtClean="0"/>
              <a:t> </a:t>
            </a:r>
            <a:r>
              <a:rPr lang="sv-SE" baseline="0" dirty="0" err="1" smtClean="0"/>
              <a:t>any</a:t>
            </a:r>
            <a:r>
              <a:rPr lang="sv-SE" baseline="0" dirty="0" smtClean="0"/>
              <a:t> </a:t>
            </a:r>
            <a:r>
              <a:rPr lang="sv-SE" baseline="0" dirty="0" err="1" smtClean="0"/>
              <a:t>tuition</a:t>
            </a:r>
            <a:r>
              <a:rPr lang="sv-SE" baseline="0" dirty="0" smtClean="0"/>
              <a:t> </a:t>
            </a:r>
            <a:r>
              <a:rPr lang="sv-SE" baseline="0" dirty="0" err="1" smtClean="0"/>
              <a:t>fees</a:t>
            </a:r>
            <a:r>
              <a:rPr lang="sv-SE" baseline="0" dirty="0" smtClean="0"/>
              <a:t>.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dirty="0" smtClean="0">
              <a:latin typeface="Arial" charset="0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FD4B-1391-7946-A8ED-18550D8B130B}" type="slidenum">
              <a:rPr lang="sv-SE" smtClean="0"/>
              <a:pPr/>
              <a:t>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44922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smtClean="0">
                <a:latin typeface="Arial" charset="0"/>
              </a:rPr>
              <a:t>The </a:t>
            </a:r>
            <a:r>
              <a:rPr lang="sv-SE" dirty="0" err="1" smtClean="0">
                <a:latin typeface="Arial" charset="0"/>
              </a:rPr>
              <a:t>figures</a:t>
            </a:r>
            <a:r>
              <a:rPr lang="sv-SE" dirty="0" smtClean="0">
                <a:latin typeface="Arial" charset="0"/>
              </a:rPr>
              <a:t> for Lund University in the presentation </a:t>
            </a:r>
            <a:r>
              <a:rPr lang="sv-SE" dirty="0" err="1" smtClean="0">
                <a:latin typeface="Arial" charset="0"/>
              </a:rPr>
              <a:t>are</a:t>
            </a:r>
            <a:r>
              <a:rPr lang="sv-SE" dirty="0" smtClean="0">
                <a:latin typeface="Arial" charset="0"/>
              </a:rPr>
              <a:t> </a:t>
            </a:r>
            <a:r>
              <a:rPr lang="sv-SE" dirty="0" err="1" smtClean="0">
                <a:latin typeface="Arial" charset="0"/>
              </a:rPr>
              <a:t>based</a:t>
            </a:r>
            <a:r>
              <a:rPr lang="sv-SE" dirty="0" smtClean="0">
                <a:latin typeface="Arial" charset="0"/>
              </a:rPr>
              <a:t> on the 2014 </a:t>
            </a:r>
            <a:r>
              <a:rPr lang="sv-SE" dirty="0" err="1" smtClean="0">
                <a:latin typeface="Arial" charset="0"/>
              </a:rPr>
              <a:t>financial</a:t>
            </a:r>
            <a:r>
              <a:rPr lang="sv-SE" dirty="0" smtClean="0">
                <a:latin typeface="Arial" charset="0"/>
              </a:rPr>
              <a:t> </a:t>
            </a:r>
            <a:r>
              <a:rPr lang="sv-SE" dirty="0" err="1" smtClean="0">
                <a:latin typeface="Arial" charset="0"/>
              </a:rPr>
              <a:t>year</a:t>
            </a:r>
            <a:r>
              <a:rPr lang="sv-SE" dirty="0" smtClean="0">
                <a:latin typeface="Arial" charset="0"/>
              </a:rPr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dirty="0" smtClean="0">
              <a:latin typeface="Arial" charset="0"/>
            </a:endParaRPr>
          </a:p>
          <a:p>
            <a:pPr marL="216000">
              <a:spcBef>
                <a:spcPts val="300"/>
              </a:spcBef>
            </a:pPr>
            <a:r>
              <a:rPr lang="sv-SE" sz="1200" dirty="0" err="1" smtClean="0">
                <a:solidFill>
                  <a:srgbClr val="262626"/>
                </a:solidFill>
                <a:latin typeface="Arial" pitchFamily="34" charset="0"/>
                <a:cs typeface="Arial" pitchFamily="34" charset="0"/>
              </a:rPr>
              <a:t>Comprehensive</a:t>
            </a:r>
            <a:r>
              <a:rPr lang="sv-SE" sz="1200" dirty="0" smtClean="0">
                <a:solidFill>
                  <a:srgbClr val="26262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sz="1200" dirty="0" err="1" smtClean="0">
                <a:solidFill>
                  <a:srgbClr val="262626"/>
                </a:solidFill>
                <a:latin typeface="Arial" pitchFamily="34" charset="0"/>
                <a:cs typeface="Arial" pitchFamily="34" charset="0"/>
              </a:rPr>
              <a:t>university</a:t>
            </a:r>
            <a:r>
              <a:rPr lang="sv-SE" sz="1200" dirty="0" smtClean="0">
                <a:solidFill>
                  <a:srgbClr val="262626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216000">
              <a:spcBef>
                <a:spcPts val="300"/>
              </a:spcBef>
            </a:pPr>
            <a:endParaRPr lang="sv-SE" sz="1200" dirty="0" smtClean="0">
              <a:solidFill>
                <a:srgbClr val="262626"/>
              </a:solidFill>
              <a:latin typeface="Arial" pitchFamily="34" charset="0"/>
              <a:cs typeface="Arial" pitchFamily="34" charset="0"/>
            </a:endParaRPr>
          </a:p>
          <a:p>
            <a:pPr marL="216000">
              <a:spcBef>
                <a:spcPts val="300"/>
              </a:spcBef>
            </a:pPr>
            <a:r>
              <a:rPr lang="sv-SE" sz="1200" dirty="0" smtClean="0">
                <a:solidFill>
                  <a:srgbClr val="262626"/>
                </a:solidFill>
                <a:latin typeface="Arial" pitchFamily="34" charset="0"/>
                <a:cs typeface="Arial" pitchFamily="34" charset="0"/>
              </a:rPr>
              <a:t>Lund is the </a:t>
            </a:r>
            <a:r>
              <a:rPr lang="sv-SE" sz="1200" dirty="0" err="1" smtClean="0">
                <a:solidFill>
                  <a:srgbClr val="262626"/>
                </a:solidFill>
                <a:latin typeface="Arial" pitchFamily="34" charset="0"/>
                <a:cs typeface="Arial" pitchFamily="34" charset="0"/>
              </a:rPr>
              <a:t>top</a:t>
            </a:r>
            <a:r>
              <a:rPr lang="sv-SE" sz="1200" dirty="0" smtClean="0">
                <a:solidFill>
                  <a:srgbClr val="262626"/>
                </a:solidFill>
                <a:latin typeface="Arial" pitchFamily="34" charset="0"/>
                <a:cs typeface="Arial" pitchFamily="34" charset="0"/>
              </a:rPr>
              <a:t> choice in Sweden 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sv-SE" sz="1200" dirty="0" smtClean="0">
                <a:solidFill>
                  <a:srgbClr val="262626"/>
                </a:solidFill>
                <a:latin typeface="Arial" pitchFamily="34" charset="0"/>
                <a:cs typeface="Arial" pitchFamily="34" charset="0"/>
              </a:rPr>
              <a:t>   for international students</a:t>
            </a:r>
          </a:p>
          <a:p>
            <a:pPr marL="0" indent="0">
              <a:spcBef>
                <a:spcPts val="300"/>
              </a:spcBef>
              <a:buNone/>
            </a:pPr>
            <a:endParaRPr lang="sv-SE" sz="1200" dirty="0" smtClean="0">
              <a:solidFill>
                <a:srgbClr val="262626"/>
              </a:solidFill>
              <a:latin typeface="Arial" pitchFamily="34" charset="0"/>
              <a:cs typeface="Arial" pitchFamily="34" charset="0"/>
            </a:endParaRPr>
          </a:p>
          <a:p>
            <a:pPr marL="216000">
              <a:spcBef>
                <a:spcPts val="300"/>
              </a:spcBef>
            </a:pPr>
            <a:r>
              <a:rPr lang="sv-SE" sz="1200" dirty="0" err="1" smtClean="0">
                <a:solidFill>
                  <a:srgbClr val="262626"/>
                </a:solidFill>
                <a:latin typeface="Arial" pitchFamily="34" charset="0"/>
                <a:cs typeface="Arial" pitchFamily="34" charset="0"/>
              </a:rPr>
              <a:t>Famous</a:t>
            </a:r>
            <a:r>
              <a:rPr lang="sv-SE" sz="1200" dirty="0" smtClean="0">
                <a:solidFill>
                  <a:srgbClr val="262626"/>
                </a:solidFill>
                <a:latin typeface="Arial" pitchFamily="34" charset="0"/>
                <a:cs typeface="Arial" pitchFamily="34" charset="0"/>
              </a:rPr>
              <a:t> for </a:t>
            </a:r>
            <a:r>
              <a:rPr lang="sv-SE" sz="1200" dirty="0" err="1" smtClean="0">
                <a:solidFill>
                  <a:srgbClr val="262626"/>
                </a:solidFill>
                <a:latin typeface="Arial" pitchFamily="34" charset="0"/>
                <a:cs typeface="Arial" pitchFamily="34" charset="0"/>
              </a:rPr>
              <a:t>its</a:t>
            </a:r>
            <a:r>
              <a:rPr lang="sv-SE" sz="1200" dirty="0" smtClean="0">
                <a:solidFill>
                  <a:srgbClr val="262626"/>
                </a:solidFill>
                <a:latin typeface="Arial" pitchFamily="34" charset="0"/>
                <a:cs typeface="Arial" pitchFamily="34" charset="0"/>
              </a:rPr>
              <a:t> vibrant student </a:t>
            </a:r>
            <a:r>
              <a:rPr lang="sv-SE" sz="1200" dirty="0" err="1" smtClean="0">
                <a:solidFill>
                  <a:srgbClr val="262626"/>
                </a:solidFill>
                <a:latin typeface="Arial" pitchFamily="34" charset="0"/>
                <a:cs typeface="Arial" pitchFamily="34" charset="0"/>
              </a:rPr>
              <a:t>life</a:t>
            </a:r>
            <a:endParaRPr lang="sv-SE" sz="1200" dirty="0" smtClean="0">
              <a:solidFill>
                <a:srgbClr val="262626"/>
              </a:solidFill>
              <a:latin typeface="Arial" pitchFamily="34" charset="0"/>
              <a:cs typeface="Arial" pitchFamily="34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dirty="0" smtClean="0">
              <a:latin typeface="Arial" charset="0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FD4B-1391-7946-A8ED-18550D8B130B}" type="slidenum">
              <a:rPr lang="sv-SE" smtClean="0"/>
              <a:pPr/>
              <a:t>10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74120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smtClean="0">
                <a:latin typeface="Arial" charset="0"/>
              </a:rPr>
              <a:t>The </a:t>
            </a:r>
            <a:r>
              <a:rPr lang="sv-SE" dirty="0" err="1" smtClean="0">
                <a:latin typeface="Arial" charset="0"/>
              </a:rPr>
              <a:t>figures</a:t>
            </a:r>
            <a:r>
              <a:rPr lang="sv-SE" dirty="0" smtClean="0">
                <a:latin typeface="Arial" charset="0"/>
              </a:rPr>
              <a:t> for Lund University in the presentation </a:t>
            </a:r>
            <a:r>
              <a:rPr lang="sv-SE" dirty="0" err="1" smtClean="0">
                <a:latin typeface="Arial" charset="0"/>
              </a:rPr>
              <a:t>are</a:t>
            </a:r>
            <a:r>
              <a:rPr lang="sv-SE" dirty="0" smtClean="0">
                <a:latin typeface="Arial" charset="0"/>
              </a:rPr>
              <a:t> </a:t>
            </a:r>
            <a:r>
              <a:rPr lang="sv-SE" dirty="0" err="1" smtClean="0">
                <a:latin typeface="Arial" charset="0"/>
              </a:rPr>
              <a:t>based</a:t>
            </a:r>
            <a:r>
              <a:rPr lang="sv-SE" dirty="0" smtClean="0">
                <a:latin typeface="Arial" charset="0"/>
              </a:rPr>
              <a:t> on the 2014 </a:t>
            </a:r>
            <a:r>
              <a:rPr lang="sv-SE" dirty="0" err="1" smtClean="0">
                <a:latin typeface="Arial" charset="0"/>
              </a:rPr>
              <a:t>financial</a:t>
            </a:r>
            <a:r>
              <a:rPr lang="sv-SE" dirty="0" smtClean="0">
                <a:latin typeface="Arial" charset="0"/>
              </a:rPr>
              <a:t> </a:t>
            </a:r>
            <a:r>
              <a:rPr lang="sv-SE" dirty="0" err="1" smtClean="0">
                <a:latin typeface="Arial" charset="0"/>
              </a:rPr>
              <a:t>year</a:t>
            </a:r>
            <a:r>
              <a:rPr lang="sv-SE" dirty="0" smtClean="0">
                <a:latin typeface="Arial" charset="0"/>
              </a:rPr>
              <a:t>.</a:t>
            </a:r>
            <a:endParaRPr lang="sv-SE" sz="1200" dirty="0" smtClean="0">
              <a:latin typeface="Arial" charset="0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FD4B-1391-7946-A8ED-18550D8B130B}" type="slidenum">
              <a:rPr lang="sv-SE" smtClean="0"/>
              <a:pPr/>
              <a:t>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21396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smtClean="0">
                <a:latin typeface="Arial" charset="0"/>
              </a:rPr>
              <a:t>The </a:t>
            </a:r>
            <a:r>
              <a:rPr lang="sv-SE" dirty="0" err="1" smtClean="0">
                <a:latin typeface="Arial" charset="0"/>
              </a:rPr>
              <a:t>figures</a:t>
            </a:r>
            <a:r>
              <a:rPr lang="sv-SE" dirty="0" smtClean="0">
                <a:latin typeface="Arial" charset="0"/>
              </a:rPr>
              <a:t> for Lund University in the presentation </a:t>
            </a:r>
            <a:r>
              <a:rPr lang="sv-SE" dirty="0" err="1" smtClean="0">
                <a:latin typeface="Arial" charset="0"/>
              </a:rPr>
              <a:t>are</a:t>
            </a:r>
            <a:r>
              <a:rPr lang="sv-SE" dirty="0" smtClean="0">
                <a:latin typeface="Arial" charset="0"/>
              </a:rPr>
              <a:t> </a:t>
            </a:r>
            <a:r>
              <a:rPr lang="sv-SE" dirty="0" err="1" smtClean="0">
                <a:latin typeface="Arial" charset="0"/>
              </a:rPr>
              <a:t>based</a:t>
            </a:r>
            <a:r>
              <a:rPr lang="sv-SE" dirty="0" smtClean="0">
                <a:latin typeface="Arial" charset="0"/>
              </a:rPr>
              <a:t> on the 2014 </a:t>
            </a:r>
            <a:r>
              <a:rPr lang="sv-SE" dirty="0" err="1" smtClean="0">
                <a:latin typeface="Arial" charset="0"/>
              </a:rPr>
              <a:t>financial</a:t>
            </a:r>
            <a:r>
              <a:rPr lang="sv-SE" dirty="0" smtClean="0">
                <a:latin typeface="Arial" charset="0"/>
              </a:rPr>
              <a:t> </a:t>
            </a:r>
            <a:r>
              <a:rPr lang="sv-SE" dirty="0" err="1" smtClean="0">
                <a:latin typeface="Arial" charset="0"/>
              </a:rPr>
              <a:t>year</a:t>
            </a:r>
            <a:r>
              <a:rPr lang="sv-SE" dirty="0" smtClean="0">
                <a:latin typeface="Arial" charset="0"/>
              </a:rPr>
              <a:t>.</a:t>
            </a:r>
            <a:endParaRPr lang="sv-SE" sz="1200" dirty="0" smtClean="0">
              <a:latin typeface="Arial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3FD4B-1391-7946-A8ED-18550D8B130B}" type="slidenum">
              <a:rPr lang="sv-SE" smtClean="0"/>
              <a:pPr/>
              <a:t>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9405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lin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framsidor150 ny rosa.jpg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3401" y="188913"/>
            <a:ext cx="8647200" cy="6494400"/>
          </a:xfrm>
          <a:prstGeom prst="rect">
            <a:avLst/>
          </a:prstGeom>
        </p:spPr>
      </p:pic>
      <p:sp>
        <p:nvSpPr>
          <p:cNvPr id="11" name="Rektangel 10"/>
          <p:cNvSpPr/>
          <p:nvPr userDrawn="1"/>
        </p:nvSpPr>
        <p:spPr bwMode="auto">
          <a:xfrm>
            <a:off x="2655888" y="1516103"/>
            <a:ext cx="6178550" cy="12800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2942848" y="1523248"/>
            <a:ext cx="5734178" cy="714380"/>
          </a:xfrm>
        </p:spPr>
        <p:txBody>
          <a:bodyPr lIns="0" tIns="97200" rIns="0" bIns="82800"/>
          <a:lstStyle>
            <a:lvl1pPr>
              <a:defRPr sz="3600"/>
            </a:lvl1pPr>
          </a:lstStyle>
          <a:p>
            <a:r>
              <a:rPr lang="en-GB" noProof="0" smtClean="0"/>
              <a:t>Single-line title</a:t>
            </a:r>
            <a:endParaRPr lang="en-GB" noProof="0"/>
          </a:p>
        </p:txBody>
      </p:sp>
      <p:sp>
        <p:nvSpPr>
          <p:cNvPr id="1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2942848" y="2220953"/>
            <a:ext cx="5734178" cy="321507"/>
          </a:xfrm>
        </p:spPr>
        <p:txBody>
          <a:bodyPr lIns="0" tIns="108000" rIns="0"/>
          <a:lstStyle>
            <a:lvl1pPr marL="0" indent="0" algn="l">
              <a:buNone/>
              <a:defRPr sz="1200" b="1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smtClean="0"/>
              <a:t>SUBTITLE OR NAME</a:t>
            </a:r>
            <a:endParaRPr lang="en-GB" noProof="0"/>
          </a:p>
        </p:txBody>
      </p:sp>
      <p:cxnSp>
        <p:nvCxnSpPr>
          <p:cNvPr id="9" name="Rak 8"/>
          <p:cNvCxnSpPr/>
          <p:nvPr userDrawn="1"/>
        </p:nvCxnSpPr>
        <p:spPr bwMode="auto">
          <a:xfrm>
            <a:off x="2939428" y="2212035"/>
            <a:ext cx="588161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Bildobjekt 13" descr="Lunds sigill RGB 150.png"/>
          <p:cNvPicPr>
            <a:picLocks noChangeAspect="1"/>
          </p:cNvPicPr>
          <p:nvPr userDrawn="1"/>
        </p:nvPicPr>
        <p:blipFill>
          <a:blip r:embed="rId3"/>
          <a:srcRect r="17691" b="21541"/>
          <a:stretch>
            <a:fillRect/>
          </a:stretch>
        </p:blipFill>
        <p:spPr>
          <a:xfrm>
            <a:off x="6329104" y="4279056"/>
            <a:ext cx="2672021" cy="2561482"/>
          </a:xfrm>
          <a:prstGeom prst="rect">
            <a:avLst/>
          </a:prstGeom>
        </p:spPr>
      </p:pic>
      <p:pic>
        <p:nvPicPr>
          <p:cNvPr id="16" name="Bildobjekt 15" descr="LundUniversity_C2line RGB 150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6106" y="380031"/>
            <a:ext cx="708740" cy="94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and bulleted list w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smtClean="0"/>
              <a:t>Title</a:t>
            </a:r>
            <a:endParaRPr lang="en-GB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41349" y="1658357"/>
            <a:ext cx="4371974" cy="3720107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 hasCustomPrompt="1"/>
          </p:nvPr>
        </p:nvSpPr>
        <p:spPr>
          <a:xfrm>
            <a:off x="5346700" y="1658357"/>
            <a:ext cx="2917825" cy="3720107"/>
          </a:xfrm>
        </p:spPr>
        <p:txBody>
          <a:bodyPr/>
          <a:lstStyle>
            <a:lvl1pPr>
              <a:spcAft>
                <a:spcPts val="0"/>
              </a:spcAft>
              <a:buClr>
                <a:schemeClr val="tx2"/>
              </a:buClr>
              <a:defRPr sz="2200"/>
            </a:lvl1pPr>
            <a:lvl2pPr>
              <a:spcAft>
                <a:spcPts val="0"/>
              </a:spcAft>
              <a:buClr>
                <a:schemeClr val="tx2"/>
              </a:buClr>
              <a:defRPr sz="2200"/>
            </a:lvl2pPr>
            <a:lvl3pPr>
              <a:spcAft>
                <a:spcPts val="0"/>
              </a:spcAft>
              <a:buClr>
                <a:schemeClr val="tx2"/>
              </a:buClr>
              <a:defRPr sz="2000"/>
            </a:lvl3pPr>
            <a:lvl4pPr>
              <a:spcAft>
                <a:spcPts val="0"/>
              </a:spcAft>
              <a:buClr>
                <a:schemeClr val="tx2"/>
              </a:buCl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smtClean="0"/>
              <a:t>Add text</a:t>
            </a:r>
          </a:p>
          <a:p>
            <a:pPr lvl="1"/>
            <a:r>
              <a:rPr lang="en-GB" noProof="0" smtClean="0"/>
              <a:t>Level two</a:t>
            </a:r>
          </a:p>
          <a:p>
            <a:pPr lvl="2"/>
            <a:r>
              <a:rPr lang="en-GB" noProof="0" smtClean="0"/>
              <a:t>Level three</a:t>
            </a:r>
          </a:p>
          <a:p>
            <a:pPr lvl="3"/>
            <a:r>
              <a:rPr lang="en-GB" noProof="0" smtClean="0"/>
              <a:t>Level four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abell 4"/>
          <p:cNvSpPr>
            <a:spLocks noGrp="1"/>
          </p:cNvSpPr>
          <p:nvPr>
            <p:ph type="tbl" sz="quarter" idx="10"/>
          </p:nvPr>
        </p:nvSpPr>
        <p:spPr>
          <a:xfrm>
            <a:off x="781050" y="1781175"/>
            <a:ext cx="7464452" cy="358933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 noProof="0" dirty="0" smtClean="0"/>
              <a:t>Click icon to add table</a:t>
            </a:r>
            <a:endParaRPr lang="en-GB" noProof="0" dirty="0"/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43262" y="283771"/>
            <a:ext cx="7589459" cy="113982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smtClean="0"/>
              <a:t>Title</a:t>
            </a:r>
            <a:endParaRPr lang="en-GB" noProof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 bwMode="auto">
          <a:xfrm>
            <a:off x="0" y="0"/>
            <a:ext cx="9001125" cy="684053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408114" y="2227488"/>
            <a:ext cx="6176962" cy="821419"/>
          </a:xfrm>
        </p:spPr>
        <p:txBody>
          <a:bodyPr lIns="0" tIns="97200" rIns="0" bIns="86400"/>
          <a:lstStyle>
            <a:lvl1pPr>
              <a:defRPr sz="5400" baseline="0"/>
            </a:lvl1pPr>
          </a:lstStyle>
          <a:p>
            <a:r>
              <a:rPr lang="en-GB" noProof="0" smtClean="0"/>
              <a:t>Section title</a:t>
            </a:r>
            <a:endParaRPr lang="en-GB" noProof="0"/>
          </a:p>
        </p:txBody>
      </p:sp>
      <p:cxnSp>
        <p:nvCxnSpPr>
          <p:cNvPr id="9" name="Rak 8"/>
          <p:cNvCxnSpPr/>
          <p:nvPr userDrawn="1"/>
        </p:nvCxnSpPr>
        <p:spPr bwMode="auto">
          <a:xfrm>
            <a:off x="1402658" y="3049848"/>
            <a:ext cx="6177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Bildobjekt 9" descr="Lunds sigill RGB 150.png"/>
          <p:cNvPicPr>
            <a:picLocks noChangeAspect="1"/>
          </p:cNvPicPr>
          <p:nvPr userDrawn="1"/>
        </p:nvPicPr>
        <p:blipFill>
          <a:blip r:embed="rId2"/>
          <a:srcRect r="17691" b="21541"/>
          <a:stretch>
            <a:fillRect/>
          </a:stretch>
        </p:blipFill>
        <p:spPr>
          <a:xfrm>
            <a:off x="6329104" y="4279056"/>
            <a:ext cx="2672021" cy="25614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408114" y="2228490"/>
            <a:ext cx="6176962" cy="821419"/>
          </a:xfrm>
        </p:spPr>
        <p:txBody>
          <a:bodyPr lIns="0" tIns="97200" rIns="0" bIns="86400"/>
          <a:lstStyle>
            <a:lvl1pPr>
              <a:defRPr sz="5400" baseline="0"/>
            </a:lvl1pPr>
          </a:lstStyle>
          <a:p>
            <a:r>
              <a:rPr lang="en-GB" noProof="0" smtClean="0"/>
              <a:t>Section title</a:t>
            </a:r>
            <a:endParaRPr lang="en-GB" noProof="0"/>
          </a:p>
        </p:txBody>
      </p:sp>
      <p:cxnSp>
        <p:nvCxnSpPr>
          <p:cNvPr id="6" name="Rak 5"/>
          <p:cNvCxnSpPr/>
          <p:nvPr userDrawn="1"/>
        </p:nvCxnSpPr>
        <p:spPr bwMode="auto">
          <a:xfrm>
            <a:off x="1402658" y="3052397"/>
            <a:ext cx="6177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" name="Bildobjekt 6" descr="Lunds sigill RGB 150.png"/>
          <p:cNvPicPr>
            <a:picLocks noChangeAspect="1"/>
          </p:cNvPicPr>
          <p:nvPr userDrawn="1"/>
        </p:nvPicPr>
        <p:blipFill>
          <a:blip r:embed="rId2"/>
          <a:srcRect r="17691" b="21541"/>
          <a:stretch>
            <a:fillRect/>
          </a:stretch>
        </p:blipFill>
        <p:spPr>
          <a:xfrm>
            <a:off x="6329104" y="4279056"/>
            <a:ext cx="2672021" cy="25614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 bwMode="auto">
          <a:xfrm>
            <a:off x="0" y="0"/>
            <a:ext cx="9001125" cy="684053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408114" y="2225288"/>
            <a:ext cx="6176962" cy="821419"/>
          </a:xfrm>
        </p:spPr>
        <p:txBody>
          <a:bodyPr lIns="0" tIns="97200" rIns="0" bIns="86400"/>
          <a:lstStyle>
            <a:lvl1pPr>
              <a:defRPr sz="5400" baseline="0"/>
            </a:lvl1pPr>
          </a:lstStyle>
          <a:p>
            <a:r>
              <a:rPr lang="en-GB" noProof="0" smtClean="0"/>
              <a:t>Section title</a:t>
            </a:r>
            <a:endParaRPr lang="en-GB" noProof="0"/>
          </a:p>
        </p:txBody>
      </p:sp>
      <p:cxnSp>
        <p:nvCxnSpPr>
          <p:cNvPr id="9" name="Rak 8"/>
          <p:cNvCxnSpPr/>
          <p:nvPr userDrawn="1"/>
        </p:nvCxnSpPr>
        <p:spPr bwMode="auto">
          <a:xfrm>
            <a:off x="1402658" y="3052397"/>
            <a:ext cx="6177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Bildobjekt 7" descr="Lunds sigill RGB 150.png"/>
          <p:cNvPicPr>
            <a:picLocks noChangeAspect="1"/>
          </p:cNvPicPr>
          <p:nvPr userDrawn="1"/>
        </p:nvPicPr>
        <p:blipFill>
          <a:blip r:embed="rId2"/>
          <a:srcRect r="17691" b="21541"/>
          <a:stretch>
            <a:fillRect/>
          </a:stretch>
        </p:blipFill>
        <p:spPr>
          <a:xfrm>
            <a:off x="6329104" y="4279056"/>
            <a:ext cx="2672021" cy="25614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 bwMode="auto">
          <a:xfrm>
            <a:off x="0" y="0"/>
            <a:ext cx="9001125" cy="684053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408114" y="2226835"/>
            <a:ext cx="6176962" cy="821419"/>
          </a:xfrm>
        </p:spPr>
        <p:txBody>
          <a:bodyPr lIns="0" tIns="97200" rIns="0" bIns="86400"/>
          <a:lstStyle>
            <a:lvl1pPr>
              <a:defRPr sz="5400" baseline="0"/>
            </a:lvl1pPr>
          </a:lstStyle>
          <a:p>
            <a:r>
              <a:rPr lang="en-GB" noProof="0" smtClean="0"/>
              <a:t>Section title</a:t>
            </a:r>
            <a:endParaRPr lang="en-GB" noProof="0"/>
          </a:p>
        </p:txBody>
      </p:sp>
      <p:cxnSp>
        <p:nvCxnSpPr>
          <p:cNvPr id="9" name="Rak 8"/>
          <p:cNvCxnSpPr/>
          <p:nvPr userDrawn="1"/>
        </p:nvCxnSpPr>
        <p:spPr bwMode="auto">
          <a:xfrm>
            <a:off x="1402658" y="3052397"/>
            <a:ext cx="6177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Bildobjekt 7" descr="Lunds sigill RGB 150.png"/>
          <p:cNvPicPr>
            <a:picLocks noChangeAspect="1"/>
          </p:cNvPicPr>
          <p:nvPr userDrawn="1"/>
        </p:nvPicPr>
        <p:blipFill>
          <a:blip r:embed="rId2"/>
          <a:srcRect r="17691" b="21541"/>
          <a:stretch>
            <a:fillRect/>
          </a:stretch>
        </p:blipFill>
        <p:spPr>
          <a:xfrm>
            <a:off x="6329104" y="4279056"/>
            <a:ext cx="2672021" cy="25614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 bwMode="auto">
          <a:xfrm>
            <a:off x="0" y="0"/>
            <a:ext cx="9001125" cy="684053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408114" y="2225288"/>
            <a:ext cx="6176962" cy="821419"/>
          </a:xfrm>
        </p:spPr>
        <p:txBody>
          <a:bodyPr lIns="0" tIns="97200" rIns="0" bIns="86400"/>
          <a:lstStyle>
            <a:lvl1pPr>
              <a:defRPr sz="5400" baseline="0"/>
            </a:lvl1pPr>
          </a:lstStyle>
          <a:p>
            <a:r>
              <a:rPr lang="en-GB" noProof="0" smtClean="0"/>
              <a:t>Section title</a:t>
            </a:r>
            <a:endParaRPr lang="en-GB" noProof="0"/>
          </a:p>
        </p:txBody>
      </p:sp>
      <p:cxnSp>
        <p:nvCxnSpPr>
          <p:cNvPr id="9" name="Rak 8"/>
          <p:cNvCxnSpPr/>
          <p:nvPr userDrawn="1"/>
        </p:nvCxnSpPr>
        <p:spPr bwMode="auto">
          <a:xfrm>
            <a:off x="1402658" y="3052397"/>
            <a:ext cx="6177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Bildobjekt 7" descr="Lunds sigill RGB 150.png"/>
          <p:cNvPicPr>
            <a:picLocks noChangeAspect="1"/>
          </p:cNvPicPr>
          <p:nvPr userDrawn="1"/>
        </p:nvPicPr>
        <p:blipFill>
          <a:blip r:embed="rId2"/>
          <a:srcRect r="17691" b="21541"/>
          <a:stretch>
            <a:fillRect/>
          </a:stretch>
        </p:blipFill>
        <p:spPr>
          <a:xfrm>
            <a:off x="6329104" y="4279056"/>
            <a:ext cx="2672021" cy="25614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 bwMode="auto">
          <a:xfrm>
            <a:off x="179099" y="183473"/>
            <a:ext cx="8647388" cy="649539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Bildobjekt 5" descr="LundUniversity_C2line RGB 150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80443" y="1281125"/>
            <a:ext cx="3110555" cy="4155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 bwMode="auto">
          <a:xfrm>
            <a:off x="0" y="0"/>
            <a:ext cx="9001125" cy="684053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ktangel 10"/>
          <p:cNvSpPr/>
          <p:nvPr userDrawn="1"/>
        </p:nvSpPr>
        <p:spPr bwMode="auto">
          <a:xfrm>
            <a:off x="3887789" y="1492250"/>
            <a:ext cx="4946649" cy="12800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ktangel 13"/>
          <p:cNvSpPr/>
          <p:nvPr userDrawn="1"/>
        </p:nvSpPr>
        <p:spPr bwMode="auto">
          <a:xfrm>
            <a:off x="2655889" y="1492250"/>
            <a:ext cx="1231899" cy="12800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7" name="Bildobjekt 16" descr="Lunds_universitet_C2r_PMS.eps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5881" y="1601267"/>
            <a:ext cx="871914" cy="1049338"/>
          </a:xfrm>
          <a:prstGeom prst="rect">
            <a:avLst/>
          </a:prstGeom>
        </p:spPr>
      </p:pic>
      <p:sp>
        <p:nvSpPr>
          <p:cNvPr id="19" name="Rektangel 18"/>
          <p:cNvSpPr/>
          <p:nvPr userDrawn="1"/>
        </p:nvSpPr>
        <p:spPr bwMode="auto">
          <a:xfrm>
            <a:off x="2655888" y="1492250"/>
            <a:ext cx="6178550" cy="12800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Rubrik 1"/>
          <p:cNvSpPr>
            <a:spLocks noGrp="1"/>
          </p:cNvSpPr>
          <p:nvPr>
            <p:ph type="ctrTitle" hasCustomPrompt="1"/>
          </p:nvPr>
        </p:nvSpPr>
        <p:spPr>
          <a:xfrm>
            <a:off x="2878667" y="1499395"/>
            <a:ext cx="5955771" cy="714380"/>
          </a:xfrm>
        </p:spPr>
        <p:txBody>
          <a:bodyPr lIns="0" tIns="97200" rIns="0" bIns="82800"/>
          <a:lstStyle>
            <a:lvl1pPr>
              <a:defRPr sz="3600"/>
            </a:lvl1pPr>
          </a:lstStyle>
          <a:p>
            <a:r>
              <a:rPr lang="sv-SE" dirty="0" smtClean="0"/>
              <a:t>Rubrik</a:t>
            </a:r>
            <a:endParaRPr lang="sv-SE" dirty="0"/>
          </a:p>
        </p:txBody>
      </p:sp>
      <p:sp>
        <p:nvSpPr>
          <p:cNvPr id="21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2904067" y="2175765"/>
            <a:ext cx="5930371" cy="342842"/>
          </a:xfrm>
        </p:spPr>
        <p:txBody>
          <a:bodyPr lIns="0" tIns="108000" rIns="0"/>
          <a:lstStyle>
            <a:lvl1pPr marL="0" indent="0" algn="l">
              <a:buNone/>
              <a:defRPr sz="1200" b="1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 dirty="0" smtClean="0"/>
              <a:t>Underrubrik eller titel</a:t>
            </a:r>
            <a:endParaRPr lang="sv-SE" dirty="0"/>
          </a:p>
        </p:txBody>
      </p:sp>
      <p:pic>
        <p:nvPicPr>
          <p:cNvPr id="16" name="Bildobjekt 15" descr="LundUniversity logga150.png"/>
          <p:cNvPicPr>
            <a:picLocks noChangeAspect="1"/>
          </p:cNvPicPr>
          <p:nvPr userDrawn="1"/>
        </p:nvPicPr>
        <p:blipFill>
          <a:blip r:embed="rId3"/>
          <a:srcRect r="23929" b="49907"/>
          <a:stretch>
            <a:fillRect/>
          </a:stretch>
        </p:blipFill>
        <p:spPr>
          <a:xfrm>
            <a:off x="6030006" y="4318000"/>
            <a:ext cx="2971119" cy="2522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framsidor150 ny rosa.jpg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3401" y="188913"/>
            <a:ext cx="8647200" cy="6494400"/>
          </a:xfrm>
          <a:prstGeom prst="rect">
            <a:avLst/>
          </a:prstGeom>
        </p:spPr>
      </p:pic>
      <p:sp>
        <p:nvSpPr>
          <p:cNvPr id="11" name="Rektangel 10"/>
          <p:cNvSpPr/>
          <p:nvPr userDrawn="1"/>
        </p:nvSpPr>
        <p:spPr bwMode="auto">
          <a:xfrm>
            <a:off x="2655888" y="1516104"/>
            <a:ext cx="6178550" cy="184729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2942848" y="1510712"/>
            <a:ext cx="5734178" cy="1189477"/>
          </a:xfrm>
        </p:spPr>
        <p:txBody>
          <a:bodyPr lIns="0" tIns="97200" rIns="0" bIns="82800" anchor="t" anchorCtr="0"/>
          <a:lstStyle>
            <a:lvl1pPr>
              <a:defRPr sz="3600"/>
            </a:lvl1pPr>
          </a:lstStyle>
          <a:p>
            <a:r>
              <a:rPr lang="en-GB" noProof="0" smtClean="0"/>
              <a:t>Two-line</a:t>
            </a:r>
            <a:br>
              <a:rPr lang="en-GB" noProof="0" smtClean="0"/>
            </a:br>
            <a:r>
              <a:rPr lang="en-GB" noProof="0" smtClean="0"/>
              <a:t>title</a:t>
            </a:r>
            <a:endParaRPr lang="en-GB" noProof="0"/>
          </a:p>
        </p:txBody>
      </p:sp>
      <p:sp>
        <p:nvSpPr>
          <p:cNvPr id="1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2942848" y="2777523"/>
            <a:ext cx="5734178" cy="321507"/>
          </a:xfrm>
        </p:spPr>
        <p:txBody>
          <a:bodyPr lIns="0" tIns="108000" rIns="0"/>
          <a:lstStyle>
            <a:lvl1pPr marL="0" indent="0" algn="l">
              <a:buNone/>
              <a:defRPr sz="1200" b="1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smtClean="0"/>
              <a:t>Subtitle or name</a:t>
            </a:r>
            <a:endParaRPr lang="en-GB" noProof="0"/>
          </a:p>
        </p:txBody>
      </p:sp>
      <p:cxnSp>
        <p:nvCxnSpPr>
          <p:cNvPr id="9" name="Rak 8"/>
          <p:cNvCxnSpPr/>
          <p:nvPr userDrawn="1"/>
        </p:nvCxnSpPr>
        <p:spPr bwMode="auto">
          <a:xfrm>
            <a:off x="2939428" y="2768605"/>
            <a:ext cx="588161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Bildobjekt 12" descr="Lunds sigill RGB 150.png"/>
          <p:cNvPicPr>
            <a:picLocks noChangeAspect="1"/>
          </p:cNvPicPr>
          <p:nvPr userDrawn="1"/>
        </p:nvPicPr>
        <p:blipFill>
          <a:blip r:embed="rId3"/>
          <a:srcRect r="17691" b="21541"/>
          <a:stretch>
            <a:fillRect/>
          </a:stretch>
        </p:blipFill>
        <p:spPr>
          <a:xfrm>
            <a:off x="6329104" y="4279056"/>
            <a:ext cx="2672021" cy="2561482"/>
          </a:xfrm>
          <a:prstGeom prst="rect">
            <a:avLst/>
          </a:prstGeom>
        </p:spPr>
      </p:pic>
      <p:pic>
        <p:nvPicPr>
          <p:cNvPr id="10" name="Bildobjekt 9" descr="LundUniversity_C2line RGB 150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6106" y="380031"/>
            <a:ext cx="708740" cy="94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lin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framsidor150 ny grön.jpg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3401" y="190051"/>
            <a:ext cx="8647200" cy="6494400"/>
          </a:xfrm>
          <a:prstGeom prst="rect">
            <a:avLst/>
          </a:prstGeom>
        </p:spPr>
      </p:pic>
      <p:sp>
        <p:nvSpPr>
          <p:cNvPr id="11" name="Rektangel 10"/>
          <p:cNvSpPr/>
          <p:nvPr userDrawn="1"/>
        </p:nvSpPr>
        <p:spPr bwMode="auto">
          <a:xfrm>
            <a:off x="2655888" y="1516103"/>
            <a:ext cx="6178550" cy="12800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2942848" y="1523248"/>
            <a:ext cx="5734178" cy="714380"/>
          </a:xfrm>
        </p:spPr>
        <p:txBody>
          <a:bodyPr lIns="0" tIns="97200" rIns="0" bIns="82800"/>
          <a:lstStyle>
            <a:lvl1pPr>
              <a:defRPr sz="3600" baseline="0"/>
            </a:lvl1pPr>
          </a:lstStyle>
          <a:p>
            <a:r>
              <a:rPr lang="en-GB" noProof="0" smtClean="0"/>
              <a:t>Single-line title</a:t>
            </a:r>
            <a:endParaRPr lang="en-GB" noProof="0"/>
          </a:p>
        </p:txBody>
      </p:sp>
      <p:sp>
        <p:nvSpPr>
          <p:cNvPr id="1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2942848" y="2220953"/>
            <a:ext cx="5734178" cy="321507"/>
          </a:xfrm>
        </p:spPr>
        <p:txBody>
          <a:bodyPr lIns="0" tIns="108000" rIns="0"/>
          <a:lstStyle>
            <a:lvl1pPr marL="0" indent="0" algn="l">
              <a:buNone/>
              <a:defRPr sz="1200" b="1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smtClean="0"/>
              <a:t>Subtitle or name</a:t>
            </a:r>
            <a:endParaRPr lang="en-GB" noProof="0"/>
          </a:p>
        </p:txBody>
      </p:sp>
      <p:cxnSp>
        <p:nvCxnSpPr>
          <p:cNvPr id="9" name="Rak 8"/>
          <p:cNvCxnSpPr/>
          <p:nvPr userDrawn="1"/>
        </p:nvCxnSpPr>
        <p:spPr bwMode="auto">
          <a:xfrm>
            <a:off x="2939428" y="2212035"/>
            <a:ext cx="588161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Bildobjekt 12" descr="Lunds sigill RGB 150.png"/>
          <p:cNvPicPr>
            <a:picLocks noChangeAspect="1"/>
          </p:cNvPicPr>
          <p:nvPr userDrawn="1"/>
        </p:nvPicPr>
        <p:blipFill>
          <a:blip r:embed="rId3"/>
          <a:srcRect r="17691" b="21541"/>
          <a:stretch>
            <a:fillRect/>
          </a:stretch>
        </p:blipFill>
        <p:spPr>
          <a:xfrm>
            <a:off x="6329104" y="4279056"/>
            <a:ext cx="2672021" cy="2561482"/>
          </a:xfrm>
          <a:prstGeom prst="rect">
            <a:avLst/>
          </a:prstGeom>
        </p:spPr>
      </p:pic>
      <p:pic>
        <p:nvPicPr>
          <p:cNvPr id="12" name="Bildobjekt 11" descr="LundUniversity_C2line RGB 150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6106" y="380031"/>
            <a:ext cx="708740" cy="94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line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framsidor150 ny grön.jpg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3401" y="190051"/>
            <a:ext cx="8647200" cy="6494400"/>
          </a:xfrm>
          <a:prstGeom prst="rect">
            <a:avLst/>
          </a:prstGeom>
        </p:spPr>
      </p:pic>
      <p:sp>
        <p:nvSpPr>
          <p:cNvPr id="11" name="Rektangel 10"/>
          <p:cNvSpPr/>
          <p:nvPr userDrawn="1"/>
        </p:nvSpPr>
        <p:spPr bwMode="auto">
          <a:xfrm>
            <a:off x="2655888" y="1516104"/>
            <a:ext cx="6178550" cy="184729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2942848" y="1510712"/>
            <a:ext cx="5734178" cy="1189477"/>
          </a:xfrm>
        </p:spPr>
        <p:txBody>
          <a:bodyPr lIns="0" tIns="97200" rIns="0" bIns="82800" anchor="t" anchorCtr="0"/>
          <a:lstStyle>
            <a:lvl1pPr>
              <a:defRPr sz="3600" baseline="0"/>
            </a:lvl1pPr>
          </a:lstStyle>
          <a:p>
            <a:r>
              <a:rPr lang="en-GB" noProof="0" smtClean="0"/>
              <a:t>Two-line</a:t>
            </a:r>
            <a:br>
              <a:rPr lang="en-GB" noProof="0" smtClean="0"/>
            </a:br>
            <a:r>
              <a:rPr lang="en-GB" noProof="0" smtClean="0"/>
              <a:t>title</a:t>
            </a:r>
            <a:endParaRPr lang="en-GB" noProof="0"/>
          </a:p>
        </p:txBody>
      </p:sp>
      <p:sp>
        <p:nvSpPr>
          <p:cNvPr id="1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2942848" y="2777523"/>
            <a:ext cx="5734178" cy="321507"/>
          </a:xfrm>
        </p:spPr>
        <p:txBody>
          <a:bodyPr lIns="0" tIns="108000" rIns="0"/>
          <a:lstStyle>
            <a:lvl1pPr marL="0" indent="0" algn="l">
              <a:buNone/>
              <a:defRPr sz="1200" b="1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smtClean="0"/>
              <a:t>Subtitle or name</a:t>
            </a:r>
            <a:endParaRPr lang="en-GB" noProof="0"/>
          </a:p>
        </p:txBody>
      </p:sp>
      <p:cxnSp>
        <p:nvCxnSpPr>
          <p:cNvPr id="9" name="Rak 8"/>
          <p:cNvCxnSpPr/>
          <p:nvPr userDrawn="1"/>
        </p:nvCxnSpPr>
        <p:spPr bwMode="auto">
          <a:xfrm>
            <a:off x="2939428" y="2768605"/>
            <a:ext cx="588161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Bildobjekt 13" descr="Lunds sigill RGB 150.png"/>
          <p:cNvPicPr>
            <a:picLocks noChangeAspect="1"/>
          </p:cNvPicPr>
          <p:nvPr userDrawn="1"/>
        </p:nvPicPr>
        <p:blipFill>
          <a:blip r:embed="rId3"/>
          <a:srcRect r="17691" b="21541"/>
          <a:stretch>
            <a:fillRect/>
          </a:stretch>
        </p:blipFill>
        <p:spPr>
          <a:xfrm>
            <a:off x="6329104" y="4279056"/>
            <a:ext cx="2672021" cy="2561482"/>
          </a:xfrm>
          <a:prstGeom prst="rect">
            <a:avLst/>
          </a:prstGeom>
        </p:spPr>
      </p:pic>
      <p:pic>
        <p:nvPicPr>
          <p:cNvPr id="13" name="Bildobjekt 12" descr="LundUniversity_C2line RGB 150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6106" y="380031"/>
            <a:ext cx="708740" cy="94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smtClean="0"/>
              <a:t>Title</a:t>
            </a:r>
            <a:endParaRPr lang="en-GB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657538" y="1848670"/>
            <a:ext cx="7587440" cy="3563159"/>
          </a:xfrm>
        </p:spPr>
        <p:txBody>
          <a:bodyPr/>
          <a:lstStyle>
            <a:lvl1pPr>
              <a:spcAft>
                <a:spcPts val="0"/>
              </a:spcAft>
              <a:defRPr sz="2200"/>
            </a:lvl1pPr>
            <a:lvl2pPr>
              <a:spcAft>
                <a:spcPts val="0"/>
              </a:spcAft>
              <a:buClr>
                <a:schemeClr val="tx2"/>
              </a:buClr>
              <a:defRPr sz="2200"/>
            </a:lvl2pPr>
            <a:lvl3pPr>
              <a:spcAft>
                <a:spcPts val="0"/>
              </a:spcAft>
              <a:buClr>
                <a:schemeClr val="tx2"/>
              </a:buClr>
              <a:defRPr/>
            </a:lvl3pPr>
            <a:lvl4pPr>
              <a:spcAft>
                <a:spcPts val="0"/>
              </a:spcAft>
              <a:buClr>
                <a:schemeClr val="tx2"/>
              </a:buClr>
              <a:defRPr/>
            </a:lvl4pPr>
          </a:lstStyle>
          <a:p>
            <a:pPr lvl="0"/>
            <a:r>
              <a:rPr lang="en-GB" noProof="0" smtClean="0"/>
              <a:t>Add text</a:t>
            </a:r>
          </a:p>
          <a:p>
            <a:pPr lvl="1"/>
            <a:r>
              <a:rPr lang="en-GB" noProof="0" smtClean="0"/>
              <a:t>Level two</a:t>
            </a:r>
          </a:p>
          <a:p>
            <a:pPr lvl="2"/>
            <a:r>
              <a:rPr lang="en-GB" noProof="0" smtClean="0"/>
              <a:t>Level three</a:t>
            </a:r>
          </a:p>
          <a:p>
            <a:pPr lvl="3"/>
            <a:r>
              <a:rPr lang="en-GB" noProof="0" smtClean="0"/>
              <a:t>Level four</a:t>
            </a:r>
          </a:p>
        </p:txBody>
      </p:sp>
      <p:cxnSp>
        <p:nvCxnSpPr>
          <p:cNvPr id="11" name="Rak 10"/>
          <p:cNvCxnSpPr/>
          <p:nvPr userDrawn="1"/>
        </p:nvCxnSpPr>
        <p:spPr bwMode="auto">
          <a:xfrm>
            <a:off x="745259" y="1499383"/>
            <a:ext cx="7506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and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 noProof="0" smtClean="0"/>
              <a:t>Title</a:t>
            </a:r>
            <a:endParaRPr lang="en-GB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40244" y="1666308"/>
            <a:ext cx="3131642" cy="3720107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smtClean="0"/>
              <a:t>Click to edit Master text styles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 hasCustomPrompt="1"/>
          </p:nvPr>
        </p:nvSpPr>
        <p:spPr>
          <a:xfrm>
            <a:off x="4051300" y="1666307"/>
            <a:ext cx="4213225" cy="3720107"/>
          </a:xfrm>
        </p:spPr>
        <p:txBody>
          <a:bodyPr/>
          <a:lstStyle>
            <a:lvl1pPr>
              <a:spcAft>
                <a:spcPts val="0"/>
              </a:spcAft>
              <a:buClr>
                <a:schemeClr val="tx2"/>
              </a:buClr>
              <a:defRPr sz="2200"/>
            </a:lvl1pPr>
            <a:lvl2pPr>
              <a:spcAft>
                <a:spcPts val="0"/>
              </a:spcAft>
              <a:buClr>
                <a:schemeClr val="tx2"/>
              </a:buClr>
              <a:defRPr sz="2200"/>
            </a:lvl2pPr>
            <a:lvl3pPr>
              <a:spcAft>
                <a:spcPts val="0"/>
              </a:spcAft>
              <a:buClr>
                <a:schemeClr val="tx2"/>
              </a:buClr>
              <a:defRPr sz="2000"/>
            </a:lvl3pPr>
            <a:lvl4pPr>
              <a:spcAft>
                <a:spcPts val="0"/>
              </a:spcAft>
              <a:buClr>
                <a:schemeClr val="tx2"/>
              </a:buCl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smtClean="0"/>
              <a:t>Add text</a:t>
            </a:r>
          </a:p>
          <a:p>
            <a:pPr lvl="1"/>
            <a:r>
              <a:rPr lang="en-GB" noProof="0" smtClean="0"/>
              <a:t>Level two</a:t>
            </a:r>
          </a:p>
          <a:p>
            <a:pPr lvl="2"/>
            <a:r>
              <a:rPr lang="en-GB" noProof="0" smtClean="0"/>
              <a:t>Level three</a:t>
            </a:r>
          </a:p>
          <a:p>
            <a:pPr lvl="3"/>
            <a:r>
              <a:rPr lang="en-GB" noProof="0" smtClean="0"/>
              <a:t>Level four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for large illustr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 bwMode="auto">
          <a:xfrm>
            <a:off x="0" y="0"/>
            <a:ext cx="9001125" cy="684053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pic>
        <p:nvPicPr>
          <p:cNvPr id="5" name="Bildobjekt 4" descr="LundUniversity_C2line RGB 150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67747" y="5584789"/>
            <a:ext cx="708740" cy="94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296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samp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/>
          <p:cNvSpPr/>
          <p:nvPr userDrawn="1"/>
        </p:nvSpPr>
        <p:spPr bwMode="auto">
          <a:xfrm>
            <a:off x="182563" y="182563"/>
            <a:ext cx="8647200" cy="649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Rektangel 27"/>
          <p:cNvSpPr/>
          <p:nvPr userDrawn="1"/>
        </p:nvSpPr>
        <p:spPr bwMode="auto">
          <a:xfrm>
            <a:off x="2655888" y="1516103"/>
            <a:ext cx="6178550" cy="12800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Rubrik 1"/>
          <p:cNvSpPr>
            <a:spLocks noGrp="1"/>
          </p:cNvSpPr>
          <p:nvPr>
            <p:ph type="ctrTitle" hasCustomPrompt="1"/>
          </p:nvPr>
        </p:nvSpPr>
        <p:spPr>
          <a:xfrm>
            <a:off x="2942848" y="1523248"/>
            <a:ext cx="5734178" cy="714380"/>
          </a:xfrm>
        </p:spPr>
        <p:txBody>
          <a:bodyPr lIns="0" tIns="97200" rIns="0" bIns="82800"/>
          <a:lstStyle>
            <a:lvl1pPr>
              <a:defRPr sz="3600"/>
            </a:lvl1pPr>
          </a:lstStyle>
          <a:p>
            <a:r>
              <a:rPr lang="en-GB" noProof="0" smtClean="0"/>
              <a:t>One-line title</a:t>
            </a:r>
            <a:endParaRPr lang="en-GB" noProof="0"/>
          </a:p>
        </p:txBody>
      </p:sp>
      <p:sp>
        <p:nvSpPr>
          <p:cNvPr id="30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2942848" y="2220953"/>
            <a:ext cx="5734178" cy="321507"/>
          </a:xfrm>
        </p:spPr>
        <p:txBody>
          <a:bodyPr lIns="0" tIns="108000" rIns="0"/>
          <a:lstStyle>
            <a:lvl1pPr marL="0" marR="0" indent="0" algn="l" defTabSz="904875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 sz="1200" b="1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smtClean="0"/>
              <a:t>Subtitle or name</a:t>
            </a:r>
            <a:endParaRPr lang="en-GB" noProof="0"/>
          </a:p>
        </p:txBody>
      </p:sp>
      <p:cxnSp>
        <p:nvCxnSpPr>
          <p:cNvPr id="31" name="Rak 30"/>
          <p:cNvCxnSpPr/>
          <p:nvPr userDrawn="1"/>
        </p:nvCxnSpPr>
        <p:spPr bwMode="auto">
          <a:xfrm>
            <a:off x="2939428" y="2212035"/>
            <a:ext cx="588161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Bildobjekt 7" descr="Lunds sigill RGB 150.png"/>
          <p:cNvPicPr>
            <a:picLocks noChangeAspect="1"/>
          </p:cNvPicPr>
          <p:nvPr userDrawn="1"/>
        </p:nvPicPr>
        <p:blipFill>
          <a:blip r:embed="rId2"/>
          <a:srcRect r="17691" b="21541"/>
          <a:stretch>
            <a:fillRect/>
          </a:stretch>
        </p:blipFill>
        <p:spPr>
          <a:xfrm>
            <a:off x="6329104" y="4279056"/>
            <a:ext cx="2672021" cy="25614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samp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 userDrawn="1"/>
        </p:nvSpPr>
        <p:spPr bwMode="auto">
          <a:xfrm>
            <a:off x="182563" y="182563"/>
            <a:ext cx="8647200" cy="649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ktangel 10"/>
          <p:cNvSpPr/>
          <p:nvPr userDrawn="1"/>
        </p:nvSpPr>
        <p:spPr bwMode="auto">
          <a:xfrm>
            <a:off x="2655888" y="1516104"/>
            <a:ext cx="6178550" cy="184729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2942848" y="1510712"/>
            <a:ext cx="5734178" cy="1189477"/>
          </a:xfrm>
        </p:spPr>
        <p:txBody>
          <a:bodyPr lIns="0" tIns="97200" rIns="0" bIns="82800" anchor="t" anchorCtr="0"/>
          <a:lstStyle>
            <a:lvl1pPr>
              <a:defRPr sz="3600"/>
            </a:lvl1pPr>
          </a:lstStyle>
          <a:p>
            <a:r>
              <a:rPr lang="en-GB" noProof="0" smtClean="0"/>
              <a:t>Two-line</a:t>
            </a:r>
            <a:br>
              <a:rPr lang="en-GB" noProof="0" smtClean="0"/>
            </a:br>
            <a:r>
              <a:rPr lang="en-GB" noProof="0" smtClean="0"/>
              <a:t>title</a:t>
            </a:r>
            <a:endParaRPr lang="en-GB" noProof="0"/>
          </a:p>
        </p:txBody>
      </p:sp>
      <p:sp>
        <p:nvSpPr>
          <p:cNvPr id="1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2942848" y="2777523"/>
            <a:ext cx="5734178" cy="321507"/>
          </a:xfrm>
        </p:spPr>
        <p:txBody>
          <a:bodyPr lIns="0" tIns="108000" rIns="0"/>
          <a:lstStyle>
            <a:lvl1pPr marL="0" indent="0" algn="l">
              <a:buNone/>
              <a:defRPr sz="1200" b="1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noProof="0" smtClean="0"/>
              <a:t>Subtitle or name</a:t>
            </a:r>
            <a:endParaRPr lang="en-GB" noProof="0"/>
          </a:p>
        </p:txBody>
      </p:sp>
      <p:cxnSp>
        <p:nvCxnSpPr>
          <p:cNvPr id="9" name="Rak 8"/>
          <p:cNvCxnSpPr/>
          <p:nvPr userDrawn="1"/>
        </p:nvCxnSpPr>
        <p:spPr bwMode="auto">
          <a:xfrm>
            <a:off x="2939428" y="2768605"/>
            <a:ext cx="588161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Bildobjekt 9" descr="Lunds sigill RGB 150.png"/>
          <p:cNvPicPr>
            <a:picLocks noChangeAspect="1"/>
          </p:cNvPicPr>
          <p:nvPr userDrawn="1"/>
        </p:nvPicPr>
        <p:blipFill>
          <a:blip r:embed="rId2"/>
          <a:srcRect r="17691" b="21541"/>
          <a:stretch>
            <a:fillRect/>
          </a:stretch>
        </p:blipFill>
        <p:spPr>
          <a:xfrm>
            <a:off x="6329104" y="4279056"/>
            <a:ext cx="2672021" cy="25614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upp 30"/>
          <p:cNvGrpSpPr/>
          <p:nvPr/>
        </p:nvGrpSpPr>
        <p:grpSpPr>
          <a:xfrm>
            <a:off x="-119270" y="-59968"/>
            <a:ext cx="9228344" cy="6984776"/>
            <a:chOff x="-119270" y="-59968"/>
            <a:chExt cx="9228344" cy="6984776"/>
          </a:xfrm>
        </p:grpSpPr>
        <p:cxnSp>
          <p:nvCxnSpPr>
            <p:cNvPr id="25" name="Rak 24"/>
            <p:cNvCxnSpPr/>
            <p:nvPr userDrawn="1"/>
          </p:nvCxnSpPr>
          <p:spPr bwMode="auto">
            <a:xfrm>
              <a:off x="-119270" y="1772485"/>
              <a:ext cx="92283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Rak 12"/>
            <p:cNvCxnSpPr/>
            <p:nvPr/>
          </p:nvCxnSpPr>
          <p:spPr bwMode="auto">
            <a:xfrm>
              <a:off x="-119270" y="176199"/>
              <a:ext cx="92283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Rak 13"/>
            <p:cNvCxnSpPr/>
            <p:nvPr/>
          </p:nvCxnSpPr>
          <p:spPr bwMode="auto">
            <a:xfrm>
              <a:off x="-119270" y="1266406"/>
              <a:ext cx="92283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Rak 14"/>
            <p:cNvCxnSpPr/>
            <p:nvPr/>
          </p:nvCxnSpPr>
          <p:spPr bwMode="auto">
            <a:xfrm>
              <a:off x="-119270" y="6676531"/>
              <a:ext cx="92283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Rak 15"/>
            <p:cNvCxnSpPr/>
            <p:nvPr/>
          </p:nvCxnSpPr>
          <p:spPr bwMode="auto">
            <a:xfrm>
              <a:off x="170557" y="-59968"/>
              <a:ext cx="0" cy="698477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Rak 16"/>
            <p:cNvCxnSpPr/>
            <p:nvPr/>
          </p:nvCxnSpPr>
          <p:spPr bwMode="auto">
            <a:xfrm>
              <a:off x="8821042" y="-59968"/>
              <a:ext cx="0" cy="698477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Rak 19"/>
            <p:cNvCxnSpPr/>
            <p:nvPr/>
          </p:nvCxnSpPr>
          <p:spPr bwMode="auto">
            <a:xfrm>
              <a:off x="4138857" y="-59968"/>
              <a:ext cx="0" cy="698477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Rak 22"/>
            <p:cNvCxnSpPr/>
            <p:nvPr/>
          </p:nvCxnSpPr>
          <p:spPr bwMode="auto">
            <a:xfrm>
              <a:off x="770383" y="-59968"/>
              <a:ext cx="0" cy="698477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Rektangel 11"/>
            <p:cNvSpPr/>
            <p:nvPr userDrawn="1"/>
          </p:nvSpPr>
          <p:spPr bwMode="auto">
            <a:xfrm>
              <a:off x="0" y="0"/>
              <a:ext cx="9001125" cy="684053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048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43263" y="283771"/>
            <a:ext cx="7605109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16" tIns="45258" rIns="90516" bIns="4525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Title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7538" y="1843907"/>
            <a:ext cx="7590053" cy="3563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16" tIns="45258" rIns="90516" bIns="452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Add text</a:t>
            </a:r>
          </a:p>
          <a:p>
            <a:pPr lvl="1"/>
            <a:r>
              <a:rPr lang="en-GB" noProof="0" smtClean="0"/>
              <a:t>Level two</a:t>
            </a:r>
          </a:p>
          <a:p>
            <a:pPr lvl="2"/>
            <a:r>
              <a:rPr lang="en-GB" noProof="0" smtClean="0"/>
              <a:t>Level three</a:t>
            </a:r>
          </a:p>
          <a:p>
            <a:pPr lvl="3"/>
            <a:r>
              <a:rPr lang="en-GB" noProof="0" smtClean="0"/>
              <a:t>Level four</a:t>
            </a:r>
          </a:p>
        </p:txBody>
      </p:sp>
      <p:cxnSp>
        <p:nvCxnSpPr>
          <p:cNvPr id="10" name="Rak 9"/>
          <p:cNvCxnSpPr/>
          <p:nvPr/>
        </p:nvCxnSpPr>
        <p:spPr bwMode="auto">
          <a:xfrm>
            <a:off x="745259" y="1499383"/>
            <a:ext cx="7506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1" name="Bildobjekt 20" descr="LundUniversity_C2line RGB 150.png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7867747" y="5584789"/>
            <a:ext cx="708740" cy="946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702" r:id="rId2"/>
    <p:sldLayoutId id="2147483694" r:id="rId3"/>
    <p:sldLayoutId id="2147483695" r:id="rId4"/>
    <p:sldLayoutId id="2147483684" r:id="rId5"/>
    <p:sldLayoutId id="2147483691" r:id="rId6"/>
    <p:sldLayoutId id="2147483707" r:id="rId7"/>
    <p:sldLayoutId id="2147483683" r:id="rId8"/>
    <p:sldLayoutId id="2147483705" r:id="rId9"/>
    <p:sldLayoutId id="2147483682" r:id="rId10"/>
    <p:sldLayoutId id="2147483703" r:id="rId11"/>
    <p:sldLayoutId id="2147483667" r:id="rId12"/>
    <p:sldLayoutId id="2147483666" r:id="rId13"/>
    <p:sldLayoutId id="2147483668" r:id="rId14"/>
    <p:sldLayoutId id="2147483680" r:id="rId15"/>
    <p:sldLayoutId id="2147483679" r:id="rId16"/>
    <p:sldLayoutId id="2147483689" r:id="rId17"/>
    <p:sldLayoutId id="2147483708" r:id="rId18"/>
  </p:sldLayoutIdLst>
  <p:timing>
    <p:tnLst>
      <p:par>
        <p:cTn id="1" dur="indefinite" restart="never" nodeType="tmRoot"/>
      </p:par>
    </p:tnLst>
  </p:timing>
  <p:txStyles>
    <p:titleStyle>
      <a:lvl1pPr algn="l" defTabSz="904875" rtl="0" eaLnBrk="1" fontAlgn="base" hangingPunct="1">
        <a:spcBef>
          <a:spcPct val="0"/>
        </a:spcBef>
        <a:spcAft>
          <a:spcPct val="0"/>
        </a:spcAft>
        <a:defRPr sz="3600" b="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l" defTabSz="904875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charset="-128"/>
        </a:defRPr>
      </a:lvl2pPr>
      <a:lvl3pPr algn="l" defTabSz="904875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charset="-128"/>
        </a:defRPr>
      </a:lvl3pPr>
      <a:lvl4pPr algn="l" defTabSz="904875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charset="-128"/>
        </a:defRPr>
      </a:lvl4pPr>
      <a:lvl5pPr algn="l" defTabSz="904875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ＭＳ Ｐゴシック" charset="-128"/>
        </a:defRPr>
      </a:lvl5pPr>
      <a:lvl6pPr marL="457200" algn="l" defTabSz="904875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6pPr>
      <a:lvl7pPr marL="914400" algn="l" defTabSz="904875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7pPr>
      <a:lvl8pPr marL="1371600" algn="l" defTabSz="904875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8pPr>
      <a:lvl9pPr marL="1828800" algn="l" defTabSz="904875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9pPr>
    </p:titleStyle>
    <p:bodyStyle>
      <a:lvl1pPr marL="230188" indent="-230188" algn="l" defTabSz="904875" rtl="0" eaLnBrk="1" fontAlgn="base" hangingPunct="1">
        <a:spcBef>
          <a:spcPts val="1000"/>
        </a:spcBef>
        <a:spcAft>
          <a:spcPts val="0"/>
        </a:spcAft>
        <a:buClr>
          <a:schemeClr val="tx2"/>
        </a:buClr>
        <a:buFont typeface="Arial" pitchFamily="34" charset="0"/>
        <a:buChar char="•"/>
        <a:defRPr sz="2200" b="0">
          <a:solidFill>
            <a:schemeClr val="tx2"/>
          </a:solidFill>
          <a:latin typeface="+mn-lt"/>
          <a:ea typeface="ＭＳ Ｐゴシック" charset="-128"/>
          <a:cs typeface="+mn-cs"/>
        </a:defRPr>
      </a:lvl1pPr>
      <a:lvl2pPr marL="700088" indent="-247650" algn="l" defTabSz="904875" rtl="0" eaLnBrk="1" fontAlgn="base" hangingPunct="1">
        <a:spcBef>
          <a:spcPts val="1000"/>
        </a:spcBef>
        <a:spcAft>
          <a:spcPts val="0"/>
        </a:spcAft>
        <a:buClr>
          <a:schemeClr val="tx1"/>
        </a:buClr>
        <a:buChar char="–"/>
        <a:defRPr sz="2200" b="0">
          <a:solidFill>
            <a:schemeClr val="tx2"/>
          </a:solidFill>
          <a:latin typeface="+mn-lt"/>
          <a:ea typeface="ＭＳ Ｐゴシック" charset="-128"/>
        </a:defRPr>
      </a:lvl2pPr>
      <a:lvl3pPr marL="1089025" indent="-179388" algn="l" defTabSz="904875" rtl="0" eaLnBrk="1" fontAlgn="base" hangingPunct="1">
        <a:spcBef>
          <a:spcPts val="1000"/>
        </a:spcBef>
        <a:spcAft>
          <a:spcPts val="0"/>
        </a:spcAft>
        <a:buClr>
          <a:schemeClr val="tx1"/>
        </a:buClr>
        <a:buFont typeface="Lucida Grande"/>
        <a:buChar char="»"/>
        <a:defRPr sz="2000" b="0">
          <a:solidFill>
            <a:schemeClr val="tx2"/>
          </a:solidFill>
          <a:latin typeface="+mn-lt"/>
          <a:ea typeface="ＭＳ Ｐゴシック" charset="-128"/>
        </a:defRPr>
      </a:lvl3pPr>
      <a:lvl4pPr marL="1550988" indent="-193675" algn="l" defTabSz="904875" rtl="0" eaLnBrk="1" fontAlgn="base" hangingPunct="1">
        <a:spcBef>
          <a:spcPts val="1000"/>
        </a:spcBef>
        <a:spcAft>
          <a:spcPts val="0"/>
        </a:spcAft>
        <a:buClr>
          <a:schemeClr val="tx1"/>
        </a:buClr>
        <a:buChar char="–"/>
        <a:defRPr sz="2000" b="0">
          <a:solidFill>
            <a:schemeClr val="tx2"/>
          </a:solidFill>
          <a:latin typeface="+mn-lt"/>
          <a:ea typeface="ＭＳ Ｐゴシック" charset="-128"/>
        </a:defRPr>
      </a:lvl4pPr>
      <a:lvl5pPr marL="2036763" indent="-227013" algn="l" defTabSz="904875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ＭＳ Ｐゴシック" charset="-128"/>
        </a:defRPr>
      </a:lvl5pPr>
      <a:lvl6pPr marL="2493963" indent="-227013" algn="l" defTabSz="904875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51163" indent="-227013" algn="l" defTabSz="904875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08363" indent="-227013" algn="l" defTabSz="904875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65563" indent="-227013" algn="l" defTabSz="904875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7.jp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jpeg"/><Relationship Id="rId5" Type="http://schemas.openxmlformats.org/officeDocument/2006/relationships/image" Target="../media/image1.png"/><Relationship Id="rId4" Type="http://schemas.openxmlformats.org/officeDocument/2006/relationships/image" Target="../media/image3.png"/><Relationship Id="rId9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png"/><Relationship Id="rId11" Type="http://schemas.openxmlformats.org/officeDocument/2006/relationships/image" Target="../media/image69.gif"/><Relationship Id="rId5" Type="http://schemas.openxmlformats.org/officeDocument/2006/relationships/image" Target="../media/image63.jpeg"/><Relationship Id="rId10" Type="http://schemas.openxmlformats.org/officeDocument/2006/relationships/image" Target="../media/image68.png"/><Relationship Id="rId4" Type="http://schemas.openxmlformats.org/officeDocument/2006/relationships/image" Target="../media/image62.jpeg"/><Relationship Id="rId9" Type="http://schemas.openxmlformats.org/officeDocument/2006/relationships/image" Target="../media/image67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5.jp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jpeg"/><Relationship Id="rId3" Type="http://schemas.openxmlformats.org/officeDocument/2006/relationships/image" Target="../media/image20.png"/><Relationship Id="rId21" Type="http://schemas.openxmlformats.org/officeDocument/2006/relationships/image" Target="../media/image38.jpe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gi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3.jpeg"/><Relationship Id="rId20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24" Type="http://schemas.openxmlformats.org/officeDocument/2006/relationships/image" Target="../media/image41.jpeg"/><Relationship Id="rId5" Type="http://schemas.openxmlformats.org/officeDocument/2006/relationships/image" Target="../media/image22.png"/><Relationship Id="rId15" Type="http://schemas.openxmlformats.org/officeDocument/2006/relationships/image" Target="../media/image32.jpeg"/><Relationship Id="rId23" Type="http://schemas.openxmlformats.org/officeDocument/2006/relationships/image" Target="../media/image40.jpeg"/><Relationship Id="rId10" Type="http://schemas.openxmlformats.org/officeDocument/2006/relationships/image" Target="../media/image27.png"/><Relationship Id="rId19" Type="http://schemas.openxmlformats.org/officeDocument/2006/relationships/image" Target="../media/image36.jpe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39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_m9b365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" t="2227" b="16636"/>
          <a:stretch/>
        </p:blipFill>
        <p:spPr>
          <a:xfrm>
            <a:off x="3832225" y="184961"/>
            <a:ext cx="4988817" cy="2694763"/>
          </a:xfrm>
          <a:prstGeom prst="rect">
            <a:avLst/>
          </a:prstGeom>
        </p:spPr>
      </p:pic>
      <p:sp>
        <p:nvSpPr>
          <p:cNvPr id="10" name="Rektangel 9"/>
          <p:cNvSpPr/>
          <p:nvPr/>
        </p:nvSpPr>
        <p:spPr bwMode="auto">
          <a:xfrm>
            <a:off x="2643187" y="2782888"/>
            <a:ext cx="6211887" cy="12800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ubrik 1"/>
          <p:cNvSpPr txBox="1">
            <a:spLocks/>
          </p:cNvSpPr>
          <p:nvPr/>
        </p:nvSpPr>
        <p:spPr bwMode="auto">
          <a:xfrm>
            <a:off x="4052888" y="3004993"/>
            <a:ext cx="4768850" cy="571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97200" rIns="0" bIns="82800" numCol="1" anchor="b" anchorCtr="0" compatLnSpc="1">
            <a:prstTxWarp prst="textNoShape">
              <a:avLst/>
            </a:prstTxWarp>
          </a:bodyPr>
          <a:lstStyle>
            <a:lvl1pPr>
              <a:defRPr sz="3600"/>
            </a:lvl1pPr>
          </a:lstStyle>
          <a:p>
            <a:pPr lvl="0" defTabSz="904875">
              <a:defRPr/>
            </a:pPr>
            <a:r>
              <a:rPr lang="sv-SE" b="0" kern="0" dirty="0" smtClean="0">
                <a:solidFill>
                  <a:srgbClr val="9C6114"/>
                </a:solidFill>
                <a:latin typeface="Times New Roman"/>
              </a:rPr>
              <a:t>Lund University</a:t>
            </a:r>
          </a:p>
        </p:txBody>
      </p:sp>
      <p:cxnSp>
        <p:nvCxnSpPr>
          <p:cNvPr id="15" name="Rak 14"/>
          <p:cNvCxnSpPr/>
          <p:nvPr/>
        </p:nvCxnSpPr>
        <p:spPr bwMode="auto">
          <a:xfrm>
            <a:off x="4052888" y="3564782"/>
            <a:ext cx="47673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Underrubrik 2"/>
          <p:cNvSpPr>
            <a:spLocks noGrp="1"/>
          </p:cNvSpPr>
          <p:nvPr>
            <p:ph type="subTitle" idx="1"/>
          </p:nvPr>
        </p:nvSpPr>
        <p:spPr>
          <a:xfrm>
            <a:off x="4059234" y="3561724"/>
            <a:ext cx="4762504" cy="396479"/>
          </a:xfrm>
        </p:spPr>
        <p:txBody>
          <a:bodyPr/>
          <a:lstStyle/>
          <a:p>
            <a:r>
              <a:rPr lang="en-GB" sz="1100" dirty="0" smtClean="0"/>
              <a:t>2015 | EDUCATION, RESEARCH AND collaboration SINCE 1666</a:t>
            </a:r>
          </a:p>
        </p:txBody>
      </p:sp>
      <p:sp>
        <p:nvSpPr>
          <p:cNvPr id="14" name="Rektangel 13"/>
          <p:cNvSpPr/>
          <p:nvPr/>
        </p:nvSpPr>
        <p:spPr bwMode="auto">
          <a:xfrm>
            <a:off x="76270" y="84048"/>
            <a:ext cx="8841600" cy="6685200"/>
          </a:xfrm>
          <a:prstGeom prst="rect">
            <a:avLst/>
          </a:prstGeom>
          <a:noFill/>
          <a:ln w="184150" cap="sq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pic>
        <p:nvPicPr>
          <p:cNvPr id="16" name="Bildobjekt 15" descr="Lunds sigill RGB 150.png"/>
          <p:cNvPicPr>
            <a:picLocks noChangeAspect="1"/>
          </p:cNvPicPr>
          <p:nvPr/>
        </p:nvPicPr>
        <p:blipFill>
          <a:blip r:embed="rId4"/>
          <a:srcRect r="17691" b="21541"/>
          <a:stretch>
            <a:fillRect/>
          </a:stretch>
        </p:blipFill>
        <p:spPr>
          <a:xfrm>
            <a:off x="6329104" y="4279056"/>
            <a:ext cx="2672021" cy="2561482"/>
          </a:xfrm>
          <a:prstGeom prst="rect">
            <a:avLst/>
          </a:prstGeom>
        </p:spPr>
      </p:pic>
      <p:pic>
        <p:nvPicPr>
          <p:cNvPr id="13" name="Bildobjekt 12" descr="LundUniversity_C2line RGB 15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2280" y="2944956"/>
            <a:ext cx="708740" cy="946800"/>
          </a:xfrm>
          <a:prstGeom prst="rect">
            <a:avLst/>
          </a:prstGeom>
        </p:spPr>
      </p:pic>
      <p:pic>
        <p:nvPicPr>
          <p:cNvPr id="12" name="Bildobjekt 1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8666" y="4094518"/>
            <a:ext cx="5004000" cy="2583710"/>
          </a:xfrm>
          <a:prstGeom prst="rect">
            <a:avLst/>
          </a:prstGeom>
        </p:spPr>
      </p:pic>
      <p:pic>
        <p:nvPicPr>
          <p:cNvPr id="17" name="Bildobjekt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25" y="186196"/>
            <a:ext cx="3774145" cy="6484639"/>
          </a:xfrm>
          <a:prstGeom prst="rect">
            <a:avLst/>
          </a:prstGeom>
        </p:spPr>
      </p:pic>
      <p:pic>
        <p:nvPicPr>
          <p:cNvPr id="18" name="Bildobjekt 17" descr="_m9b3657.jp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5"/>
          <a:stretch/>
        </p:blipFill>
        <p:spPr>
          <a:xfrm>
            <a:off x="3833785" y="184607"/>
            <a:ext cx="4988817" cy="2694763"/>
          </a:xfrm>
          <a:prstGeom prst="rect">
            <a:avLst/>
          </a:prstGeom>
        </p:spPr>
      </p:pic>
      <p:sp>
        <p:nvSpPr>
          <p:cNvPr id="19" name="Rektangel 18"/>
          <p:cNvSpPr/>
          <p:nvPr/>
        </p:nvSpPr>
        <p:spPr bwMode="auto">
          <a:xfrm>
            <a:off x="2644052" y="2811503"/>
            <a:ext cx="6178550" cy="12800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Rubrik 1"/>
          <p:cNvSpPr>
            <a:spLocks noGrp="1"/>
          </p:cNvSpPr>
          <p:nvPr>
            <p:ph type="ctrTitle"/>
          </p:nvPr>
        </p:nvSpPr>
        <p:spPr>
          <a:xfrm>
            <a:off x="4065563" y="2898210"/>
            <a:ext cx="4773388" cy="714380"/>
          </a:xfrm>
        </p:spPr>
        <p:txBody>
          <a:bodyPr lIns="0" tIns="97200" rIns="0" bIns="82800"/>
          <a:lstStyle>
            <a:lvl1pPr defTabSz="904875">
              <a:defRPr sz="3600" baseline="0"/>
            </a:lvl1pPr>
          </a:lstStyle>
          <a:p>
            <a:pPr lvl="0" defTabSz="904875">
              <a:defRPr/>
            </a:pPr>
            <a:r>
              <a:rPr lang="sv-SE" b="0" kern="0" dirty="0" smtClean="0">
                <a:solidFill>
                  <a:srgbClr val="9C6114"/>
                </a:solidFill>
                <a:latin typeface="+mj-lt"/>
              </a:rPr>
              <a:t>Lund University, Sweden</a:t>
            </a:r>
          </a:p>
        </p:txBody>
      </p:sp>
      <p:sp>
        <p:nvSpPr>
          <p:cNvPr id="21" name="Underrubrik 2"/>
          <p:cNvSpPr txBox="1">
            <a:spLocks/>
          </p:cNvSpPr>
          <p:nvPr/>
        </p:nvSpPr>
        <p:spPr bwMode="auto">
          <a:xfrm>
            <a:off x="4065563" y="3662114"/>
            <a:ext cx="4751598" cy="364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08000" rIns="0" bIns="45258" numCol="1" anchor="t" anchorCtr="0" compatLnSpc="1">
            <a:prstTxWarp prst="textNoShape">
              <a:avLst/>
            </a:prstTxWarp>
          </a:bodyPr>
          <a:lstStyle>
            <a:lvl1pPr marL="0" indent="0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None/>
              <a:defRPr sz="1200" b="1" cap="all" baseline="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1pPr>
            <a:lvl2pPr marL="457200" indent="0" algn="ctr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None/>
              <a:defRPr sz="2200" b="0">
                <a:solidFill>
                  <a:schemeClr val="tx2"/>
                </a:solidFill>
                <a:latin typeface="+mn-lt"/>
                <a:ea typeface="ＭＳ Ｐゴシック" charset="-128"/>
              </a:defRPr>
            </a:lvl2pPr>
            <a:lvl3pPr marL="914400" indent="0" algn="ctr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Font typeface="Lucida Grande"/>
              <a:buNone/>
              <a:defRPr sz="2000" b="0">
                <a:solidFill>
                  <a:schemeClr val="tx2"/>
                </a:solidFill>
                <a:latin typeface="+mn-lt"/>
                <a:ea typeface="ＭＳ Ｐゴシック" charset="-128"/>
              </a:defRPr>
            </a:lvl3pPr>
            <a:lvl4pPr marL="1371600" indent="0" algn="ctr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None/>
              <a:defRPr sz="2000" b="0">
                <a:solidFill>
                  <a:schemeClr val="tx2"/>
                </a:solidFill>
                <a:latin typeface="+mn-lt"/>
                <a:ea typeface="ＭＳ Ｐゴシック" charset="-128"/>
              </a:defRPr>
            </a:lvl4pPr>
            <a:lvl5pPr marL="1828800" indent="0" algn="ctr" defTabSz="904875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defTabSz="904875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743200" indent="0" algn="ctr" defTabSz="904875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200400" indent="0" algn="ctr" defTabSz="904875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57600" indent="0" algn="ctr" defTabSz="904875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GB" sz="1000" kern="0" smtClean="0"/>
              <a:t>Education, research and innovation since 1666</a:t>
            </a:r>
            <a:endParaRPr lang="en-GB" sz="1000" kern="0" dirty="0" smtClean="0"/>
          </a:p>
        </p:txBody>
      </p:sp>
      <p:cxnSp>
        <p:nvCxnSpPr>
          <p:cNvPr id="22" name="Rak 21"/>
          <p:cNvCxnSpPr/>
          <p:nvPr/>
        </p:nvCxnSpPr>
        <p:spPr bwMode="auto">
          <a:xfrm>
            <a:off x="4015753" y="3626717"/>
            <a:ext cx="4822032" cy="2127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3" name="Bildobjekt 22" descr="Lunds sigill RGB 150.png"/>
          <p:cNvPicPr>
            <a:picLocks noChangeAspect="1"/>
          </p:cNvPicPr>
          <p:nvPr/>
        </p:nvPicPr>
        <p:blipFill>
          <a:blip r:embed="rId4"/>
          <a:srcRect r="17691" b="21541"/>
          <a:stretch>
            <a:fillRect/>
          </a:stretch>
        </p:blipFill>
        <p:spPr>
          <a:xfrm>
            <a:off x="6329104" y="4279056"/>
            <a:ext cx="2672021" cy="2561482"/>
          </a:xfrm>
          <a:prstGeom prst="rect">
            <a:avLst/>
          </a:prstGeom>
        </p:spPr>
      </p:pic>
      <p:pic>
        <p:nvPicPr>
          <p:cNvPr id="24" name="Bildobjekt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087" y="3157862"/>
            <a:ext cx="992438" cy="53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 descr="_MPP9379. X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5" t="4130" r="6957" b="4932"/>
          <a:stretch/>
        </p:blipFill>
        <p:spPr>
          <a:xfrm>
            <a:off x="2404342" y="1783713"/>
            <a:ext cx="1476851" cy="2271139"/>
          </a:xfrm>
          <a:prstGeom prst="rect">
            <a:avLst/>
          </a:prstGeom>
        </p:spPr>
      </p:pic>
      <p:pic>
        <p:nvPicPr>
          <p:cNvPr id="11" name="Bildobjekt 10" descr="annexet_24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" t="14586" r="13058" b="11752"/>
          <a:stretch/>
        </p:blipFill>
        <p:spPr>
          <a:xfrm>
            <a:off x="756056" y="1783713"/>
            <a:ext cx="1656274" cy="2302608"/>
          </a:xfrm>
          <a:prstGeom prst="rect">
            <a:avLst/>
          </a:prstGeom>
        </p:spPr>
      </p:pic>
      <p:pic>
        <p:nvPicPr>
          <p:cNvPr id="9" name="Bildobjekt 8" descr="lux_ht14_28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0" t="9378" r="7731" b="7578"/>
          <a:stretch/>
        </p:blipFill>
        <p:spPr>
          <a:xfrm>
            <a:off x="763396" y="4052595"/>
            <a:ext cx="3117797" cy="1989521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43263" y="283771"/>
            <a:ext cx="7888487" cy="1139825"/>
          </a:xfrm>
        </p:spPr>
        <p:txBody>
          <a:bodyPr/>
          <a:lstStyle/>
          <a:p>
            <a:r>
              <a:rPr lang="en-GB" dirty="0" smtClean="0"/>
              <a:t>A comprehensive university – 8 faculties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v-SE" dirty="0" smtClean="0"/>
          </a:p>
          <a:p>
            <a:endParaRPr lang="sv-SE" dirty="0" smtClean="0"/>
          </a:p>
          <a:p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800"/>
              </a:spcAft>
              <a:buClrTx/>
              <a:buFont typeface="Arial"/>
              <a:buChar char="•"/>
            </a:pPr>
            <a:r>
              <a:rPr lang="en-GB" sz="2000" dirty="0" smtClean="0"/>
              <a:t>Engineering</a:t>
            </a:r>
          </a:p>
          <a:p>
            <a:pPr>
              <a:spcBef>
                <a:spcPts val="0"/>
              </a:spcBef>
              <a:spcAft>
                <a:spcPts val="800"/>
              </a:spcAft>
              <a:buClrTx/>
              <a:buFont typeface="Arial"/>
              <a:buChar char="•"/>
            </a:pPr>
            <a:r>
              <a:rPr lang="sv-SE" sz="2000" dirty="0" smtClean="0"/>
              <a:t>Medicine</a:t>
            </a:r>
            <a:endParaRPr lang="en-GB" sz="2000" dirty="0" smtClean="0"/>
          </a:p>
          <a:p>
            <a:pPr>
              <a:spcBef>
                <a:spcPts val="0"/>
              </a:spcBef>
              <a:spcAft>
                <a:spcPts val="800"/>
              </a:spcAft>
              <a:buClrTx/>
              <a:buFont typeface="Arial"/>
              <a:buChar char="•"/>
            </a:pPr>
            <a:r>
              <a:rPr lang="en-GB" sz="2000" dirty="0" smtClean="0"/>
              <a:t>Science</a:t>
            </a:r>
          </a:p>
          <a:p>
            <a:pPr>
              <a:spcBef>
                <a:spcPts val="0"/>
              </a:spcBef>
              <a:spcAft>
                <a:spcPts val="800"/>
              </a:spcAft>
              <a:buClrTx/>
              <a:buFont typeface="Arial"/>
              <a:buChar char="•"/>
            </a:pPr>
            <a:r>
              <a:rPr lang="en-GB" sz="2000" dirty="0" smtClean="0"/>
              <a:t>Social Sciences</a:t>
            </a:r>
          </a:p>
          <a:p>
            <a:pPr>
              <a:spcBef>
                <a:spcPts val="0"/>
              </a:spcBef>
              <a:spcAft>
                <a:spcPts val="800"/>
              </a:spcAft>
              <a:buClrTx/>
              <a:buFont typeface="Arial"/>
              <a:buChar char="•"/>
            </a:pPr>
            <a:r>
              <a:rPr lang="en-GB" sz="2000" dirty="0" smtClean="0"/>
              <a:t>Humanities and Theology</a:t>
            </a:r>
          </a:p>
          <a:p>
            <a:pPr>
              <a:spcBef>
                <a:spcPts val="0"/>
              </a:spcBef>
              <a:spcAft>
                <a:spcPts val="800"/>
              </a:spcAft>
              <a:buClrTx/>
              <a:buFont typeface="Arial"/>
              <a:buChar char="•"/>
            </a:pPr>
            <a:r>
              <a:rPr lang="en-GB" sz="2000" dirty="0" smtClean="0"/>
              <a:t>Economics and Management</a:t>
            </a:r>
          </a:p>
          <a:p>
            <a:pPr>
              <a:spcBef>
                <a:spcPts val="0"/>
              </a:spcBef>
              <a:spcAft>
                <a:spcPts val="800"/>
              </a:spcAft>
              <a:buClrTx/>
              <a:buFont typeface="Arial"/>
              <a:buChar char="•"/>
            </a:pPr>
            <a:r>
              <a:rPr lang="en-GB" sz="2000" dirty="0" smtClean="0"/>
              <a:t>Law</a:t>
            </a:r>
          </a:p>
          <a:p>
            <a:pPr>
              <a:spcBef>
                <a:spcPts val="0"/>
              </a:spcBef>
              <a:spcAft>
                <a:spcPts val="800"/>
              </a:spcAft>
              <a:buClrTx/>
              <a:buFont typeface="Arial"/>
              <a:buChar char="•"/>
            </a:pPr>
            <a:r>
              <a:rPr lang="en-GB" sz="2000" dirty="0" smtClean="0"/>
              <a:t>Fine and Performing Arts </a:t>
            </a:r>
            <a:br>
              <a:rPr lang="en-GB" sz="2000" dirty="0" smtClean="0"/>
            </a:br>
            <a:r>
              <a:rPr lang="en-GB" sz="2000" dirty="0" smtClean="0"/>
              <a:t>(Music, Theatre, Fine Art)</a:t>
            </a:r>
          </a:p>
        </p:txBody>
      </p:sp>
    </p:spTree>
    <p:extLst>
      <p:ext uri="{BB962C8B-B14F-4D97-AF65-F5344CB8AC3E}">
        <p14:creationId xmlns:p14="http://schemas.microsoft.com/office/powerpoint/2010/main" val="376997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One university – multiple campuses</a:t>
            </a:r>
            <a:endParaRPr lang="sv-SE" dirty="0"/>
          </a:p>
        </p:txBody>
      </p:sp>
      <p:sp>
        <p:nvSpPr>
          <p:cNvPr id="8" name="Platshållare för innehåll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2000" b="1" dirty="0" smtClean="0"/>
              <a:t>Lund – </a:t>
            </a:r>
            <a:r>
              <a:rPr lang="en-GB" sz="2000" b="1" dirty="0" smtClean="0"/>
              <a:t>main campus</a:t>
            </a:r>
            <a:endParaRPr lang="sv-SE" sz="2000" b="1" dirty="0" smtClean="0"/>
          </a:p>
          <a:p>
            <a:pPr marL="0" indent="0">
              <a:buNone/>
            </a:pPr>
            <a:r>
              <a:rPr lang="is-IS" sz="2000" b="1" dirty="0" smtClean="0"/>
              <a:t>Malmö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000" dirty="0" smtClean="0"/>
              <a:t>Art Academy</a:t>
            </a:r>
            <a:r>
              <a:rPr lang="sv-SE" sz="2000" dirty="0" smtClean="0"/>
              <a:t/>
            </a:r>
            <a:br>
              <a:rPr lang="sv-SE" sz="2000" dirty="0" smtClean="0"/>
            </a:br>
            <a:r>
              <a:rPr lang="sv-SE" sz="2000" dirty="0" smtClean="0"/>
              <a:t>Academy of Music</a:t>
            </a:r>
            <a:br>
              <a:rPr lang="sv-SE" sz="2000" dirty="0" smtClean="0"/>
            </a:br>
            <a:r>
              <a:rPr lang="sv-SE" sz="2000" dirty="0" smtClean="0"/>
              <a:t>Theatre Academy</a:t>
            </a:r>
            <a:br>
              <a:rPr lang="sv-SE" sz="2000" dirty="0" smtClean="0"/>
            </a:br>
            <a:r>
              <a:rPr lang="sv-SE" sz="2000" dirty="0" smtClean="0"/>
              <a:t>(Parts </a:t>
            </a:r>
            <a:r>
              <a:rPr lang="sv-SE" sz="2000" dirty="0" err="1" smtClean="0"/>
              <a:t>of</a:t>
            </a:r>
            <a:r>
              <a:rPr lang="sv-SE" sz="2000" dirty="0" smtClean="0"/>
              <a:t> the </a:t>
            </a:r>
            <a:r>
              <a:rPr lang="sv-SE" sz="2000" dirty="0" err="1" smtClean="0"/>
              <a:t>Faculty</a:t>
            </a:r>
            <a:r>
              <a:rPr lang="sv-SE" sz="2000" dirty="0" smtClean="0"/>
              <a:t> </a:t>
            </a:r>
            <a:r>
              <a:rPr lang="sv-SE" sz="2000" dirty="0" err="1" smtClean="0"/>
              <a:t>of</a:t>
            </a:r>
            <a:r>
              <a:rPr lang="sv-SE" sz="2000" dirty="0" smtClean="0"/>
              <a:t> Medicine)</a:t>
            </a:r>
          </a:p>
          <a:p>
            <a:pPr marL="0" indent="0">
              <a:buNone/>
            </a:pPr>
            <a:r>
              <a:rPr lang="is-IS" sz="2000" b="1" dirty="0" smtClean="0"/>
              <a:t>Helsingborg</a:t>
            </a:r>
            <a:br>
              <a:rPr lang="is-IS" sz="2000" b="1" dirty="0" smtClean="0"/>
            </a:br>
            <a:r>
              <a:rPr lang="is-IS" sz="2000" dirty="0" smtClean="0"/>
              <a:t>Campus Helsingborg</a:t>
            </a:r>
          </a:p>
          <a:p>
            <a:pPr marL="0" indent="0">
              <a:buNone/>
            </a:pPr>
            <a:r>
              <a:rPr lang="fi-FI" sz="2000" b="1" dirty="0" err="1" smtClean="0"/>
              <a:t>Ljungbyhed</a:t>
            </a:r>
            <a:r>
              <a:rPr lang="fi-FI" sz="2000" b="1" dirty="0" smtClean="0"/>
              <a:t/>
            </a:r>
            <a:br>
              <a:rPr lang="fi-FI" sz="2000" b="1" dirty="0" smtClean="0"/>
            </a:br>
            <a:r>
              <a:rPr lang="sv-SE" sz="2000" dirty="0" smtClean="0"/>
              <a:t>School of Aviation</a:t>
            </a:r>
          </a:p>
        </p:txBody>
      </p:sp>
      <p:pic>
        <p:nvPicPr>
          <p:cNvPr id="3" name="Bildobjekt 2" descr="LU_karta_ram_E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1781175"/>
            <a:ext cx="3120271" cy="2930525"/>
          </a:xfrm>
          <a:prstGeom prst="rect">
            <a:avLst/>
          </a:prstGeom>
        </p:spPr>
      </p:pic>
      <p:sp>
        <p:nvSpPr>
          <p:cNvPr id="4" name="Ellips 3"/>
          <p:cNvSpPr/>
          <p:nvPr/>
        </p:nvSpPr>
        <p:spPr bwMode="auto">
          <a:xfrm>
            <a:off x="2350710" y="3524250"/>
            <a:ext cx="249615" cy="209550"/>
          </a:xfrm>
          <a:prstGeom prst="ellipse">
            <a:avLst/>
          </a:prstGeom>
          <a:solidFill>
            <a:srgbClr val="26262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8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47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ea typeface="ＭＳ Ｐゴシック" charset="0"/>
                <a:cs typeface="ＭＳ Ｐゴシック" charset="0"/>
              </a:rPr>
              <a:t>Strategic plan 2012–2016</a:t>
            </a:r>
            <a:endParaRPr lang="en-GB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57538" y="1673748"/>
            <a:ext cx="7587440" cy="3563159"/>
          </a:xfrm>
        </p:spPr>
        <p:txBody>
          <a:bodyPr/>
          <a:lstStyle/>
          <a:p>
            <a:pPr marL="179388" indent="-179388">
              <a:spcBef>
                <a:spcPts val="200"/>
              </a:spcBef>
              <a:buNone/>
            </a:pPr>
            <a:r>
              <a:rPr lang="en-GB" sz="2000" b="1" dirty="0" smtClean="0">
                <a:latin typeface="Arial" charset="0"/>
                <a:ea typeface="ＭＳ Ｐゴシック" charset="0"/>
                <a:cs typeface="ＭＳ Ｐゴシック" charset="0"/>
              </a:rPr>
              <a:t>Vision </a:t>
            </a:r>
            <a:endParaRPr lang="en-GB" sz="200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spcBef>
                <a:spcPts val="200"/>
              </a:spcBef>
              <a:buClrTx/>
              <a:buFont typeface="Arial"/>
              <a:buChar char="•"/>
            </a:pPr>
            <a:r>
              <a:rPr lang="en-GB" sz="2000" dirty="0" smtClean="0">
                <a:latin typeface="Arial" charset="0"/>
                <a:ea typeface="ＭＳ Ｐゴシック" charset="0"/>
                <a:cs typeface="ＭＳ Ｐゴシック" charset="0"/>
              </a:rPr>
              <a:t>A world-class university that works to understand, explain </a:t>
            </a:r>
            <a:br>
              <a:rPr lang="en-GB" sz="2000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GB" sz="2000" dirty="0" smtClean="0">
                <a:latin typeface="Arial" charset="0"/>
                <a:ea typeface="ＭＳ Ｐゴシック" charset="0"/>
                <a:cs typeface="ＭＳ Ｐゴシック" charset="0"/>
              </a:rPr>
              <a:t>and improve our world and the human condition</a:t>
            </a:r>
          </a:p>
          <a:p>
            <a:pPr marL="179388" indent="-179388">
              <a:spcBef>
                <a:spcPts val="800"/>
              </a:spcBef>
              <a:buNone/>
            </a:pPr>
            <a:r>
              <a:rPr lang="en-GB" sz="2000" b="1" dirty="0" smtClean="0">
                <a:latin typeface="Arial" charset="0"/>
                <a:ea typeface="ＭＳ Ｐゴシック" charset="0"/>
                <a:cs typeface="ＭＳ Ｐゴシック" charset="0"/>
              </a:rPr>
              <a:t>Goal</a:t>
            </a:r>
            <a:endParaRPr lang="en-GB" sz="200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spcBef>
                <a:spcPts val="200"/>
              </a:spcBef>
              <a:buClrTx/>
              <a:buFont typeface="Arial"/>
              <a:buChar char="•"/>
            </a:pPr>
            <a:r>
              <a:rPr lang="en-GB" sz="2000" dirty="0" smtClean="0">
                <a:latin typeface="Arial" charset="0"/>
                <a:ea typeface="ＭＳ Ｐゴシック" charset="0"/>
                <a:cs typeface="ＭＳ Ｐゴシック" charset="0"/>
              </a:rPr>
              <a:t>Highest quality in education, research, innovation </a:t>
            </a:r>
            <a:br>
              <a:rPr lang="en-GB" sz="2000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GB" sz="2000" dirty="0" smtClean="0">
                <a:latin typeface="Arial" charset="0"/>
                <a:ea typeface="ＭＳ Ｐゴシック" charset="0"/>
                <a:cs typeface="ＭＳ Ｐゴシック" charset="0"/>
              </a:rPr>
              <a:t>and interaction with society</a:t>
            </a:r>
          </a:p>
          <a:p>
            <a:pPr marL="179388" indent="-179388">
              <a:spcBef>
                <a:spcPts val="800"/>
              </a:spcBef>
              <a:buNone/>
            </a:pPr>
            <a:r>
              <a:rPr lang="en-GB" sz="2000" b="1" dirty="0" smtClean="0">
                <a:latin typeface="Arial" charset="0"/>
                <a:ea typeface="ＭＳ Ｐゴシック" charset="0"/>
                <a:cs typeface="ＭＳ Ｐゴシック" charset="0"/>
              </a:rPr>
              <a:t>Four strategies</a:t>
            </a:r>
            <a:endParaRPr lang="en-GB" sz="200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spcBef>
                <a:spcPts val="200"/>
              </a:spcBef>
              <a:buClrTx/>
              <a:buFont typeface="Arial"/>
              <a:buChar char="•"/>
            </a:pPr>
            <a:r>
              <a:rPr lang="en-GB" sz="2000" dirty="0" smtClean="0">
                <a:latin typeface="Arial" charset="0"/>
                <a:ea typeface="ＭＳ Ｐゴシック" charset="0"/>
                <a:cs typeface="ＭＳ Ｐゴシック" charset="0"/>
              </a:rPr>
              <a:t>Cross-boundary collaboration</a:t>
            </a:r>
          </a:p>
          <a:p>
            <a:pPr>
              <a:spcBef>
                <a:spcPts val="200"/>
              </a:spcBef>
              <a:buClrTx/>
              <a:buFont typeface="Arial"/>
              <a:buChar char="•"/>
            </a:pPr>
            <a:r>
              <a:rPr lang="en-GB" sz="2000" dirty="0" smtClean="0">
                <a:latin typeface="Arial" charset="0"/>
                <a:ea typeface="ＭＳ Ｐゴシック" charset="0"/>
                <a:cs typeface="ＭＳ Ｐゴシック" charset="0"/>
              </a:rPr>
              <a:t>Internationalisation</a:t>
            </a:r>
          </a:p>
          <a:p>
            <a:pPr>
              <a:spcBef>
                <a:spcPts val="200"/>
              </a:spcBef>
              <a:buClrTx/>
              <a:buFont typeface="Arial"/>
              <a:buChar char="•"/>
            </a:pPr>
            <a:r>
              <a:rPr lang="en-GB" sz="2000" dirty="0" smtClean="0">
                <a:latin typeface="Arial" charset="0"/>
                <a:ea typeface="ＭＳ Ｐゴシック" charset="0"/>
                <a:cs typeface="ＭＳ Ｐゴシック" charset="0"/>
              </a:rPr>
              <a:t>Quality enhancement</a:t>
            </a:r>
          </a:p>
          <a:p>
            <a:pPr>
              <a:spcBef>
                <a:spcPts val="200"/>
              </a:spcBef>
              <a:buClrTx/>
              <a:buFont typeface="Arial"/>
              <a:buChar char="•"/>
            </a:pPr>
            <a:r>
              <a:rPr lang="en-GB" sz="2000" dirty="0" smtClean="0">
                <a:latin typeface="Arial" charset="0"/>
                <a:ea typeface="ＭＳ Ｐゴシック" charset="0"/>
                <a:cs typeface="ＭＳ Ｐゴシック" charset="0"/>
              </a:rPr>
              <a:t>Leader, teacher and employee excellence</a:t>
            </a:r>
            <a:endParaRPr lang="en-GB" sz="2000" dirty="0" smtClean="0"/>
          </a:p>
        </p:txBody>
      </p:sp>
      <p:cxnSp>
        <p:nvCxnSpPr>
          <p:cNvPr id="7" name="Rak 6"/>
          <p:cNvCxnSpPr/>
          <p:nvPr/>
        </p:nvCxnSpPr>
        <p:spPr bwMode="auto">
          <a:xfrm>
            <a:off x="745259" y="1499383"/>
            <a:ext cx="7506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World University Rankings</a:t>
            </a:r>
            <a:endParaRPr lang="sv-SE" dirty="0"/>
          </a:p>
        </p:txBody>
      </p:sp>
      <p:graphicFrame>
        <p:nvGraphicFramePr>
          <p:cNvPr id="4" name="Platshållare för innehåll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7475393"/>
              </p:ext>
            </p:extLst>
          </p:nvPr>
        </p:nvGraphicFramePr>
        <p:xfrm>
          <a:off x="657225" y="1849438"/>
          <a:ext cx="60706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7650"/>
                <a:gridCol w="1517650"/>
                <a:gridCol w="1517650"/>
                <a:gridCol w="1517650"/>
              </a:tblGrid>
              <a:tr h="370840"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QS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THE*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Shanghai**</a:t>
                      </a:r>
                      <a:endParaRPr lang="sv-S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smtClean="0"/>
                        <a:t>2014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60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119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101-150</a:t>
                      </a:r>
                      <a:endParaRPr lang="sv-S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smtClean="0"/>
                        <a:t>2013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67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123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101-150</a:t>
                      </a:r>
                      <a:endParaRPr lang="sv-S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smtClean="0"/>
                        <a:t>2012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71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82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101-150</a:t>
                      </a:r>
                      <a:endParaRPr lang="sv-S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smtClean="0"/>
                        <a:t>2011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86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80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101-150</a:t>
                      </a:r>
                      <a:endParaRPr lang="sv-S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smtClean="0"/>
                        <a:t>2010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72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89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101-150</a:t>
                      </a:r>
                      <a:endParaRPr lang="sv-SE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ruta 4"/>
          <p:cNvSpPr txBox="1"/>
          <p:nvPr/>
        </p:nvSpPr>
        <p:spPr>
          <a:xfrm>
            <a:off x="678180" y="5996940"/>
            <a:ext cx="6103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b="0" i="1" dirty="0" smtClean="0">
                <a:solidFill>
                  <a:schemeClr val="tx2"/>
                </a:solidFill>
              </a:rPr>
              <a:t>* THE= Times </a:t>
            </a:r>
            <a:r>
              <a:rPr lang="sv-SE" sz="1200" b="0" i="1" dirty="0" err="1" smtClean="0">
                <a:solidFill>
                  <a:schemeClr val="tx2"/>
                </a:solidFill>
              </a:rPr>
              <a:t>Higher</a:t>
            </a:r>
            <a:r>
              <a:rPr lang="sv-SE" sz="1200" b="0" i="1" dirty="0" smtClean="0">
                <a:solidFill>
                  <a:schemeClr val="tx2"/>
                </a:solidFill>
              </a:rPr>
              <a:t> </a:t>
            </a:r>
            <a:r>
              <a:rPr lang="sv-SE" sz="1200" b="0" i="1" dirty="0" err="1" smtClean="0">
                <a:solidFill>
                  <a:schemeClr val="tx2"/>
                </a:solidFill>
              </a:rPr>
              <a:t>Education</a:t>
            </a:r>
            <a:endParaRPr lang="sv-SE" sz="1200" b="0" i="1" dirty="0" smtClean="0">
              <a:solidFill>
                <a:schemeClr val="tx2"/>
              </a:solidFill>
            </a:endParaRPr>
          </a:p>
          <a:p>
            <a:r>
              <a:rPr lang="sv-SE" sz="1200" b="0" i="1" dirty="0" smtClean="0">
                <a:solidFill>
                  <a:schemeClr val="tx2"/>
                </a:solidFill>
              </a:rPr>
              <a:t>** Shanghai ranking = </a:t>
            </a:r>
            <a:r>
              <a:rPr lang="en-US" sz="1200" b="0" i="1" dirty="0">
                <a:solidFill>
                  <a:schemeClr val="tx2"/>
                </a:solidFill>
              </a:rPr>
              <a:t>Academic Ranking of World Universities </a:t>
            </a:r>
            <a:r>
              <a:rPr lang="en-US" sz="1200" b="0" i="1" dirty="0" smtClean="0">
                <a:solidFill>
                  <a:schemeClr val="tx2"/>
                </a:solidFill>
              </a:rPr>
              <a:t>(ARWU)</a:t>
            </a:r>
            <a:endParaRPr lang="sv-SE" sz="1200" b="0" i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81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Education – undergraduate and Master’s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v-SE" dirty="0" smtClean="0"/>
          </a:p>
          <a:p>
            <a:endParaRPr lang="sv-SE" dirty="0" smtClean="0"/>
          </a:p>
          <a:p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88329" y="1666308"/>
            <a:ext cx="4412796" cy="4326278"/>
          </a:xfrm>
        </p:spPr>
        <p:txBody>
          <a:bodyPr/>
          <a:lstStyle/>
          <a:p>
            <a:pPr marL="0" indent="0">
              <a:buNone/>
              <a:tabLst>
                <a:tab pos="3135313" algn="r"/>
              </a:tabLst>
            </a:pPr>
            <a:r>
              <a:rPr lang="en-GB" sz="2000" b="1" dirty="0" smtClean="0"/>
              <a:t>Students</a:t>
            </a:r>
          </a:p>
          <a:p>
            <a:pPr marL="0" indent="0">
              <a:buNone/>
              <a:tabLst>
                <a:tab pos="3135313" algn="r"/>
              </a:tabLst>
            </a:pPr>
            <a:r>
              <a:rPr lang="en-GB" sz="2000" dirty="0" smtClean="0"/>
              <a:t>Individuals – total </a:t>
            </a:r>
            <a:br>
              <a:rPr lang="en-GB" sz="2000" dirty="0" smtClean="0"/>
            </a:br>
            <a:r>
              <a:rPr lang="en-GB" sz="2000" dirty="0" smtClean="0"/>
              <a:t>over year	42 000 ( 9 800*)</a:t>
            </a:r>
          </a:p>
          <a:p>
            <a:pPr marL="0" indent="0">
              <a:buNone/>
              <a:tabLst>
                <a:tab pos="3135313" algn="r"/>
              </a:tabLst>
            </a:pPr>
            <a:r>
              <a:rPr lang="en-GB" sz="2000" dirty="0" smtClean="0">
                <a:solidFill>
                  <a:srgbClr val="4D4C44"/>
                </a:solidFill>
              </a:rPr>
              <a:t>Individuals – </a:t>
            </a:r>
            <a:br>
              <a:rPr lang="en-GB" sz="2000" dirty="0" smtClean="0">
                <a:solidFill>
                  <a:srgbClr val="4D4C44"/>
                </a:solidFill>
              </a:rPr>
            </a:br>
            <a:r>
              <a:rPr lang="en-GB" sz="2000" dirty="0" smtClean="0">
                <a:solidFill>
                  <a:srgbClr val="4D4C44"/>
                </a:solidFill>
              </a:rPr>
              <a:t>autumn semester	30 000</a:t>
            </a:r>
          </a:p>
          <a:p>
            <a:pPr marL="0" indent="0">
              <a:buNone/>
              <a:tabLst>
                <a:tab pos="3135313" algn="r"/>
              </a:tabLst>
            </a:pPr>
            <a:r>
              <a:rPr lang="en-GB" sz="2000" dirty="0" smtClean="0"/>
              <a:t>Degrees awarded 	7 400 (1 307*)</a:t>
            </a:r>
          </a:p>
          <a:p>
            <a:pPr marL="0" indent="0">
              <a:buNone/>
              <a:tabLst>
                <a:tab pos="3135313" algn="r"/>
              </a:tabLst>
            </a:pPr>
            <a:endParaRPr lang="en-GB" sz="2000" b="1" dirty="0" smtClean="0"/>
          </a:p>
          <a:p>
            <a:pPr marL="0" indent="0">
              <a:buNone/>
              <a:tabLst>
                <a:tab pos="3135313" algn="r"/>
              </a:tabLst>
            </a:pPr>
            <a:r>
              <a:rPr lang="en-GB" sz="2000" b="1" dirty="0" smtClean="0"/>
              <a:t>Education</a:t>
            </a:r>
          </a:p>
          <a:p>
            <a:pPr marL="0" indent="0">
              <a:buNone/>
              <a:tabLst>
                <a:tab pos="3135313" algn="r"/>
              </a:tabLst>
            </a:pPr>
            <a:r>
              <a:rPr lang="en-GB" sz="2000" dirty="0" smtClean="0"/>
              <a:t>Study programmes	 276 (24*)</a:t>
            </a:r>
          </a:p>
          <a:p>
            <a:pPr marL="0" indent="0">
              <a:buNone/>
              <a:tabLst>
                <a:tab pos="3135313" algn="r"/>
              </a:tabLst>
            </a:pPr>
            <a:r>
              <a:rPr lang="en-GB" sz="2000" dirty="0" smtClean="0"/>
              <a:t>Free-standing 	 2 200</a:t>
            </a:r>
            <a:br>
              <a:rPr lang="en-GB" sz="2000" dirty="0" smtClean="0"/>
            </a:br>
            <a:r>
              <a:rPr lang="en-GB" sz="2000" dirty="0" smtClean="0"/>
              <a:t>courses</a:t>
            </a:r>
            <a:endParaRPr lang="en-GB" sz="2000" dirty="0"/>
          </a:p>
        </p:txBody>
      </p:sp>
      <p:sp>
        <p:nvSpPr>
          <p:cNvPr id="6" name="textruta 5"/>
          <p:cNvSpPr txBox="1"/>
          <p:nvPr/>
        </p:nvSpPr>
        <p:spPr>
          <a:xfrm>
            <a:off x="790558" y="6106886"/>
            <a:ext cx="1894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0" dirty="0" smtClean="0">
                <a:solidFill>
                  <a:schemeClr val="tx2"/>
                </a:solidFill>
              </a:rPr>
              <a:t>* LTH</a:t>
            </a:r>
            <a:endParaRPr lang="en-GB" b="0" dirty="0" err="1" smtClean="0">
              <a:solidFill>
                <a:schemeClr val="tx2"/>
              </a:solidFill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5" r="6472"/>
          <a:stretch/>
        </p:blipFill>
        <p:spPr>
          <a:xfrm>
            <a:off x="529772" y="1796143"/>
            <a:ext cx="3916045" cy="383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97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_DSC0764©Ruona 13 copy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558" y="1762513"/>
            <a:ext cx="3088511" cy="3611423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ea typeface="ＭＳ Ｐゴシック" charset="0"/>
                <a:cs typeface="ＭＳ Ｐゴシック" charset="0"/>
              </a:rPr>
              <a:t>Education </a:t>
            </a:r>
            <a:r>
              <a:rPr lang="en-GB" dirty="0" smtClean="0"/>
              <a:t>–</a:t>
            </a:r>
            <a:r>
              <a:rPr lang="en-GB" dirty="0" smtClean="0">
                <a:ea typeface="ＭＳ Ｐゴシック" charset="0"/>
                <a:cs typeface="ＭＳ Ｐゴシック" charset="0"/>
              </a:rPr>
              <a:t> PhD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v-SE" dirty="0" smtClean="0"/>
          </a:p>
          <a:p>
            <a:endParaRPr lang="sv-SE" dirty="0" smtClean="0"/>
          </a:p>
          <a:p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051300" y="1666307"/>
            <a:ext cx="4782457" cy="3720107"/>
          </a:xfrm>
        </p:spPr>
        <p:txBody>
          <a:bodyPr/>
          <a:lstStyle/>
          <a:p>
            <a:pPr marL="0" indent="0">
              <a:buNone/>
              <a:tabLst>
                <a:tab pos="3135313" algn="r"/>
                <a:tab pos="3228975" algn="r"/>
              </a:tabLst>
            </a:pPr>
            <a:r>
              <a:rPr lang="en-GB" sz="2000" b="1" dirty="0" smtClean="0"/>
              <a:t>Research students</a:t>
            </a:r>
          </a:p>
          <a:p>
            <a:pPr marL="0" indent="0">
              <a:buNone/>
              <a:tabLst>
                <a:tab pos="3135313" algn="r"/>
                <a:tab pos="3228975" algn="r"/>
              </a:tabLst>
            </a:pPr>
            <a:r>
              <a:rPr lang="en-GB" sz="2000" dirty="0" smtClean="0"/>
              <a:t>Active 		3 200 (500*)</a:t>
            </a:r>
          </a:p>
          <a:p>
            <a:pPr marL="0" indent="0">
              <a:buNone/>
              <a:tabLst>
                <a:tab pos="3135313" algn="r"/>
                <a:tab pos="3228975" algn="r"/>
              </a:tabLst>
            </a:pPr>
            <a:r>
              <a:rPr lang="en-GB" sz="2000" dirty="0" smtClean="0"/>
              <a:t>Admitted in 2014		480 (148*)</a:t>
            </a:r>
          </a:p>
          <a:p>
            <a:pPr marL="0" indent="0">
              <a:buNone/>
              <a:tabLst>
                <a:tab pos="3135313" algn="r"/>
                <a:tab pos="3228975" algn="r"/>
              </a:tabLst>
            </a:pPr>
            <a:r>
              <a:rPr lang="en-GB" sz="2000" dirty="0" smtClean="0"/>
              <a:t>Doctoral degrees		400 (114*)</a:t>
            </a:r>
          </a:p>
        </p:txBody>
      </p:sp>
      <p:sp>
        <p:nvSpPr>
          <p:cNvPr id="5" name="textruta 4"/>
          <p:cNvSpPr txBox="1"/>
          <p:nvPr/>
        </p:nvSpPr>
        <p:spPr>
          <a:xfrm>
            <a:off x="790558" y="6106886"/>
            <a:ext cx="1894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0" dirty="0" smtClean="0">
                <a:solidFill>
                  <a:schemeClr val="tx2"/>
                </a:solidFill>
              </a:rPr>
              <a:t>* LTH</a:t>
            </a:r>
            <a:endParaRPr lang="en-GB" b="0" dirty="0" err="1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65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Sweden’s most international university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v-SE" dirty="0" smtClean="0"/>
          </a:p>
          <a:p>
            <a:endParaRPr lang="sv-SE" dirty="0" smtClean="0"/>
          </a:p>
          <a:p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180000" indent="-180000">
              <a:buClrTx/>
              <a:buFont typeface="Arial"/>
              <a:buChar char="•"/>
            </a:pPr>
            <a:r>
              <a:rPr lang="en-GB" sz="2000" dirty="0" smtClean="0"/>
              <a:t>Exchange students (individuals)</a:t>
            </a:r>
            <a:br>
              <a:rPr lang="en-GB" sz="2000" dirty="0" smtClean="0"/>
            </a:br>
            <a:r>
              <a:rPr lang="en-GB" sz="2000" dirty="0" smtClean="0"/>
              <a:t>outgoing	1 180 (475*)</a:t>
            </a:r>
            <a:br>
              <a:rPr lang="en-GB" sz="2000" dirty="0" smtClean="0"/>
            </a:br>
            <a:r>
              <a:rPr lang="en-GB" sz="2000" dirty="0" smtClean="0"/>
              <a:t>incoming	2 120 (472*)</a:t>
            </a:r>
          </a:p>
          <a:p>
            <a:pPr marL="180000" indent="-180000">
              <a:buClrTx/>
              <a:buFont typeface="Arial"/>
              <a:buChar char="•"/>
            </a:pPr>
            <a:r>
              <a:rPr lang="en-GB" sz="2000" dirty="0" smtClean="0"/>
              <a:t>Non-exchange international students: 3 300</a:t>
            </a:r>
          </a:p>
          <a:p>
            <a:pPr marL="180000" indent="-180000">
              <a:buClrTx/>
              <a:buFont typeface="Arial"/>
              <a:buChar char="•"/>
            </a:pPr>
            <a:r>
              <a:rPr lang="en-GB" sz="2000" dirty="0" smtClean="0"/>
              <a:t>Sweden’s most popular </a:t>
            </a:r>
            <a:br>
              <a:rPr lang="en-GB" sz="2000" dirty="0" smtClean="0"/>
            </a:br>
            <a:r>
              <a:rPr lang="en-GB" sz="2000" dirty="0" smtClean="0"/>
              <a:t>university for Master’s degrees</a:t>
            </a:r>
          </a:p>
        </p:txBody>
      </p:sp>
      <p:pic>
        <p:nvPicPr>
          <p:cNvPr id="8" name="Bildobjekt 7" descr="_MG_2317_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38" y="1779588"/>
            <a:ext cx="3111468" cy="3595687"/>
          </a:xfrm>
          <a:prstGeom prst="rect">
            <a:avLst/>
          </a:prstGeom>
        </p:spPr>
      </p:pic>
      <p:pic>
        <p:nvPicPr>
          <p:cNvPr id="6" name="Bildobjekt 5" descr="studenter-4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881" y="1769281"/>
            <a:ext cx="3123188" cy="3604656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755881" y="6124961"/>
            <a:ext cx="757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0" dirty="0">
                <a:solidFill>
                  <a:schemeClr val="tx2"/>
                </a:solidFill>
              </a:rPr>
              <a:t>* LTH</a:t>
            </a:r>
            <a:endParaRPr lang="en-GB" b="0" dirty="0" err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72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ea typeface="ＭＳ Ｐゴシック" charset="0"/>
                <a:cs typeface="ＭＳ Ｐゴシック" charset="0"/>
              </a:rPr>
              <a:t>Most popular student city in Sweden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Platshållare för innehåll 4"/>
          <p:cNvSpPr>
            <a:spLocks noGrp="1"/>
          </p:cNvSpPr>
          <p:nvPr>
            <p:ph idx="1"/>
          </p:nvPr>
        </p:nvSpPr>
        <p:spPr>
          <a:xfrm>
            <a:off x="657538" y="1677220"/>
            <a:ext cx="7587440" cy="3563159"/>
          </a:xfrm>
        </p:spPr>
        <p:txBody>
          <a:bodyPr/>
          <a:lstStyle/>
          <a:p>
            <a:pPr marL="0" indent="0">
              <a:buNone/>
            </a:pPr>
            <a:r>
              <a:rPr lang="en-GB" sz="2000" b="1" dirty="0" err="1" smtClean="0"/>
              <a:t>StudentLund</a:t>
            </a:r>
            <a:r>
              <a:rPr lang="en-GB" sz="2000" dirty="0" smtClean="0"/>
              <a:t> &gt;20 000 members</a:t>
            </a:r>
          </a:p>
          <a:p>
            <a:pPr>
              <a:buClrTx/>
              <a:buFont typeface="Arial"/>
              <a:buChar char="•"/>
            </a:pPr>
            <a:r>
              <a:rPr lang="en-GB" sz="2000" b="1" dirty="0" smtClean="0"/>
              <a:t>Nations</a:t>
            </a:r>
            <a:r>
              <a:rPr lang="en-GB" sz="2000" dirty="0" smtClean="0"/>
              <a:t>, extra-curricular social activities</a:t>
            </a:r>
          </a:p>
          <a:p>
            <a:pPr>
              <a:buClrTx/>
              <a:buFont typeface="Arial"/>
              <a:buChar char="•"/>
            </a:pPr>
            <a:r>
              <a:rPr lang="en-GB" sz="2000" b="1" dirty="0" smtClean="0"/>
              <a:t>Unions</a:t>
            </a:r>
            <a:r>
              <a:rPr lang="en-GB" sz="2000" dirty="0" smtClean="0"/>
              <a:t>, monitoring of education to safeguard quality and student influence through some 1 000 representatives on all levels at LU, taking part in the leadership of the university</a:t>
            </a:r>
          </a:p>
          <a:p>
            <a:pPr>
              <a:buClrTx/>
              <a:buFont typeface="Arial"/>
              <a:buChar char="•"/>
            </a:pPr>
            <a:r>
              <a:rPr lang="en-GB" sz="2000" b="1" dirty="0" smtClean="0"/>
              <a:t>Academic Society (AF)</a:t>
            </a:r>
            <a:r>
              <a:rPr lang="en-GB" sz="2000" dirty="0" smtClean="0"/>
              <a:t>, operates student activities such as television, radio, ‘</a:t>
            </a:r>
            <a:r>
              <a:rPr lang="en-GB" sz="2000" dirty="0" err="1" smtClean="0"/>
              <a:t>spex</a:t>
            </a:r>
            <a:r>
              <a:rPr lang="en-GB" sz="2000" dirty="0" smtClean="0"/>
              <a:t>’ comedy theatre, drama, choirs and orchestras </a:t>
            </a:r>
          </a:p>
          <a:p>
            <a:pPr>
              <a:buClrTx/>
              <a:buFont typeface="Arial"/>
              <a:buChar char="•"/>
            </a:pPr>
            <a:r>
              <a:rPr lang="en-GB" sz="2000" dirty="0" smtClean="0"/>
              <a:t>Housed in </a:t>
            </a:r>
            <a:r>
              <a:rPr lang="en-GB" sz="2000" b="1" dirty="0" smtClean="0"/>
              <a:t>the AF building</a:t>
            </a:r>
            <a:r>
              <a:rPr lang="en-GB" sz="2000" dirty="0" smtClean="0"/>
              <a:t> – the physical hub of student </a:t>
            </a:r>
            <a:br>
              <a:rPr lang="en-GB" sz="2000" dirty="0" smtClean="0"/>
            </a:br>
            <a:r>
              <a:rPr lang="en-GB" sz="2000" dirty="0" smtClean="0"/>
              <a:t>life in Lund</a:t>
            </a:r>
            <a:endParaRPr lang="en-GB" sz="2000" dirty="0"/>
          </a:p>
        </p:txBody>
      </p:sp>
      <p:cxnSp>
        <p:nvCxnSpPr>
          <p:cNvPr id="10" name="Rak 9"/>
          <p:cNvCxnSpPr/>
          <p:nvPr/>
        </p:nvCxnSpPr>
        <p:spPr bwMode="auto">
          <a:xfrm>
            <a:off x="745259" y="1499383"/>
            <a:ext cx="7506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94430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rgbClr val="75490F"/>
                </a:solidFill>
                <a:latin typeface="Times"/>
                <a:ea typeface="MS PGothic" charset="0"/>
                <a:cs typeface="Times"/>
              </a:rPr>
              <a:t>The </a:t>
            </a:r>
            <a:r>
              <a:rPr lang="sv-SE" dirty="0" err="1">
                <a:solidFill>
                  <a:srgbClr val="75490F"/>
                </a:solidFill>
                <a:latin typeface="Times"/>
                <a:ea typeface="MS PGothic" charset="0"/>
                <a:cs typeface="Times"/>
              </a:rPr>
              <a:t>Faculty</a:t>
            </a:r>
            <a:r>
              <a:rPr lang="sv-SE" dirty="0">
                <a:solidFill>
                  <a:srgbClr val="75490F"/>
                </a:solidFill>
                <a:latin typeface="Times"/>
                <a:ea typeface="MS PGothic" charset="0"/>
                <a:cs typeface="Times"/>
              </a:rPr>
              <a:t> </a:t>
            </a:r>
            <a:r>
              <a:rPr lang="sv-SE" dirty="0" err="1">
                <a:solidFill>
                  <a:srgbClr val="75490F"/>
                </a:solidFill>
                <a:latin typeface="Times"/>
                <a:ea typeface="MS PGothic" charset="0"/>
                <a:cs typeface="Times"/>
              </a:rPr>
              <a:t>of</a:t>
            </a:r>
            <a:r>
              <a:rPr lang="sv-SE" dirty="0">
                <a:solidFill>
                  <a:srgbClr val="75490F"/>
                </a:solidFill>
                <a:latin typeface="Times"/>
                <a:ea typeface="MS PGothic" charset="0"/>
                <a:cs typeface="Times"/>
              </a:rPr>
              <a:t> </a:t>
            </a:r>
            <a:r>
              <a:rPr lang="sv-SE" dirty="0" err="1">
                <a:solidFill>
                  <a:srgbClr val="75490F"/>
                </a:solidFill>
                <a:latin typeface="Times"/>
                <a:ea typeface="MS PGothic" charset="0"/>
                <a:cs typeface="Times"/>
              </a:rPr>
              <a:t>Engineering</a:t>
            </a:r>
            <a:r>
              <a:rPr lang="sv-SE" dirty="0">
                <a:solidFill>
                  <a:srgbClr val="75490F"/>
                </a:solidFill>
                <a:latin typeface="Times"/>
                <a:ea typeface="MS PGothic" charset="0"/>
                <a:cs typeface="Times"/>
              </a:rPr>
              <a:t> LTH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Platshållare för innehåll 4"/>
          <p:cNvSpPr>
            <a:spLocks noGrp="1"/>
          </p:cNvSpPr>
          <p:nvPr>
            <p:ph idx="1"/>
          </p:nvPr>
        </p:nvSpPr>
        <p:spPr>
          <a:xfrm>
            <a:off x="4082143" y="1781564"/>
            <a:ext cx="3623992" cy="3563159"/>
          </a:xfrm>
        </p:spPr>
        <p:txBody>
          <a:bodyPr/>
          <a:lstStyle/>
          <a:p>
            <a:pPr marL="268288" indent="-268288">
              <a:spcBef>
                <a:spcPct val="20000"/>
              </a:spcBef>
              <a:spcAft>
                <a:spcPts val="1200"/>
              </a:spcAft>
              <a:buFontTx/>
              <a:buChar char="•"/>
              <a:defRPr/>
            </a:pPr>
            <a:r>
              <a:rPr lang="sv-SE" sz="2000" dirty="0" err="1">
                <a:solidFill>
                  <a:srgbClr val="262626"/>
                </a:solidFill>
                <a:latin typeface="Ariel"/>
                <a:cs typeface="Ariel"/>
              </a:rPr>
              <a:t>Founded</a:t>
            </a:r>
            <a:r>
              <a:rPr lang="sv-SE" sz="2000" dirty="0">
                <a:solidFill>
                  <a:srgbClr val="262626"/>
                </a:solidFill>
                <a:latin typeface="Ariel"/>
                <a:cs typeface="Ariel"/>
              </a:rPr>
              <a:t> in 1961</a:t>
            </a:r>
          </a:p>
          <a:p>
            <a:pPr marL="268288" indent="-268288">
              <a:spcBef>
                <a:spcPct val="20000"/>
              </a:spcBef>
              <a:spcAft>
                <a:spcPts val="1200"/>
              </a:spcAft>
              <a:buFontTx/>
              <a:buChar char="•"/>
              <a:defRPr/>
            </a:pPr>
            <a:r>
              <a:rPr lang="sv-SE" sz="2000" dirty="0">
                <a:solidFill>
                  <a:srgbClr val="262626"/>
                </a:solidFill>
                <a:latin typeface="Ariel"/>
                <a:cs typeface="Ariel"/>
              </a:rPr>
              <a:t>9 </a:t>
            </a:r>
            <a:r>
              <a:rPr lang="sv-SE" sz="2000" dirty="0" smtClean="0">
                <a:solidFill>
                  <a:srgbClr val="262626"/>
                </a:solidFill>
                <a:latin typeface="Ariel"/>
                <a:cs typeface="Ariel"/>
              </a:rPr>
              <a:t>800 </a:t>
            </a:r>
            <a:r>
              <a:rPr lang="sv-SE" sz="2000" dirty="0">
                <a:solidFill>
                  <a:srgbClr val="262626"/>
                </a:solidFill>
                <a:latin typeface="Ariel"/>
                <a:cs typeface="Ariel"/>
              </a:rPr>
              <a:t>students</a:t>
            </a:r>
          </a:p>
          <a:p>
            <a:pPr marL="268288" indent="-268288">
              <a:spcBef>
                <a:spcPct val="20000"/>
              </a:spcBef>
              <a:spcAft>
                <a:spcPts val="1200"/>
              </a:spcAft>
              <a:buFontTx/>
              <a:buChar char="•"/>
              <a:defRPr/>
            </a:pPr>
            <a:r>
              <a:rPr lang="sv-SE" sz="2000" dirty="0" smtClean="0">
                <a:solidFill>
                  <a:srgbClr val="262626"/>
                </a:solidFill>
                <a:latin typeface="Ariel"/>
                <a:cs typeface="Ariel"/>
              </a:rPr>
              <a:t>500 </a:t>
            </a:r>
            <a:r>
              <a:rPr lang="sv-SE" sz="2000" dirty="0">
                <a:solidFill>
                  <a:srgbClr val="262626"/>
                </a:solidFill>
                <a:latin typeface="Ariel"/>
                <a:cs typeface="Ariel"/>
              </a:rPr>
              <a:t>PhD students</a:t>
            </a:r>
          </a:p>
          <a:p>
            <a:pPr marL="268288" indent="-268288">
              <a:spcBef>
                <a:spcPct val="20000"/>
              </a:spcBef>
              <a:spcAft>
                <a:spcPts val="1200"/>
              </a:spcAft>
              <a:buFontTx/>
              <a:buChar char="•"/>
              <a:defRPr/>
            </a:pPr>
            <a:r>
              <a:rPr lang="sv-SE" sz="2000" dirty="0">
                <a:solidFill>
                  <a:srgbClr val="262626"/>
                </a:solidFill>
                <a:latin typeface="Ariel"/>
                <a:cs typeface="Ariel"/>
              </a:rPr>
              <a:t>1 </a:t>
            </a:r>
            <a:r>
              <a:rPr lang="sv-SE" sz="2000" dirty="0" smtClean="0">
                <a:solidFill>
                  <a:srgbClr val="262626"/>
                </a:solidFill>
                <a:latin typeface="Ariel"/>
                <a:cs typeface="Ariel"/>
              </a:rPr>
              <a:t>500 </a:t>
            </a:r>
            <a:r>
              <a:rPr lang="sv-SE" sz="2000" dirty="0" err="1">
                <a:solidFill>
                  <a:srgbClr val="262626"/>
                </a:solidFill>
                <a:latin typeface="Ariel"/>
                <a:cs typeface="Ariel"/>
              </a:rPr>
              <a:t>employees</a:t>
            </a:r>
            <a:endParaRPr lang="sv-SE" sz="2000" dirty="0">
              <a:solidFill>
                <a:srgbClr val="262626"/>
              </a:solidFill>
              <a:latin typeface="Ariel"/>
              <a:cs typeface="Ariel"/>
            </a:endParaRPr>
          </a:p>
          <a:p>
            <a:pPr marL="268288" indent="-268288">
              <a:spcBef>
                <a:spcPct val="20000"/>
              </a:spcBef>
              <a:spcAft>
                <a:spcPts val="1200"/>
              </a:spcAft>
              <a:buFontTx/>
              <a:buChar char="•"/>
              <a:defRPr/>
            </a:pPr>
            <a:r>
              <a:rPr lang="sv-SE" sz="2000" dirty="0" smtClean="0">
                <a:solidFill>
                  <a:srgbClr val="262626"/>
                </a:solidFill>
                <a:latin typeface="Ariel"/>
                <a:cs typeface="Ariel"/>
              </a:rPr>
              <a:t>181 </a:t>
            </a:r>
            <a:r>
              <a:rPr lang="sv-SE" sz="2000" dirty="0">
                <a:solidFill>
                  <a:srgbClr val="262626"/>
                </a:solidFill>
                <a:latin typeface="Ariel"/>
                <a:cs typeface="Ariel"/>
              </a:rPr>
              <a:t>professors</a:t>
            </a:r>
          </a:p>
          <a:p>
            <a:pPr marL="268288" indent="-268288">
              <a:spcBef>
                <a:spcPct val="20000"/>
              </a:spcBef>
              <a:spcAft>
                <a:spcPts val="1200"/>
              </a:spcAft>
              <a:buFontTx/>
              <a:buChar char="•"/>
              <a:defRPr/>
            </a:pPr>
            <a:r>
              <a:rPr lang="sv-SE" sz="2000" dirty="0" err="1">
                <a:solidFill>
                  <a:srgbClr val="262626"/>
                </a:solidFill>
                <a:latin typeface="Ariel"/>
                <a:cs typeface="Ariel"/>
              </a:rPr>
              <a:t>Engineering</a:t>
            </a:r>
            <a:r>
              <a:rPr lang="sv-SE" sz="2000" dirty="0">
                <a:solidFill>
                  <a:srgbClr val="262626"/>
                </a:solidFill>
                <a:latin typeface="Ariel"/>
                <a:cs typeface="Ariel"/>
              </a:rPr>
              <a:t>, </a:t>
            </a:r>
            <a:r>
              <a:rPr lang="sv-SE" sz="2000" dirty="0" err="1">
                <a:solidFill>
                  <a:srgbClr val="262626"/>
                </a:solidFill>
                <a:latin typeface="Ariel"/>
                <a:cs typeface="Ariel"/>
              </a:rPr>
              <a:t>Architecture</a:t>
            </a:r>
            <a:r>
              <a:rPr lang="sv-SE" sz="2000" dirty="0">
                <a:solidFill>
                  <a:srgbClr val="262626"/>
                </a:solidFill>
                <a:latin typeface="Ariel"/>
                <a:cs typeface="Ariel"/>
              </a:rPr>
              <a:t> and Industrial Design</a:t>
            </a:r>
          </a:p>
          <a:p>
            <a:pPr marL="0" indent="0">
              <a:spcBef>
                <a:spcPct val="20000"/>
              </a:spcBef>
              <a:spcAft>
                <a:spcPts val="1200"/>
              </a:spcAft>
              <a:buNone/>
              <a:defRPr/>
            </a:pPr>
            <a:r>
              <a:rPr lang="sv-SE" sz="2000" dirty="0">
                <a:latin typeface="Ariel"/>
                <a:cs typeface="Ariel"/>
              </a:rPr>
              <a:t/>
            </a:r>
            <a:br>
              <a:rPr lang="sv-SE" sz="2000" dirty="0">
                <a:latin typeface="Ariel"/>
                <a:cs typeface="Ariel"/>
              </a:rPr>
            </a:br>
            <a:endParaRPr lang="en-GB" sz="2000" dirty="0"/>
          </a:p>
        </p:txBody>
      </p:sp>
      <p:cxnSp>
        <p:nvCxnSpPr>
          <p:cNvPr id="10" name="Rak 9"/>
          <p:cNvCxnSpPr/>
          <p:nvPr/>
        </p:nvCxnSpPr>
        <p:spPr bwMode="auto">
          <a:xfrm>
            <a:off x="745259" y="1499383"/>
            <a:ext cx="7506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" name="Bildobjekt 4" descr="LTH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19" y="1647825"/>
            <a:ext cx="2982636" cy="383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97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rgbClr val="75490F"/>
                </a:solidFill>
                <a:latin typeface="Times"/>
                <a:ea typeface="MS PGothic" charset="0"/>
                <a:cs typeface="Times"/>
              </a:rPr>
              <a:t/>
            </a:r>
            <a:br>
              <a:rPr lang="sv-SE" dirty="0">
                <a:solidFill>
                  <a:srgbClr val="75490F"/>
                </a:solidFill>
                <a:latin typeface="Times"/>
                <a:ea typeface="MS PGothic" charset="0"/>
                <a:cs typeface="Times"/>
              </a:rPr>
            </a:br>
            <a:r>
              <a:rPr lang="sv-SE" dirty="0" err="1" smtClean="0">
                <a:solidFill>
                  <a:srgbClr val="75490F"/>
                </a:solidFill>
                <a:latin typeface="Times"/>
                <a:ea typeface="MS PGothic" charset="0"/>
                <a:cs typeface="Times"/>
              </a:rPr>
              <a:t>Education</a:t>
            </a:r>
            <a:r>
              <a:rPr lang="sv-SE" dirty="0" smtClean="0">
                <a:solidFill>
                  <a:srgbClr val="75490F"/>
                </a:solidFill>
                <a:latin typeface="Times"/>
                <a:ea typeface="MS PGothic" charset="0"/>
                <a:cs typeface="Times"/>
              </a:rPr>
              <a:t> </a:t>
            </a:r>
            <a:r>
              <a:rPr lang="sv-SE" dirty="0" smtClean="0">
                <a:solidFill>
                  <a:srgbClr val="82510F"/>
                </a:solidFill>
                <a:latin typeface="Times"/>
                <a:ea typeface="ＭＳ Ｐゴシック" charset="0"/>
                <a:cs typeface="Times"/>
              </a:rPr>
              <a:t>at </a:t>
            </a:r>
            <a:r>
              <a:rPr lang="sv-SE" dirty="0">
                <a:solidFill>
                  <a:srgbClr val="82510F"/>
                </a:solidFill>
                <a:latin typeface="Times"/>
                <a:ea typeface="ＭＳ Ｐゴシック" charset="0"/>
                <a:cs typeface="Times"/>
              </a:rPr>
              <a:t>LTH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Platshållare för innehåll 4"/>
          <p:cNvSpPr>
            <a:spLocks noGrp="1"/>
          </p:cNvSpPr>
          <p:nvPr>
            <p:ph idx="1"/>
          </p:nvPr>
        </p:nvSpPr>
        <p:spPr>
          <a:xfrm>
            <a:off x="4201481" y="1729767"/>
            <a:ext cx="4799644" cy="6091917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1200"/>
              </a:spcBef>
              <a:buFontTx/>
              <a:buChar char="•"/>
            </a:pPr>
            <a:r>
              <a:rPr lang="en-US" sz="2000" dirty="0" smtClean="0">
                <a:solidFill>
                  <a:srgbClr val="262626"/>
                </a:solidFill>
              </a:rPr>
              <a:t>5 year (3+2) </a:t>
            </a:r>
            <a:r>
              <a:rPr lang="en-US" sz="2000" dirty="0">
                <a:solidFill>
                  <a:srgbClr val="262626"/>
                </a:solidFill>
              </a:rPr>
              <a:t>integrated MSc </a:t>
            </a:r>
            <a:r>
              <a:rPr lang="en-US" sz="2000" dirty="0" err="1">
                <a:solidFill>
                  <a:srgbClr val="262626"/>
                </a:solidFill>
              </a:rPr>
              <a:t>programmes</a:t>
            </a:r>
            <a:r>
              <a:rPr lang="en-US" sz="2000" dirty="0">
                <a:solidFill>
                  <a:srgbClr val="262626"/>
                </a:solidFill>
              </a:rPr>
              <a:t> in Engineering</a:t>
            </a:r>
          </a:p>
          <a:p>
            <a:pPr>
              <a:lnSpc>
                <a:spcPct val="120000"/>
              </a:lnSpc>
              <a:spcBef>
                <a:spcPts val="1200"/>
              </a:spcBef>
              <a:buFontTx/>
              <a:buChar char="•"/>
            </a:pPr>
            <a:r>
              <a:rPr lang="en-US" sz="2000" dirty="0">
                <a:solidFill>
                  <a:srgbClr val="262626"/>
                </a:solidFill>
              </a:rPr>
              <a:t>Master </a:t>
            </a:r>
            <a:r>
              <a:rPr lang="en-US" sz="2000" dirty="0" err="1">
                <a:solidFill>
                  <a:srgbClr val="262626"/>
                </a:solidFill>
              </a:rPr>
              <a:t>programmes</a:t>
            </a:r>
            <a:r>
              <a:rPr lang="en-US" sz="2000" dirty="0">
                <a:solidFill>
                  <a:srgbClr val="262626"/>
                </a:solidFill>
              </a:rPr>
              <a:t> (2 years) for international students</a:t>
            </a:r>
            <a:endParaRPr lang="sv-SE" sz="2000" dirty="0">
              <a:solidFill>
                <a:srgbClr val="262626"/>
              </a:solidFill>
            </a:endParaRPr>
          </a:p>
          <a:p>
            <a:pPr>
              <a:lnSpc>
                <a:spcPct val="120000"/>
              </a:lnSpc>
              <a:spcBef>
                <a:spcPts val="1200"/>
              </a:spcBef>
              <a:buFontTx/>
              <a:buChar char="•"/>
            </a:pPr>
            <a:r>
              <a:rPr lang="sv-SE" sz="2000" dirty="0" err="1">
                <a:solidFill>
                  <a:srgbClr val="262626"/>
                </a:solidFill>
              </a:rPr>
              <a:t>More</a:t>
            </a:r>
            <a:r>
              <a:rPr lang="sv-SE" sz="2000" dirty="0">
                <a:solidFill>
                  <a:srgbClr val="262626"/>
                </a:solidFill>
              </a:rPr>
              <a:t> </a:t>
            </a:r>
            <a:r>
              <a:rPr lang="sv-SE" sz="2000" dirty="0" err="1">
                <a:solidFill>
                  <a:srgbClr val="262626"/>
                </a:solidFill>
              </a:rPr>
              <a:t>than</a:t>
            </a:r>
            <a:r>
              <a:rPr lang="sv-SE" sz="2000" dirty="0">
                <a:solidFill>
                  <a:srgbClr val="262626"/>
                </a:solidFill>
              </a:rPr>
              <a:t> 400 </a:t>
            </a:r>
            <a:r>
              <a:rPr lang="sv-SE" sz="2000" dirty="0" err="1">
                <a:solidFill>
                  <a:srgbClr val="262626"/>
                </a:solidFill>
              </a:rPr>
              <a:t>courses</a:t>
            </a:r>
            <a:r>
              <a:rPr lang="sv-SE" sz="2000" dirty="0">
                <a:solidFill>
                  <a:srgbClr val="262626"/>
                </a:solidFill>
              </a:rPr>
              <a:t> </a:t>
            </a:r>
            <a:r>
              <a:rPr lang="sv-SE" sz="2000" dirty="0" err="1">
                <a:solidFill>
                  <a:srgbClr val="262626"/>
                </a:solidFill>
              </a:rPr>
              <a:t>suitable</a:t>
            </a:r>
            <a:r>
              <a:rPr lang="sv-SE" sz="2000" dirty="0">
                <a:solidFill>
                  <a:srgbClr val="262626"/>
                </a:solidFill>
              </a:rPr>
              <a:t> for </a:t>
            </a:r>
            <a:r>
              <a:rPr lang="sv-SE" sz="2000" dirty="0" err="1">
                <a:solidFill>
                  <a:srgbClr val="262626"/>
                </a:solidFill>
              </a:rPr>
              <a:t>exchange</a:t>
            </a:r>
            <a:r>
              <a:rPr lang="sv-SE" sz="2000" dirty="0">
                <a:solidFill>
                  <a:srgbClr val="262626"/>
                </a:solidFill>
              </a:rPr>
              <a:t> students</a:t>
            </a:r>
          </a:p>
          <a:p>
            <a:pPr>
              <a:lnSpc>
                <a:spcPct val="120000"/>
              </a:lnSpc>
              <a:spcBef>
                <a:spcPts val="1200"/>
              </a:spcBef>
              <a:buFontTx/>
              <a:buChar char="•"/>
            </a:pPr>
            <a:r>
              <a:rPr lang="sv-SE" sz="2000" dirty="0">
                <a:solidFill>
                  <a:srgbClr val="262626"/>
                </a:solidFill>
              </a:rPr>
              <a:t>Integration </a:t>
            </a:r>
            <a:r>
              <a:rPr lang="sv-SE" sz="2000" dirty="0" err="1">
                <a:solidFill>
                  <a:srgbClr val="262626"/>
                </a:solidFill>
              </a:rPr>
              <a:t>between</a:t>
            </a:r>
            <a:r>
              <a:rPr lang="sv-SE" sz="2000" dirty="0">
                <a:solidFill>
                  <a:srgbClr val="262626"/>
                </a:solidFill>
              </a:rPr>
              <a:t> </a:t>
            </a:r>
            <a:r>
              <a:rPr lang="sv-SE" sz="2000" dirty="0" err="1">
                <a:solidFill>
                  <a:srgbClr val="262626"/>
                </a:solidFill>
              </a:rPr>
              <a:t>domestic</a:t>
            </a:r>
            <a:r>
              <a:rPr lang="sv-SE" sz="2000" dirty="0">
                <a:solidFill>
                  <a:srgbClr val="262626"/>
                </a:solidFill>
              </a:rPr>
              <a:t> and international students</a:t>
            </a:r>
          </a:p>
          <a:p>
            <a:pPr>
              <a:lnSpc>
                <a:spcPct val="120000"/>
              </a:lnSpc>
              <a:spcBef>
                <a:spcPts val="1200"/>
              </a:spcBef>
              <a:buFontTx/>
              <a:buChar char="•"/>
            </a:pPr>
            <a:r>
              <a:rPr lang="sv-SE" sz="2000" dirty="0" err="1">
                <a:solidFill>
                  <a:srgbClr val="262626"/>
                </a:solidFill>
              </a:rPr>
              <a:t>Informal</a:t>
            </a:r>
            <a:r>
              <a:rPr lang="sv-SE" sz="2000" dirty="0">
                <a:solidFill>
                  <a:srgbClr val="262626"/>
                </a:solidFill>
              </a:rPr>
              <a:t> </a:t>
            </a:r>
            <a:r>
              <a:rPr lang="sv-SE" sz="2000" dirty="0" err="1" smtClean="0">
                <a:solidFill>
                  <a:srgbClr val="262626"/>
                </a:solidFill>
              </a:rPr>
              <a:t>atmosphere</a:t>
            </a:r>
            <a:endParaRPr lang="en-GB" sz="1600" dirty="0"/>
          </a:p>
        </p:txBody>
      </p:sp>
      <p:cxnSp>
        <p:nvCxnSpPr>
          <p:cNvPr id="10" name="Rak 9"/>
          <p:cNvCxnSpPr/>
          <p:nvPr/>
        </p:nvCxnSpPr>
        <p:spPr bwMode="auto">
          <a:xfrm>
            <a:off x="745259" y="1499383"/>
            <a:ext cx="7506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Bildobjekt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63" y="1721113"/>
            <a:ext cx="3318782" cy="447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7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Sweden in the world</a:t>
            </a:r>
          </a:p>
        </p:txBody>
      </p:sp>
      <p:pic>
        <p:nvPicPr>
          <p:cNvPr id="6" name="Platshållare för innehåll 3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109" y="2009775"/>
            <a:ext cx="6795415" cy="3719513"/>
          </a:xfr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0" y="696119"/>
            <a:ext cx="1409700" cy="76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044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solidFill>
                  <a:srgbClr val="75490F"/>
                </a:solidFill>
                <a:latin typeface="Times"/>
                <a:ea typeface="MS PGothic" charset="0"/>
                <a:cs typeface="Times"/>
              </a:rPr>
              <a:t/>
            </a:r>
            <a:br>
              <a:rPr lang="sv-SE" dirty="0">
                <a:solidFill>
                  <a:srgbClr val="75490F"/>
                </a:solidFill>
                <a:latin typeface="Times"/>
                <a:ea typeface="MS PGothic" charset="0"/>
                <a:cs typeface="Times"/>
              </a:rPr>
            </a:br>
            <a:r>
              <a:rPr lang="sv-SE" dirty="0" err="1" smtClean="0">
                <a:solidFill>
                  <a:srgbClr val="82510F"/>
                </a:solidFill>
                <a:latin typeface="Times"/>
                <a:ea typeface="ＭＳ Ｐゴシック" charset="0"/>
                <a:cs typeface="Times"/>
              </a:rPr>
              <a:t>Programmes</a:t>
            </a:r>
            <a:r>
              <a:rPr lang="sv-SE" dirty="0" smtClean="0">
                <a:solidFill>
                  <a:srgbClr val="82510F"/>
                </a:solidFill>
                <a:latin typeface="Times"/>
                <a:ea typeface="ＭＳ Ｐゴシック" charset="0"/>
                <a:cs typeface="Times"/>
              </a:rPr>
              <a:t> </a:t>
            </a:r>
            <a:r>
              <a:rPr lang="sv-SE" dirty="0">
                <a:solidFill>
                  <a:srgbClr val="82510F"/>
                </a:solidFill>
                <a:latin typeface="Times"/>
                <a:ea typeface="ＭＳ Ｐゴシック" charset="0"/>
                <a:cs typeface="Times"/>
              </a:rPr>
              <a:t>at </a:t>
            </a:r>
            <a:r>
              <a:rPr lang="sv-SE" dirty="0" smtClean="0">
                <a:solidFill>
                  <a:srgbClr val="82510F"/>
                </a:solidFill>
                <a:latin typeface="Times"/>
                <a:ea typeface="ＭＳ Ｐゴシック" charset="0"/>
                <a:cs typeface="Times"/>
              </a:rPr>
              <a:t>LTH (5 </a:t>
            </a:r>
            <a:r>
              <a:rPr lang="sv-SE" dirty="0" err="1" smtClean="0">
                <a:solidFill>
                  <a:srgbClr val="82510F"/>
                </a:solidFill>
                <a:latin typeface="Times"/>
                <a:ea typeface="ＭＳ Ｐゴシック" charset="0"/>
                <a:cs typeface="Times"/>
              </a:rPr>
              <a:t>years</a:t>
            </a:r>
            <a:r>
              <a:rPr lang="sv-SE" dirty="0" smtClean="0">
                <a:solidFill>
                  <a:srgbClr val="82510F"/>
                </a:solidFill>
                <a:latin typeface="Times"/>
                <a:ea typeface="ＭＳ Ｐゴシック" charset="0"/>
                <a:cs typeface="Times"/>
              </a:rPr>
              <a:t>) 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Platshållare för innehåll 4"/>
          <p:cNvSpPr>
            <a:spLocks noGrp="1"/>
          </p:cNvSpPr>
          <p:nvPr>
            <p:ph idx="1"/>
          </p:nvPr>
        </p:nvSpPr>
        <p:spPr>
          <a:xfrm>
            <a:off x="4065814" y="1648116"/>
            <a:ext cx="4935311" cy="6091917"/>
          </a:xfrm>
        </p:spPr>
        <p:txBody>
          <a:bodyPr/>
          <a:lstStyle/>
          <a:p>
            <a:pPr marL="268288" indent="-268288" eaLnBrk="0" hangingPunct="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sv-SE" sz="1800" dirty="0" err="1">
                <a:cs typeface="ＭＳ Ｐゴシック" charset="-128"/>
              </a:rPr>
              <a:t>Biotechnology</a:t>
            </a:r>
            <a:endParaRPr lang="sv-SE" sz="1800" dirty="0">
              <a:cs typeface="ＭＳ Ｐゴシック" charset="-128"/>
            </a:endParaRPr>
          </a:p>
          <a:p>
            <a:pPr marL="268288" indent="-268288" eaLnBrk="0" hangingPunct="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sv-SE" sz="1800" dirty="0">
                <a:cs typeface="ＭＳ Ｐゴシック" charset="-128"/>
              </a:rPr>
              <a:t>Computer Science and </a:t>
            </a:r>
            <a:r>
              <a:rPr lang="sv-SE" sz="1800" dirty="0" err="1">
                <a:cs typeface="ＭＳ Ｐゴシック" charset="-128"/>
              </a:rPr>
              <a:t>Engineering</a:t>
            </a:r>
            <a:endParaRPr lang="sv-SE" sz="1800" dirty="0">
              <a:cs typeface="ＭＳ Ｐゴシック" charset="-128"/>
            </a:endParaRPr>
          </a:p>
          <a:p>
            <a:pPr marL="268288" indent="-268288" eaLnBrk="0" hangingPunct="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sv-SE" sz="1800" dirty="0" err="1">
                <a:cs typeface="ＭＳ Ｐゴシック" charset="-128"/>
              </a:rPr>
              <a:t>Environmental</a:t>
            </a:r>
            <a:r>
              <a:rPr lang="sv-SE" sz="1800" dirty="0">
                <a:cs typeface="ＭＳ Ｐゴシック" charset="-128"/>
              </a:rPr>
              <a:t> </a:t>
            </a:r>
            <a:r>
              <a:rPr lang="sv-SE" sz="1800" dirty="0" err="1">
                <a:cs typeface="ＭＳ Ｐゴシック" charset="-128"/>
              </a:rPr>
              <a:t>Engineering</a:t>
            </a:r>
            <a:endParaRPr lang="sv-SE" sz="1800" dirty="0">
              <a:cs typeface="ＭＳ Ｐゴシック" charset="-128"/>
            </a:endParaRPr>
          </a:p>
          <a:p>
            <a:pPr marL="268288" indent="-268288" eaLnBrk="0" hangingPunct="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sv-SE" sz="1800" dirty="0" err="1">
                <a:cs typeface="ＭＳ Ｐゴシック" charset="-128"/>
              </a:rPr>
              <a:t>Electrical</a:t>
            </a:r>
            <a:r>
              <a:rPr lang="sv-SE" sz="1800" dirty="0">
                <a:cs typeface="ＭＳ Ｐゴシック" charset="-128"/>
              </a:rPr>
              <a:t> </a:t>
            </a:r>
            <a:r>
              <a:rPr lang="sv-SE" sz="1800" dirty="0" err="1">
                <a:cs typeface="ＭＳ Ｐゴシック" charset="-128"/>
              </a:rPr>
              <a:t>Engineering</a:t>
            </a:r>
            <a:endParaRPr lang="sv-SE" sz="1800" dirty="0">
              <a:cs typeface="ＭＳ Ｐゴシック" charset="-128"/>
            </a:endParaRPr>
          </a:p>
          <a:p>
            <a:pPr marL="268288" indent="-268288" eaLnBrk="0" hangingPunct="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sv-SE" sz="1800" dirty="0">
                <a:cs typeface="ＭＳ Ｐゴシック" charset="-128"/>
              </a:rPr>
              <a:t>Industrial </a:t>
            </a:r>
            <a:r>
              <a:rPr lang="sv-SE" sz="1800" dirty="0" err="1">
                <a:cs typeface="ＭＳ Ｐゴシック" charset="-128"/>
              </a:rPr>
              <a:t>Engineering</a:t>
            </a:r>
            <a:r>
              <a:rPr lang="sv-SE" sz="1800" dirty="0">
                <a:cs typeface="ＭＳ Ｐゴシック" charset="-128"/>
              </a:rPr>
              <a:t> and Management</a:t>
            </a:r>
          </a:p>
          <a:p>
            <a:pPr marL="268288" indent="-268288" eaLnBrk="0" hangingPunct="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sv-SE" sz="1800" dirty="0">
                <a:cs typeface="ＭＳ Ｐゴシック" charset="-128"/>
              </a:rPr>
              <a:t>Information and Communication </a:t>
            </a:r>
            <a:r>
              <a:rPr lang="sv-SE" sz="1800" dirty="0" err="1">
                <a:cs typeface="ＭＳ Ｐゴシック" charset="-128"/>
              </a:rPr>
              <a:t>Engineering</a:t>
            </a:r>
            <a:r>
              <a:rPr lang="sv-SE" sz="1800" dirty="0">
                <a:cs typeface="ＭＳ Ｐゴシック" charset="-128"/>
              </a:rPr>
              <a:t> Technologies</a:t>
            </a:r>
          </a:p>
          <a:p>
            <a:pPr marL="268288" indent="-268288" eaLnBrk="0" hangingPunct="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sv-SE" sz="1800" dirty="0" err="1">
                <a:cs typeface="ＭＳ Ｐゴシック" charset="-128"/>
              </a:rPr>
              <a:t>Chemical</a:t>
            </a:r>
            <a:r>
              <a:rPr lang="sv-SE" sz="1800" dirty="0">
                <a:cs typeface="ＭＳ Ｐゴシック" charset="-128"/>
              </a:rPr>
              <a:t> </a:t>
            </a:r>
            <a:r>
              <a:rPr lang="sv-SE" sz="1800" dirty="0" err="1">
                <a:cs typeface="ＭＳ Ｐゴシック" charset="-128"/>
              </a:rPr>
              <a:t>Engineering</a:t>
            </a:r>
            <a:endParaRPr lang="sv-SE" sz="1800" dirty="0">
              <a:cs typeface="ＭＳ Ｐゴシック" charset="-128"/>
            </a:endParaRPr>
          </a:p>
          <a:p>
            <a:pPr marL="268288" indent="-268288" eaLnBrk="0" hangingPunct="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sv-SE" sz="1800" dirty="0" err="1">
                <a:cs typeface="ＭＳ Ｐゴシック" charset="-128"/>
              </a:rPr>
              <a:t>Surveying</a:t>
            </a:r>
            <a:r>
              <a:rPr lang="sv-SE" sz="1800" dirty="0">
                <a:cs typeface="ＭＳ Ｐゴシック" charset="-128"/>
              </a:rPr>
              <a:t> and Land Management</a:t>
            </a:r>
          </a:p>
          <a:p>
            <a:pPr marL="268288" indent="-268288" eaLnBrk="0" hangingPunct="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sv-SE" sz="1800" dirty="0" err="1">
                <a:cs typeface="ＭＳ Ｐゴシック" charset="-128"/>
              </a:rPr>
              <a:t>Mechanical</a:t>
            </a:r>
            <a:r>
              <a:rPr lang="sv-SE" sz="1800" dirty="0">
                <a:cs typeface="ＭＳ Ｐゴシック" charset="-128"/>
              </a:rPr>
              <a:t> </a:t>
            </a:r>
            <a:r>
              <a:rPr lang="sv-SE" sz="1800" dirty="0" err="1">
                <a:cs typeface="ＭＳ Ｐゴシック" charset="-128"/>
              </a:rPr>
              <a:t>Engineering</a:t>
            </a:r>
            <a:endParaRPr lang="sv-SE" sz="1800" dirty="0">
              <a:cs typeface="ＭＳ Ｐゴシック" charset="-128"/>
            </a:endParaRPr>
          </a:p>
          <a:p>
            <a:pPr marL="268288" indent="-268288" eaLnBrk="0" hangingPunct="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sv-SE" sz="1800" dirty="0" err="1">
                <a:cs typeface="ＭＳ Ｐゴシック" charset="-128"/>
              </a:rPr>
              <a:t>Mechanical</a:t>
            </a:r>
            <a:r>
              <a:rPr lang="sv-SE" sz="1800" dirty="0">
                <a:cs typeface="ＭＳ Ｐゴシック" charset="-128"/>
              </a:rPr>
              <a:t> </a:t>
            </a:r>
            <a:r>
              <a:rPr lang="sv-SE" sz="1800" dirty="0" err="1">
                <a:cs typeface="ＭＳ Ｐゴシック" charset="-128"/>
              </a:rPr>
              <a:t>Engineering</a:t>
            </a:r>
            <a:r>
              <a:rPr lang="sv-SE" sz="1800" dirty="0">
                <a:cs typeface="ＭＳ Ｐゴシック" charset="-128"/>
              </a:rPr>
              <a:t> </a:t>
            </a:r>
            <a:r>
              <a:rPr lang="sv-SE" sz="1800" dirty="0" err="1">
                <a:cs typeface="ＭＳ Ｐゴシック" charset="-128"/>
              </a:rPr>
              <a:t>with</a:t>
            </a:r>
            <a:r>
              <a:rPr lang="sv-SE" sz="1800" dirty="0">
                <a:cs typeface="ＭＳ Ｐゴシック" charset="-128"/>
              </a:rPr>
              <a:t> </a:t>
            </a:r>
            <a:r>
              <a:rPr lang="sv-SE" sz="1800" dirty="0" smtClean="0">
                <a:cs typeface="ＭＳ Ｐゴシック" charset="-128"/>
              </a:rPr>
              <a:t/>
            </a:r>
            <a:br>
              <a:rPr lang="sv-SE" sz="1800" dirty="0" smtClean="0">
                <a:cs typeface="ＭＳ Ｐゴシック" charset="-128"/>
              </a:rPr>
            </a:br>
            <a:r>
              <a:rPr lang="sv-SE" sz="1800" dirty="0" smtClean="0">
                <a:cs typeface="ＭＳ Ｐゴシック" charset="-128"/>
              </a:rPr>
              <a:t>Industrial </a:t>
            </a:r>
            <a:r>
              <a:rPr lang="sv-SE" sz="1800" dirty="0">
                <a:cs typeface="ＭＳ Ｐゴシック" charset="-128"/>
              </a:rPr>
              <a:t>Design</a:t>
            </a:r>
          </a:p>
          <a:p>
            <a:pPr marL="268288" indent="-268288" eaLnBrk="0" hangingPunct="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sv-SE" sz="1800" dirty="0" err="1">
                <a:cs typeface="ＭＳ Ｐゴシック" charset="-128"/>
              </a:rPr>
              <a:t>Biomedical</a:t>
            </a:r>
            <a:r>
              <a:rPr lang="sv-SE" sz="1800" dirty="0">
                <a:cs typeface="ＭＳ Ｐゴシック" charset="-128"/>
              </a:rPr>
              <a:t> </a:t>
            </a:r>
            <a:r>
              <a:rPr lang="sv-SE" sz="1800" dirty="0" err="1">
                <a:cs typeface="ＭＳ Ｐゴシック" charset="-128"/>
              </a:rPr>
              <a:t>Engineering</a:t>
            </a:r>
            <a:endParaRPr lang="sv-SE" sz="1800" dirty="0">
              <a:cs typeface="ＭＳ Ｐゴシック" charset="-128"/>
            </a:endParaRPr>
          </a:p>
          <a:p>
            <a:pPr marL="268288" indent="-268288" eaLnBrk="0" hangingPunct="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sv-SE" sz="1800" dirty="0">
                <a:cs typeface="ＭＳ Ｐゴシック" charset="-128"/>
              </a:rPr>
              <a:t>Risk </a:t>
            </a:r>
            <a:r>
              <a:rPr lang="sv-SE" sz="1800" dirty="0" err="1">
                <a:cs typeface="ＭＳ Ｐゴシック" charset="-128"/>
              </a:rPr>
              <a:t>Managment</a:t>
            </a:r>
            <a:r>
              <a:rPr lang="sv-SE" sz="1800" dirty="0">
                <a:cs typeface="ＭＳ Ｐゴシック" charset="-128"/>
              </a:rPr>
              <a:t> and </a:t>
            </a:r>
            <a:r>
              <a:rPr lang="sv-SE" sz="1800" dirty="0" err="1">
                <a:cs typeface="ＭＳ Ｐゴシック" charset="-128"/>
              </a:rPr>
              <a:t>Safety</a:t>
            </a:r>
            <a:r>
              <a:rPr lang="sv-SE" sz="1800" dirty="0">
                <a:cs typeface="ＭＳ Ｐゴシック" charset="-128"/>
              </a:rPr>
              <a:t> </a:t>
            </a:r>
            <a:r>
              <a:rPr lang="sv-SE" sz="1800" dirty="0" err="1">
                <a:cs typeface="ＭＳ Ｐゴシック" charset="-128"/>
              </a:rPr>
              <a:t>Engineering</a:t>
            </a:r>
            <a:endParaRPr lang="sv-SE" sz="1800" dirty="0">
              <a:cs typeface="ＭＳ Ｐゴシック" charset="-128"/>
            </a:endParaRPr>
          </a:p>
          <a:p>
            <a:pPr marL="268288" indent="-268288" eaLnBrk="0" hangingPunct="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sv-SE" sz="1800" dirty="0" err="1">
                <a:cs typeface="ＭＳ Ｐゴシック" charset="-128"/>
              </a:rPr>
              <a:t>Engineering</a:t>
            </a:r>
            <a:r>
              <a:rPr lang="sv-SE" sz="1800" dirty="0">
                <a:cs typeface="ＭＳ Ｐゴシック" charset="-128"/>
              </a:rPr>
              <a:t> </a:t>
            </a:r>
            <a:r>
              <a:rPr lang="sv-SE" sz="1800" dirty="0" err="1">
                <a:cs typeface="ＭＳ Ｐゴシック" charset="-128"/>
              </a:rPr>
              <a:t>Physics</a:t>
            </a:r>
            <a:endParaRPr lang="sv-SE" sz="1800" dirty="0">
              <a:cs typeface="ＭＳ Ｐゴシック" charset="-128"/>
            </a:endParaRPr>
          </a:p>
          <a:p>
            <a:pPr marL="268288" indent="-268288" eaLnBrk="0" hangingPunct="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sv-SE" sz="1800" dirty="0" err="1">
                <a:cs typeface="ＭＳ Ｐゴシック" charset="-128"/>
              </a:rPr>
              <a:t>Engineering</a:t>
            </a:r>
            <a:r>
              <a:rPr lang="sv-SE" sz="1800" dirty="0">
                <a:cs typeface="ＭＳ Ｐゴシック" charset="-128"/>
              </a:rPr>
              <a:t> </a:t>
            </a:r>
            <a:r>
              <a:rPr lang="sv-SE" sz="1800" dirty="0" err="1">
                <a:cs typeface="ＭＳ Ｐゴシック" charset="-128"/>
              </a:rPr>
              <a:t>Mathematics</a:t>
            </a:r>
            <a:endParaRPr lang="sv-SE" sz="1800" dirty="0">
              <a:cs typeface="ＭＳ Ｐゴシック" charset="-128"/>
            </a:endParaRPr>
          </a:p>
          <a:p>
            <a:pPr marL="268288" indent="-268288" eaLnBrk="0" hangingPunct="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sv-SE" sz="1800" dirty="0" err="1">
                <a:cs typeface="ＭＳ Ｐゴシック" charset="-128"/>
              </a:rPr>
              <a:t>Engineering</a:t>
            </a:r>
            <a:r>
              <a:rPr lang="sv-SE" sz="1800" dirty="0">
                <a:cs typeface="ＭＳ Ｐゴシック" charset="-128"/>
              </a:rPr>
              <a:t> </a:t>
            </a:r>
            <a:r>
              <a:rPr lang="sv-SE" sz="1800" dirty="0" err="1">
                <a:cs typeface="ＭＳ Ｐゴシック" charset="-128"/>
              </a:rPr>
              <a:t>Nanoscience</a:t>
            </a:r>
            <a:endParaRPr lang="sv-SE" sz="1800" dirty="0">
              <a:cs typeface="ＭＳ Ｐゴシック" charset="-128"/>
            </a:endParaRPr>
          </a:p>
          <a:p>
            <a:pPr marL="268288" indent="-268288" eaLnBrk="0" hangingPunct="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sv-SE" sz="1800" dirty="0">
                <a:cs typeface="ＭＳ Ｐゴシック" charset="-128"/>
              </a:rPr>
              <a:t>Civil </a:t>
            </a:r>
            <a:r>
              <a:rPr lang="sv-SE" sz="1800" dirty="0" err="1">
                <a:cs typeface="ＭＳ Ｐゴシック" charset="-128"/>
              </a:rPr>
              <a:t>Engineering</a:t>
            </a:r>
            <a:endParaRPr lang="sv-SE" sz="1800" dirty="0">
              <a:cs typeface="ＭＳ Ｐゴシック" charset="-128"/>
            </a:endParaRPr>
          </a:p>
          <a:p>
            <a:pPr marL="0" indent="0">
              <a:spcBef>
                <a:spcPct val="20000"/>
              </a:spcBef>
              <a:buNone/>
              <a:defRPr/>
            </a:pPr>
            <a:r>
              <a:rPr lang="sv-SE" sz="1600" dirty="0">
                <a:latin typeface="Ariel"/>
                <a:cs typeface="Ariel"/>
              </a:rPr>
              <a:t/>
            </a:r>
            <a:br>
              <a:rPr lang="sv-SE" sz="1600" dirty="0">
                <a:latin typeface="Ariel"/>
                <a:cs typeface="Ariel"/>
              </a:rPr>
            </a:br>
            <a:endParaRPr lang="en-GB" sz="1600" dirty="0"/>
          </a:p>
        </p:txBody>
      </p:sp>
      <p:cxnSp>
        <p:nvCxnSpPr>
          <p:cNvPr id="10" name="Rak 9"/>
          <p:cNvCxnSpPr/>
          <p:nvPr/>
        </p:nvCxnSpPr>
        <p:spPr bwMode="auto">
          <a:xfrm>
            <a:off x="745259" y="1499383"/>
            <a:ext cx="7506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Bildobjekt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68" y="1780830"/>
            <a:ext cx="3118910" cy="44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60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643263" y="283771"/>
            <a:ext cx="7605109" cy="1139825"/>
          </a:xfrm>
        </p:spPr>
        <p:txBody>
          <a:bodyPr/>
          <a:lstStyle/>
          <a:p>
            <a:r>
              <a:rPr lang="sv-SE" sz="3400" dirty="0" smtClean="0"/>
              <a:t>LTH programmes at Campus </a:t>
            </a:r>
            <a:r>
              <a:rPr lang="sv-SE" sz="3400" dirty="0" smtClean="0"/>
              <a:t>Helsingborg</a:t>
            </a:r>
            <a:endParaRPr lang="sv-SE" sz="3400" dirty="0"/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4807989" y="2125377"/>
            <a:ext cx="4079875" cy="3641394"/>
          </a:xfrm>
          <a:prstGeom prst="rect">
            <a:avLst/>
          </a:prstGeom>
          <a:noFill/>
        </p:spPr>
        <p:txBody>
          <a:bodyPr lIns="90507" tIns="45253" rIns="90507" bIns="45253"/>
          <a:lstStyle/>
          <a:p>
            <a:pPr defTabSz="904875" eaLnBrk="0" hangingPunct="0">
              <a:lnSpc>
                <a:spcPct val="90000"/>
              </a:lnSpc>
              <a:spcBef>
                <a:spcPct val="20000"/>
              </a:spcBef>
            </a:pPr>
            <a:endParaRPr lang="sv-SE" sz="1600" b="0" dirty="0" smtClean="0">
              <a:solidFill>
                <a:schemeClr val="tx2"/>
              </a:solidFill>
            </a:endParaRPr>
          </a:p>
          <a:p>
            <a:pPr defTabSz="904875" eaLnBrk="0" hangingPunct="0">
              <a:spcBef>
                <a:spcPts val="600"/>
              </a:spcBef>
            </a:pPr>
            <a:r>
              <a:rPr lang="sv-SE" b="0" dirty="0" smtClean="0">
                <a:solidFill>
                  <a:schemeClr val="tx2"/>
                </a:solidFill>
              </a:rPr>
              <a:t>Civil </a:t>
            </a:r>
            <a:r>
              <a:rPr lang="sv-SE" b="0" dirty="0" err="1" smtClean="0">
                <a:solidFill>
                  <a:schemeClr val="tx2"/>
                </a:solidFill>
              </a:rPr>
              <a:t>Engineering</a:t>
            </a:r>
            <a:r>
              <a:rPr lang="sv-SE" b="0" dirty="0" smtClean="0">
                <a:solidFill>
                  <a:schemeClr val="tx2"/>
                </a:solidFill>
              </a:rPr>
              <a:t> – </a:t>
            </a:r>
            <a:r>
              <a:rPr lang="sv-SE" b="0" dirty="0" err="1">
                <a:solidFill>
                  <a:schemeClr val="tx2"/>
                </a:solidFill>
              </a:rPr>
              <a:t>A</a:t>
            </a:r>
            <a:r>
              <a:rPr lang="sv-SE" b="0" dirty="0" err="1" smtClean="0">
                <a:solidFill>
                  <a:schemeClr val="tx2"/>
                </a:solidFill>
              </a:rPr>
              <a:t>rchitecture</a:t>
            </a:r>
            <a:endParaRPr lang="sv-SE" b="0" dirty="0" smtClean="0">
              <a:solidFill>
                <a:schemeClr val="tx2"/>
              </a:solidFill>
            </a:endParaRPr>
          </a:p>
          <a:p>
            <a:pPr defTabSz="904875" eaLnBrk="0" hangingPunct="0">
              <a:spcBef>
                <a:spcPts val="600"/>
              </a:spcBef>
            </a:pPr>
            <a:r>
              <a:rPr lang="sv-SE" b="0" dirty="0" smtClean="0">
                <a:solidFill>
                  <a:schemeClr val="tx2"/>
                </a:solidFill>
              </a:rPr>
              <a:t>Civil </a:t>
            </a:r>
            <a:r>
              <a:rPr lang="sv-SE" b="0" dirty="0" err="1" smtClean="0">
                <a:solidFill>
                  <a:schemeClr val="tx2"/>
                </a:solidFill>
              </a:rPr>
              <a:t>Engineering</a:t>
            </a:r>
            <a:r>
              <a:rPr lang="sv-SE" b="0" dirty="0" smtClean="0">
                <a:solidFill>
                  <a:schemeClr val="tx2"/>
                </a:solidFill>
              </a:rPr>
              <a:t> – </a:t>
            </a:r>
            <a:r>
              <a:rPr lang="sv-SE" b="0" dirty="0">
                <a:solidFill>
                  <a:schemeClr val="tx2"/>
                </a:solidFill>
              </a:rPr>
              <a:t>R</a:t>
            </a:r>
            <a:r>
              <a:rPr lang="sv-SE" b="0" dirty="0" smtClean="0">
                <a:solidFill>
                  <a:schemeClr val="tx2"/>
                </a:solidFill>
              </a:rPr>
              <a:t>ailway </a:t>
            </a:r>
            <a:r>
              <a:rPr lang="sv-SE" b="0" dirty="0">
                <a:solidFill>
                  <a:schemeClr val="tx2"/>
                </a:solidFill>
              </a:rPr>
              <a:t>C</a:t>
            </a:r>
            <a:r>
              <a:rPr lang="sv-SE" b="0" dirty="0" smtClean="0">
                <a:solidFill>
                  <a:schemeClr val="tx2"/>
                </a:solidFill>
              </a:rPr>
              <a:t>onstruction</a:t>
            </a:r>
          </a:p>
          <a:p>
            <a:pPr defTabSz="904875" eaLnBrk="0" hangingPunct="0">
              <a:spcBef>
                <a:spcPts val="600"/>
              </a:spcBef>
            </a:pPr>
            <a:r>
              <a:rPr lang="sv-SE" b="0" dirty="0" smtClean="0">
                <a:solidFill>
                  <a:schemeClr val="tx2"/>
                </a:solidFill>
              </a:rPr>
              <a:t>Civil </a:t>
            </a:r>
            <a:r>
              <a:rPr lang="sv-SE" b="0" dirty="0" err="1" smtClean="0">
                <a:solidFill>
                  <a:schemeClr val="tx2"/>
                </a:solidFill>
              </a:rPr>
              <a:t>Engineering</a:t>
            </a:r>
            <a:r>
              <a:rPr lang="sv-SE" b="0" dirty="0" smtClean="0">
                <a:solidFill>
                  <a:schemeClr val="tx2"/>
                </a:solidFill>
              </a:rPr>
              <a:t> </a:t>
            </a:r>
            <a:r>
              <a:rPr lang="sv-SE" b="0" dirty="0" smtClean="0">
                <a:solidFill>
                  <a:schemeClr val="tx2"/>
                </a:solidFill>
              </a:rPr>
              <a:t>– </a:t>
            </a:r>
            <a:r>
              <a:rPr lang="sv-SE" b="0" dirty="0" smtClean="0">
                <a:solidFill>
                  <a:schemeClr val="tx2"/>
                </a:solidFill>
              </a:rPr>
              <a:t>Road and </a:t>
            </a:r>
            <a:r>
              <a:rPr lang="sv-SE" b="0" dirty="0" err="1" smtClean="0">
                <a:solidFill>
                  <a:schemeClr val="tx2"/>
                </a:solidFill>
              </a:rPr>
              <a:t>Traffic</a:t>
            </a:r>
            <a:r>
              <a:rPr lang="sv-SE" b="0" dirty="0" smtClean="0">
                <a:solidFill>
                  <a:schemeClr val="tx2"/>
                </a:solidFill>
              </a:rPr>
              <a:t> </a:t>
            </a:r>
            <a:r>
              <a:rPr lang="sv-SE" b="0" dirty="0" err="1" smtClean="0">
                <a:solidFill>
                  <a:schemeClr val="tx2"/>
                </a:solidFill>
              </a:rPr>
              <a:t>Technology</a:t>
            </a:r>
            <a:endParaRPr lang="sv-SE" b="0" dirty="0" smtClean="0">
              <a:solidFill>
                <a:schemeClr val="tx2"/>
              </a:solidFill>
            </a:endParaRPr>
          </a:p>
          <a:p>
            <a:pPr defTabSz="904875" eaLnBrk="0" hangingPunct="0">
              <a:spcBef>
                <a:spcPts val="600"/>
              </a:spcBef>
            </a:pPr>
            <a:r>
              <a:rPr lang="sv-SE" b="0" dirty="0" smtClean="0">
                <a:solidFill>
                  <a:schemeClr val="tx2"/>
                </a:solidFill>
              </a:rPr>
              <a:t>Computer Science and </a:t>
            </a:r>
            <a:r>
              <a:rPr lang="sv-SE" b="0" dirty="0" err="1" smtClean="0">
                <a:solidFill>
                  <a:schemeClr val="tx2"/>
                </a:solidFill>
              </a:rPr>
              <a:t>Engineering</a:t>
            </a:r>
            <a:endParaRPr lang="sv-SE" b="0" dirty="0" smtClean="0">
              <a:solidFill>
                <a:schemeClr val="tx2"/>
              </a:solidFill>
            </a:endParaRPr>
          </a:p>
          <a:p>
            <a:pPr defTabSz="904875" eaLnBrk="0" hangingPunct="0">
              <a:spcBef>
                <a:spcPts val="600"/>
              </a:spcBef>
            </a:pPr>
            <a:r>
              <a:rPr lang="sv-SE" b="0" dirty="0" err="1" smtClean="0">
                <a:solidFill>
                  <a:schemeClr val="tx2"/>
                </a:solidFill>
              </a:rPr>
              <a:t>Electrical</a:t>
            </a:r>
            <a:r>
              <a:rPr lang="sv-SE" b="0" dirty="0" smtClean="0">
                <a:solidFill>
                  <a:schemeClr val="tx2"/>
                </a:solidFill>
              </a:rPr>
              <a:t> </a:t>
            </a:r>
            <a:r>
              <a:rPr lang="sv-SE" b="0" dirty="0" err="1" smtClean="0">
                <a:solidFill>
                  <a:schemeClr val="tx2"/>
                </a:solidFill>
              </a:rPr>
              <a:t>Engineering</a:t>
            </a:r>
            <a:r>
              <a:rPr lang="sv-SE" b="0" dirty="0" smtClean="0">
                <a:solidFill>
                  <a:schemeClr val="tx2"/>
                </a:solidFill>
              </a:rPr>
              <a:t> – Automation</a:t>
            </a:r>
            <a:endParaRPr lang="sv-SE" b="0" dirty="0" smtClean="0">
              <a:solidFill>
                <a:schemeClr val="tx2"/>
              </a:solidFill>
            </a:endParaRPr>
          </a:p>
          <a:p>
            <a:pPr defTabSz="904875" eaLnBrk="0" hangingPunct="0">
              <a:lnSpc>
                <a:spcPct val="90000"/>
              </a:lnSpc>
              <a:spcBef>
                <a:spcPct val="20000"/>
              </a:spcBef>
            </a:pPr>
            <a:endParaRPr lang="sv-SE" sz="1600" b="0" dirty="0" smtClean="0">
              <a:solidFill>
                <a:schemeClr val="tx2"/>
              </a:solidFill>
            </a:endParaRPr>
          </a:p>
        </p:txBody>
      </p:sp>
      <p:pic>
        <p:nvPicPr>
          <p:cNvPr id="6" name="Bildobjekt 5" descr="campushelsingborg_vt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1690" y="1790896"/>
            <a:ext cx="3598667" cy="4168240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4700802" y="1817518"/>
            <a:ext cx="310854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04875" eaLnBrk="0" hangingPunct="0">
              <a:lnSpc>
                <a:spcPct val="90000"/>
              </a:lnSpc>
              <a:spcBef>
                <a:spcPct val="20000"/>
              </a:spcBef>
            </a:pPr>
            <a:r>
              <a:rPr lang="sv-SE" dirty="0" smtClean="0">
                <a:solidFill>
                  <a:schemeClr val="tx2"/>
                </a:solidFill>
              </a:rPr>
              <a:t>BSc programmes (3 </a:t>
            </a:r>
            <a:r>
              <a:rPr lang="sv-SE" dirty="0" err="1" smtClean="0">
                <a:solidFill>
                  <a:schemeClr val="tx2"/>
                </a:solidFill>
              </a:rPr>
              <a:t>years</a:t>
            </a:r>
            <a:r>
              <a:rPr lang="sv-SE" dirty="0" smtClean="0">
                <a:solidFill>
                  <a:schemeClr val="tx2"/>
                </a:solidFill>
              </a:rPr>
              <a:t>)</a:t>
            </a:r>
            <a:endParaRPr lang="sv-SE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07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 txBox="1">
            <a:spLocks/>
          </p:cNvSpPr>
          <p:nvPr/>
        </p:nvSpPr>
        <p:spPr bwMode="auto">
          <a:xfrm>
            <a:off x="765175" y="631825"/>
            <a:ext cx="8099425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16" tIns="45258" rIns="90516" bIns="45258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ＭＳ Ｐゴシック" charset="-128"/>
                <a:cs typeface="+mj-cs"/>
              </a:rPr>
              <a:t>International </a:t>
            </a:r>
            <a:r>
              <a:rPr lang="sv-SE" sz="3600" b="0" kern="0" dirty="0">
                <a:latin typeface="+mj-lt"/>
                <a:cs typeface="+mj-cs"/>
              </a:rPr>
              <a:t>M</a:t>
            </a:r>
            <a:r>
              <a:rPr kumimoji="0" lang="sv-SE" sz="3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ＭＳ Ｐゴシック" charset="-128"/>
                <a:cs typeface="+mj-cs"/>
              </a:rPr>
              <a:t>aster’s</a:t>
            </a:r>
            <a:r>
              <a:rPr kumimoji="0" lang="sv-SE" sz="3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ＭＳ Ｐゴシック" charset="-128"/>
                <a:cs typeface="+mj-cs"/>
              </a:rPr>
              <a:t> programmes </a:t>
            </a:r>
            <a:r>
              <a:rPr kumimoji="0" lang="sv-SE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ＭＳ Ｐゴシック" charset="-128"/>
                <a:cs typeface="+mj-cs"/>
              </a:rPr>
              <a:t>(2 </a:t>
            </a:r>
            <a:r>
              <a:rPr lang="sv-SE" sz="2000" b="0" kern="0" dirty="0" err="1" smtClean="0">
                <a:latin typeface="+mj-lt"/>
                <a:cs typeface="+mj-cs"/>
              </a:rPr>
              <a:t>years</a:t>
            </a:r>
            <a:r>
              <a:rPr kumimoji="0" lang="sv-SE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ＭＳ Ｐゴシック" charset="-128"/>
                <a:cs typeface="+mj-cs"/>
              </a:rPr>
              <a:t>)</a:t>
            </a:r>
          </a:p>
          <a:p>
            <a:pPr marL="0" marR="0" lvl="0" indent="0" algn="l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ＭＳ Ｐゴシック" charset="-128"/>
              <a:cs typeface="Arial" pitchFamily="34" charset="0"/>
            </a:endParaRPr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4224455" y="1686048"/>
            <a:ext cx="3547945" cy="433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516" tIns="45258" rIns="90516" bIns="45258"/>
          <a:lstStyle/>
          <a:p>
            <a:pPr marL="268288" indent="-268288" defTabSz="904875">
              <a:spcBef>
                <a:spcPct val="20000"/>
              </a:spcBef>
              <a:buFontTx/>
              <a:buChar char="•"/>
              <a:defRPr/>
            </a:pPr>
            <a:r>
              <a:rPr lang="sv-SE" sz="1600" b="0" dirty="0" err="1" smtClean="0">
                <a:solidFill>
                  <a:schemeClr val="tx2"/>
                </a:solidFill>
                <a:latin typeface="+mn-lt"/>
              </a:rPr>
              <a:t>Architecture</a:t>
            </a:r>
            <a:endParaRPr lang="sv-SE" sz="1600" b="0" dirty="0" smtClean="0">
              <a:solidFill>
                <a:schemeClr val="tx2"/>
              </a:solidFill>
              <a:latin typeface="+mn-lt"/>
            </a:endParaRPr>
          </a:p>
          <a:p>
            <a:pPr marL="268288" indent="-268288" defTabSz="904875">
              <a:spcBef>
                <a:spcPct val="20000"/>
              </a:spcBef>
              <a:buFontTx/>
              <a:buChar char="•"/>
              <a:defRPr/>
            </a:pPr>
            <a:r>
              <a:rPr lang="sv-SE" sz="1600" b="0" dirty="0" err="1" smtClean="0">
                <a:solidFill>
                  <a:schemeClr val="tx2"/>
                </a:solidFill>
                <a:latin typeface="+mn-lt"/>
              </a:rPr>
              <a:t>Biotechnology</a:t>
            </a:r>
            <a:endParaRPr lang="sv-SE" sz="1600" b="0" dirty="0" smtClean="0">
              <a:solidFill>
                <a:schemeClr val="tx2"/>
              </a:solidFill>
              <a:latin typeface="+mn-lt"/>
            </a:endParaRPr>
          </a:p>
          <a:p>
            <a:pPr marL="268288" indent="-268288" defTabSz="904875">
              <a:spcBef>
                <a:spcPct val="20000"/>
              </a:spcBef>
              <a:buFontTx/>
              <a:buChar char="•"/>
              <a:defRPr/>
            </a:pPr>
            <a:r>
              <a:rPr lang="sv-SE" sz="1600" b="0" dirty="0" err="1" smtClean="0">
                <a:solidFill>
                  <a:schemeClr val="tx2"/>
                </a:solidFill>
                <a:latin typeface="+mn-lt"/>
              </a:rPr>
              <a:t>Disaster</a:t>
            </a:r>
            <a:r>
              <a:rPr lang="sv-SE" sz="1600" b="0" dirty="0" smtClean="0">
                <a:solidFill>
                  <a:schemeClr val="tx2"/>
                </a:solidFill>
                <a:latin typeface="+mn-lt"/>
              </a:rPr>
              <a:t> Risk Management and </a:t>
            </a:r>
            <a:r>
              <a:rPr lang="sv-SE" sz="1600" b="0" dirty="0" err="1" smtClean="0">
                <a:solidFill>
                  <a:schemeClr val="tx2"/>
                </a:solidFill>
                <a:latin typeface="+mn-lt"/>
              </a:rPr>
              <a:t>Climate</a:t>
            </a:r>
            <a:r>
              <a:rPr lang="sv-SE" sz="1600" b="0" dirty="0" smtClean="0">
                <a:solidFill>
                  <a:schemeClr val="tx2"/>
                </a:solidFill>
                <a:latin typeface="+mn-lt"/>
              </a:rPr>
              <a:t> Change Adaptation</a:t>
            </a:r>
          </a:p>
          <a:p>
            <a:pPr marL="268288" indent="-268288" defTabSz="904875">
              <a:spcBef>
                <a:spcPct val="20000"/>
              </a:spcBef>
              <a:buFontTx/>
              <a:buChar char="•"/>
              <a:defRPr/>
            </a:pPr>
            <a:r>
              <a:rPr lang="sv-SE" sz="1600" b="0" dirty="0" smtClean="0">
                <a:solidFill>
                  <a:schemeClr val="tx2"/>
                </a:solidFill>
                <a:latin typeface="+mn-lt"/>
              </a:rPr>
              <a:t>Energy-</a:t>
            </a:r>
            <a:r>
              <a:rPr lang="sv-SE" sz="1600" b="0" dirty="0" err="1" smtClean="0">
                <a:solidFill>
                  <a:schemeClr val="tx2"/>
                </a:solidFill>
                <a:latin typeface="+mn-lt"/>
              </a:rPr>
              <a:t>efficient</a:t>
            </a:r>
            <a:r>
              <a:rPr lang="sv-SE" sz="1600" b="0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sv-SE" sz="1600" b="0" dirty="0">
                <a:solidFill>
                  <a:schemeClr val="tx2"/>
                </a:solidFill>
                <a:latin typeface="+mn-lt"/>
              </a:rPr>
              <a:t>and </a:t>
            </a:r>
            <a:r>
              <a:rPr lang="sv-SE" sz="1600" b="0" dirty="0" err="1">
                <a:solidFill>
                  <a:schemeClr val="tx2"/>
                </a:solidFill>
                <a:latin typeface="+mn-lt"/>
              </a:rPr>
              <a:t>Environmental</a:t>
            </a:r>
            <a:r>
              <a:rPr lang="sv-SE" sz="16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sv-SE" sz="1600" b="0" dirty="0" err="1">
                <a:solidFill>
                  <a:schemeClr val="tx2"/>
                </a:solidFill>
                <a:latin typeface="+mn-lt"/>
              </a:rPr>
              <a:t>Building</a:t>
            </a:r>
            <a:r>
              <a:rPr lang="sv-SE" sz="1600" b="0" dirty="0">
                <a:solidFill>
                  <a:schemeClr val="tx2"/>
                </a:solidFill>
                <a:latin typeface="+mn-lt"/>
              </a:rPr>
              <a:t> Design</a:t>
            </a:r>
          </a:p>
          <a:p>
            <a:pPr marL="268288" indent="-268288" defTabSz="904875">
              <a:spcBef>
                <a:spcPct val="20000"/>
              </a:spcBef>
              <a:buFontTx/>
              <a:buChar char="•"/>
              <a:defRPr/>
            </a:pPr>
            <a:r>
              <a:rPr lang="sv-SE" sz="1600" b="0" dirty="0" err="1" smtClean="0">
                <a:solidFill>
                  <a:schemeClr val="tx2"/>
                </a:solidFill>
                <a:latin typeface="+mn-lt"/>
              </a:rPr>
              <a:t>Food</a:t>
            </a:r>
            <a:r>
              <a:rPr lang="sv-SE" sz="1600" b="0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sv-SE" sz="1600" b="0" dirty="0">
                <a:solidFill>
                  <a:schemeClr val="tx2"/>
                </a:solidFill>
                <a:latin typeface="+mn-lt"/>
              </a:rPr>
              <a:t>Technology and </a:t>
            </a:r>
            <a:r>
              <a:rPr lang="sv-SE" sz="1600" b="0" dirty="0" smtClean="0">
                <a:solidFill>
                  <a:schemeClr val="tx2"/>
                </a:solidFill>
                <a:latin typeface="+mn-lt"/>
              </a:rPr>
              <a:t>Nutrition</a:t>
            </a:r>
          </a:p>
          <a:p>
            <a:pPr marL="268288" indent="-268288" defTabSz="904875">
              <a:spcBef>
                <a:spcPct val="20000"/>
              </a:spcBef>
              <a:buFontTx/>
              <a:buChar char="•"/>
              <a:defRPr/>
            </a:pPr>
            <a:r>
              <a:rPr lang="sv-SE" sz="1600" b="0" dirty="0" smtClean="0">
                <a:solidFill>
                  <a:schemeClr val="tx2"/>
                </a:solidFill>
                <a:latin typeface="+mn-lt"/>
              </a:rPr>
              <a:t>Industrial Design</a:t>
            </a:r>
          </a:p>
          <a:p>
            <a:pPr marL="268288" indent="-268288" defTabSz="904875">
              <a:spcBef>
                <a:spcPct val="20000"/>
              </a:spcBef>
              <a:buFontTx/>
              <a:buChar char="•"/>
              <a:defRPr/>
            </a:pPr>
            <a:r>
              <a:rPr lang="sv-SE" sz="1600" b="0" dirty="0" err="1" smtClean="0">
                <a:solidFill>
                  <a:schemeClr val="tx2"/>
                </a:solidFill>
                <a:latin typeface="+mn-lt"/>
              </a:rPr>
              <a:t>Logistics</a:t>
            </a:r>
            <a:r>
              <a:rPr lang="sv-SE" sz="1600" b="0" dirty="0" smtClean="0">
                <a:solidFill>
                  <a:schemeClr val="tx2"/>
                </a:solidFill>
                <a:latin typeface="+mn-lt"/>
              </a:rPr>
              <a:t> and </a:t>
            </a:r>
            <a:r>
              <a:rPr lang="sv-SE" sz="1600" b="0" dirty="0" err="1" smtClean="0">
                <a:solidFill>
                  <a:schemeClr val="tx2"/>
                </a:solidFill>
                <a:latin typeface="+mn-lt"/>
              </a:rPr>
              <a:t>Supply</a:t>
            </a:r>
            <a:r>
              <a:rPr lang="sv-SE" sz="1600" b="0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sv-SE" sz="1600" b="0" dirty="0" err="1" smtClean="0">
                <a:solidFill>
                  <a:schemeClr val="tx2"/>
                </a:solidFill>
                <a:latin typeface="+mn-lt"/>
              </a:rPr>
              <a:t>Chain</a:t>
            </a:r>
            <a:r>
              <a:rPr lang="sv-SE" sz="1600" b="0" dirty="0" smtClean="0">
                <a:solidFill>
                  <a:schemeClr val="tx2"/>
                </a:solidFill>
                <a:latin typeface="+mn-lt"/>
              </a:rPr>
              <a:t> Management</a:t>
            </a:r>
            <a:endParaRPr lang="sv-SE" sz="1600" b="0" dirty="0">
              <a:solidFill>
                <a:schemeClr val="tx2"/>
              </a:solidFill>
              <a:latin typeface="+mn-lt"/>
            </a:endParaRPr>
          </a:p>
          <a:p>
            <a:pPr marL="268288" indent="-268288" defTabSz="904875">
              <a:spcBef>
                <a:spcPct val="20000"/>
              </a:spcBef>
              <a:buFontTx/>
              <a:buChar char="•"/>
              <a:defRPr/>
            </a:pPr>
            <a:r>
              <a:rPr lang="sv-SE" sz="1600" b="0" dirty="0" err="1" smtClean="0">
                <a:solidFill>
                  <a:schemeClr val="tx2"/>
                </a:solidFill>
                <a:latin typeface="+mn-lt"/>
              </a:rPr>
              <a:t>Sustainable</a:t>
            </a:r>
            <a:r>
              <a:rPr lang="sv-SE" sz="1600" b="0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sv-SE" sz="1600" b="0" dirty="0">
                <a:solidFill>
                  <a:schemeClr val="tx2"/>
                </a:solidFill>
                <a:latin typeface="+mn-lt"/>
              </a:rPr>
              <a:t>Urban Design</a:t>
            </a:r>
          </a:p>
          <a:p>
            <a:pPr marL="268288" indent="-268288" defTabSz="904875">
              <a:spcBef>
                <a:spcPct val="20000"/>
              </a:spcBef>
              <a:buFontTx/>
              <a:buChar char="•"/>
              <a:defRPr/>
            </a:pPr>
            <a:r>
              <a:rPr lang="sv-SE" sz="1600" b="0" dirty="0" err="1">
                <a:solidFill>
                  <a:schemeClr val="tx2"/>
                </a:solidFill>
                <a:latin typeface="+mn-lt"/>
              </a:rPr>
              <a:t>System-on-Chip</a:t>
            </a:r>
            <a:endParaRPr lang="sv-SE" sz="1600" b="0" dirty="0">
              <a:solidFill>
                <a:schemeClr val="tx2"/>
              </a:solidFill>
              <a:latin typeface="+mn-lt"/>
            </a:endParaRPr>
          </a:p>
          <a:p>
            <a:pPr marL="268288" indent="-268288" defTabSz="904875">
              <a:spcBef>
                <a:spcPct val="20000"/>
              </a:spcBef>
              <a:buFontTx/>
              <a:buChar char="•"/>
              <a:defRPr/>
            </a:pPr>
            <a:r>
              <a:rPr lang="sv-SE" sz="1600" b="0" dirty="0">
                <a:solidFill>
                  <a:schemeClr val="tx2"/>
                </a:solidFill>
                <a:latin typeface="+mn-lt"/>
              </a:rPr>
              <a:t>Water Resources</a:t>
            </a:r>
          </a:p>
          <a:p>
            <a:pPr marL="268288" indent="-268288" defTabSz="904875">
              <a:spcBef>
                <a:spcPct val="20000"/>
              </a:spcBef>
              <a:buFontTx/>
              <a:buChar char="•"/>
              <a:defRPr/>
            </a:pPr>
            <a:r>
              <a:rPr lang="sv-SE" sz="1600" b="0" dirty="0">
                <a:solidFill>
                  <a:schemeClr val="tx2"/>
                </a:solidFill>
                <a:latin typeface="+mn-lt"/>
              </a:rPr>
              <a:t>Wireless Communications</a:t>
            </a:r>
          </a:p>
          <a:p>
            <a:pPr marL="268288" indent="-268288" defTabSz="904875">
              <a:spcBef>
                <a:spcPct val="20000"/>
              </a:spcBef>
              <a:buFontTx/>
              <a:buChar char="•"/>
              <a:defRPr/>
            </a:pPr>
            <a:r>
              <a:rPr lang="sv-SE" sz="1600" b="0" dirty="0">
                <a:solidFill>
                  <a:schemeClr val="tx2"/>
                </a:solidFill>
                <a:latin typeface="+mn-lt"/>
              </a:rPr>
              <a:t>Fire </a:t>
            </a:r>
            <a:r>
              <a:rPr lang="sv-SE" sz="1600" b="0" dirty="0" err="1">
                <a:solidFill>
                  <a:schemeClr val="tx2"/>
                </a:solidFill>
                <a:latin typeface="+mn-lt"/>
              </a:rPr>
              <a:t>Safety</a:t>
            </a:r>
            <a:r>
              <a:rPr lang="sv-SE" sz="1600" b="0" dirty="0">
                <a:solidFill>
                  <a:schemeClr val="tx2"/>
                </a:solidFill>
                <a:latin typeface="+mn-lt"/>
              </a:rPr>
              <a:t> </a:t>
            </a:r>
            <a:r>
              <a:rPr lang="sv-SE" sz="1600" b="0" dirty="0" err="1" smtClean="0">
                <a:solidFill>
                  <a:schemeClr val="tx2"/>
                </a:solidFill>
                <a:latin typeface="+mn-lt"/>
              </a:rPr>
              <a:t>Engineering</a:t>
            </a:r>
            <a:r>
              <a:rPr lang="sv-SE" sz="1600" b="0" dirty="0" smtClean="0">
                <a:solidFill>
                  <a:schemeClr val="tx2"/>
                </a:solidFill>
                <a:latin typeface="+mn-lt"/>
              </a:rPr>
              <a:t> (EM)</a:t>
            </a:r>
            <a:endParaRPr lang="sv-SE" sz="1600" b="0" dirty="0">
              <a:solidFill>
                <a:schemeClr val="tx2"/>
              </a:solidFill>
              <a:latin typeface="+mn-lt"/>
            </a:endParaRPr>
          </a:p>
          <a:p>
            <a:pPr marL="268288" indent="-268288" defTabSz="904875">
              <a:spcBef>
                <a:spcPct val="20000"/>
              </a:spcBef>
              <a:buFontTx/>
              <a:buChar char="•"/>
              <a:defRPr/>
            </a:pPr>
            <a:r>
              <a:rPr lang="sv-SE" sz="1600" b="0" dirty="0">
                <a:solidFill>
                  <a:schemeClr val="tx2"/>
                </a:solidFill>
                <a:latin typeface="+mn-lt"/>
              </a:rPr>
              <a:t>Food Innovation and </a:t>
            </a:r>
            <a:r>
              <a:rPr lang="sv-SE" sz="1600" b="0" dirty="0" smtClean="0">
                <a:solidFill>
                  <a:schemeClr val="tx2"/>
                </a:solidFill>
                <a:latin typeface="+mn-lt"/>
              </a:rPr>
              <a:t/>
            </a:r>
            <a:br>
              <a:rPr lang="sv-SE" sz="1600" b="0" dirty="0" smtClean="0">
                <a:solidFill>
                  <a:schemeClr val="tx2"/>
                </a:solidFill>
                <a:latin typeface="+mn-lt"/>
              </a:rPr>
            </a:br>
            <a:r>
              <a:rPr lang="sv-SE" sz="1600" b="0" dirty="0" smtClean="0">
                <a:solidFill>
                  <a:schemeClr val="tx2"/>
                </a:solidFill>
                <a:latin typeface="+mn-lt"/>
              </a:rPr>
              <a:t>Product </a:t>
            </a:r>
            <a:r>
              <a:rPr lang="sv-SE" sz="1600" b="0" dirty="0" smtClean="0">
                <a:solidFill>
                  <a:schemeClr val="tx2"/>
                </a:solidFill>
                <a:latin typeface="+mn-lt"/>
              </a:rPr>
              <a:t>Design (EM)</a:t>
            </a:r>
            <a:endParaRPr lang="sv-SE" sz="1600" b="0" dirty="0">
              <a:solidFill>
                <a:schemeClr val="tx2"/>
              </a:solidFill>
              <a:latin typeface="+mn-lt"/>
            </a:endParaRPr>
          </a:p>
          <a:p>
            <a:pPr marL="268288" indent="-268288" defTabSz="904875">
              <a:spcBef>
                <a:spcPct val="20000"/>
              </a:spcBef>
              <a:buFontTx/>
              <a:buChar char="•"/>
              <a:defRPr/>
            </a:pPr>
            <a:endParaRPr lang="sv-SE" sz="2000" b="0" dirty="0">
              <a:latin typeface="Frutiger 45 Light" pitchFamily="34" charset="0"/>
            </a:endParaRPr>
          </a:p>
          <a:p>
            <a:pPr marL="268288" indent="-268288" defTabSz="904875">
              <a:spcBef>
                <a:spcPct val="20000"/>
              </a:spcBef>
              <a:defRPr/>
            </a:pPr>
            <a:r>
              <a:rPr lang="sv-SE" b="0" dirty="0">
                <a:latin typeface="Frutiger 45 Light" pitchFamily="34" charset="0"/>
              </a:rPr>
              <a:t>			</a:t>
            </a:r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75" y="1771650"/>
            <a:ext cx="3224484" cy="452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8844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8" descr="http://www.cesaer.org/content/design/images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885" y="1599907"/>
            <a:ext cx="23812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Rak 9"/>
          <p:cNvCxnSpPr/>
          <p:nvPr/>
        </p:nvCxnSpPr>
        <p:spPr bwMode="auto">
          <a:xfrm>
            <a:off x="745259" y="1499383"/>
            <a:ext cx="7506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5547703" y="1596453"/>
            <a:ext cx="4043363" cy="408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253" rIns="90507" bIns="45253"/>
          <a:lstStyle/>
          <a:p>
            <a:pPr defTabSz="904875" eaLnBrk="1" hangingPunct="1">
              <a:lnSpc>
                <a:spcPct val="115000"/>
              </a:lnSpc>
              <a:spcBef>
                <a:spcPct val="30000"/>
              </a:spcBef>
              <a:tabLst>
                <a:tab pos="1614488" algn="l"/>
              </a:tabLst>
            </a:pPr>
            <a:endParaRPr lang="en-US" sz="2000" b="0" dirty="0">
              <a:solidFill>
                <a:srgbClr val="262626"/>
              </a:solidFill>
            </a:endParaRPr>
          </a:p>
          <a:p>
            <a:pPr marL="342900" indent="-342900" defTabSz="904875" eaLnBrk="1" hangingPunct="1">
              <a:lnSpc>
                <a:spcPct val="95000"/>
              </a:lnSpc>
              <a:spcBef>
                <a:spcPct val="30000"/>
              </a:spcBef>
              <a:buFont typeface="Arial" panose="020B0604020202020204" pitchFamily="34" charset="0"/>
              <a:buChar char="•"/>
              <a:tabLst>
                <a:tab pos="1614488" algn="l"/>
              </a:tabLst>
            </a:pPr>
            <a:r>
              <a:rPr lang="en-US" sz="2000" b="0" dirty="0" err="1" smtClean="0">
                <a:solidFill>
                  <a:srgbClr val="262626"/>
                </a:solidFill>
              </a:rPr>
              <a:t>Universitas</a:t>
            </a:r>
            <a:r>
              <a:rPr lang="en-US" sz="2000" b="0" dirty="0" smtClean="0">
                <a:solidFill>
                  <a:srgbClr val="262626"/>
                </a:solidFill>
              </a:rPr>
              <a:t> </a:t>
            </a:r>
            <a:r>
              <a:rPr lang="en-US" sz="2000" b="0" dirty="0">
                <a:solidFill>
                  <a:srgbClr val="262626"/>
                </a:solidFill>
              </a:rPr>
              <a:t>21 (LU</a:t>
            </a:r>
            <a:r>
              <a:rPr lang="en-US" sz="2000" b="0" dirty="0" smtClean="0">
                <a:solidFill>
                  <a:srgbClr val="262626"/>
                </a:solidFill>
              </a:rPr>
              <a:t>)</a:t>
            </a:r>
          </a:p>
          <a:p>
            <a:pPr marL="342900" indent="-342900" defTabSz="904875" eaLnBrk="1" hangingPunct="1">
              <a:lnSpc>
                <a:spcPct val="95000"/>
              </a:lnSpc>
              <a:spcBef>
                <a:spcPct val="30000"/>
              </a:spcBef>
              <a:buFont typeface="Arial" panose="020B0604020202020204" pitchFamily="34" charset="0"/>
              <a:buChar char="•"/>
              <a:tabLst>
                <a:tab pos="1614488" algn="l"/>
              </a:tabLst>
            </a:pPr>
            <a:r>
              <a:rPr lang="en-US" sz="2000" b="0" dirty="0" smtClean="0">
                <a:solidFill>
                  <a:srgbClr val="262626"/>
                </a:solidFill>
              </a:rPr>
              <a:t>LERU (LU)</a:t>
            </a:r>
          </a:p>
          <a:p>
            <a:pPr defTabSz="904875" eaLnBrk="1" hangingPunct="1">
              <a:lnSpc>
                <a:spcPct val="95000"/>
              </a:lnSpc>
              <a:spcBef>
                <a:spcPct val="30000"/>
              </a:spcBef>
              <a:tabLst>
                <a:tab pos="1614488" algn="l"/>
              </a:tabLst>
            </a:pPr>
            <a:endParaRPr lang="en-US" sz="2000" b="0" dirty="0">
              <a:solidFill>
                <a:srgbClr val="262626"/>
              </a:solidFill>
            </a:endParaRPr>
          </a:p>
          <a:p>
            <a:pPr marL="342900" indent="-342900" defTabSz="904875" eaLnBrk="1" hangingPunct="1">
              <a:lnSpc>
                <a:spcPct val="95000"/>
              </a:lnSpc>
              <a:spcBef>
                <a:spcPct val="30000"/>
              </a:spcBef>
              <a:buFont typeface="Arial" panose="020B0604020202020204" pitchFamily="34" charset="0"/>
              <a:buChar char="•"/>
              <a:tabLst>
                <a:tab pos="1614488" algn="l"/>
              </a:tabLst>
            </a:pPr>
            <a:r>
              <a:rPr lang="en-US" sz="2000" b="0" dirty="0" smtClean="0">
                <a:solidFill>
                  <a:srgbClr val="262626"/>
                </a:solidFill>
              </a:rPr>
              <a:t>T.I.M.E</a:t>
            </a:r>
            <a:r>
              <a:rPr lang="en-US" sz="2000" b="0" dirty="0">
                <a:solidFill>
                  <a:srgbClr val="262626"/>
                </a:solidFill>
              </a:rPr>
              <a:t>. (LTH)</a:t>
            </a:r>
          </a:p>
          <a:p>
            <a:pPr marL="342900" indent="-342900" defTabSz="904875" eaLnBrk="1" hangingPunct="1">
              <a:lnSpc>
                <a:spcPct val="95000"/>
              </a:lnSpc>
              <a:spcBef>
                <a:spcPct val="30000"/>
              </a:spcBef>
              <a:buFont typeface="Arial" panose="020B0604020202020204" pitchFamily="34" charset="0"/>
              <a:buChar char="•"/>
              <a:tabLst>
                <a:tab pos="1614488" algn="l"/>
              </a:tabLst>
            </a:pPr>
            <a:r>
              <a:rPr lang="en-US" sz="2000" b="0" dirty="0" err="1" smtClean="0">
                <a:solidFill>
                  <a:srgbClr val="262626"/>
                </a:solidFill>
              </a:rPr>
              <a:t>Magalhães</a:t>
            </a:r>
            <a:r>
              <a:rPr lang="en-US" sz="2000" b="0" dirty="0" smtClean="0">
                <a:solidFill>
                  <a:srgbClr val="262626"/>
                </a:solidFill>
              </a:rPr>
              <a:t> </a:t>
            </a:r>
            <a:r>
              <a:rPr lang="en-US" sz="2000" b="0" dirty="0">
                <a:solidFill>
                  <a:srgbClr val="262626"/>
                </a:solidFill>
              </a:rPr>
              <a:t>(LTH)</a:t>
            </a:r>
          </a:p>
          <a:p>
            <a:pPr marL="342900" indent="-342900" defTabSz="904875" eaLnBrk="1" hangingPunct="1">
              <a:lnSpc>
                <a:spcPct val="95000"/>
              </a:lnSpc>
              <a:spcBef>
                <a:spcPct val="30000"/>
              </a:spcBef>
              <a:buFont typeface="Arial" panose="020B0604020202020204" pitchFamily="34" charset="0"/>
              <a:buChar char="•"/>
              <a:tabLst>
                <a:tab pos="1614488" algn="l"/>
              </a:tabLst>
            </a:pPr>
            <a:r>
              <a:rPr lang="en-US" sz="2000" b="0" dirty="0" smtClean="0">
                <a:solidFill>
                  <a:srgbClr val="262626"/>
                </a:solidFill>
              </a:rPr>
              <a:t>Global </a:t>
            </a:r>
            <a:r>
              <a:rPr lang="en-US" sz="2000" b="0" dirty="0">
                <a:solidFill>
                  <a:srgbClr val="262626"/>
                </a:solidFill>
              </a:rPr>
              <a:t>E3 (LTH</a:t>
            </a:r>
            <a:r>
              <a:rPr lang="en-US" sz="2000" b="0" dirty="0" smtClean="0">
                <a:solidFill>
                  <a:srgbClr val="262626"/>
                </a:solidFill>
              </a:rPr>
              <a:t>)</a:t>
            </a:r>
          </a:p>
          <a:p>
            <a:pPr marL="342900" indent="-342900" defTabSz="904875" eaLnBrk="1" hangingPunct="1">
              <a:lnSpc>
                <a:spcPct val="95000"/>
              </a:lnSpc>
              <a:spcBef>
                <a:spcPct val="30000"/>
              </a:spcBef>
              <a:buFont typeface="Arial" panose="020B0604020202020204" pitchFamily="34" charset="0"/>
              <a:buChar char="•"/>
              <a:tabLst>
                <a:tab pos="1614488" algn="l"/>
              </a:tabLst>
            </a:pPr>
            <a:endParaRPr lang="en-US" sz="2000" b="0" dirty="0" smtClean="0">
              <a:solidFill>
                <a:srgbClr val="262626"/>
              </a:solidFill>
            </a:endParaRPr>
          </a:p>
          <a:p>
            <a:pPr marL="342900" indent="-342900" defTabSz="904875" eaLnBrk="1" hangingPunct="1">
              <a:lnSpc>
                <a:spcPct val="95000"/>
              </a:lnSpc>
              <a:spcBef>
                <a:spcPct val="30000"/>
              </a:spcBef>
              <a:buFont typeface="Arial" panose="020B0604020202020204" pitchFamily="34" charset="0"/>
              <a:buChar char="•"/>
              <a:tabLst>
                <a:tab pos="1614488" algn="l"/>
              </a:tabLst>
            </a:pPr>
            <a:r>
              <a:rPr lang="en-US" sz="2000" b="0" dirty="0" smtClean="0">
                <a:solidFill>
                  <a:srgbClr val="262626"/>
                </a:solidFill>
              </a:rPr>
              <a:t>NORDTEK (LTH)</a:t>
            </a:r>
          </a:p>
          <a:p>
            <a:pPr marL="342900" indent="-342900" defTabSz="904875">
              <a:lnSpc>
                <a:spcPct val="95000"/>
              </a:lnSpc>
              <a:spcBef>
                <a:spcPct val="30000"/>
              </a:spcBef>
              <a:buFont typeface="Arial" panose="020B0604020202020204" pitchFamily="34" charset="0"/>
              <a:buChar char="•"/>
              <a:tabLst>
                <a:tab pos="1614488" algn="l"/>
              </a:tabLst>
            </a:pPr>
            <a:r>
              <a:rPr lang="en-US" sz="2000" b="0" dirty="0" smtClean="0">
                <a:solidFill>
                  <a:srgbClr val="262626"/>
                </a:solidFill>
              </a:rPr>
              <a:t>BALTECH </a:t>
            </a:r>
            <a:r>
              <a:rPr lang="en-US" sz="2000" b="0" dirty="0">
                <a:solidFill>
                  <a:srgbClr val="262626"/>
                </a:solidFill>
              </a:rPr>
              <a:t>(LTH</a:t>
            </a:r>
            <a:r>
              <a:rPr lang="en-US" sz="2000" b="0" dirty="0" smtClean="0">
                <a:solidFill>
                  <a:srgbClr val="262626"/>
                </a:solidFill>
              </a:rPr>
              <a:t>)</a:t>
            </a:r>
          </a:p>
          <a:p>
            <a:pPr marL="342900" indent="-342900" defTabSz="904875">
              <a:lnSpc>
                <a:spcPct val="95000"/>
              </a:lnSpc>
              <a:spcBef>
                <a:spcPct val="30000"/>
              </a:spcBef>
              <a:buFont typeface="Arial" panose="020B0604020202020204" pitchFamily="34" charset="0"/>
              <a:buChar char="•"/>
              <a:tabLst>
                <a:tab pos="1614488" algn="l"/>
              </a:tabLst>
            </a:pPr>
            <a:r>
              <a:rPr lang="en-US" sz="2000" b="0" dirty="0" smtClean="0">
                <a:solidFill>
                  <a:srgbClr val="262626"/>
                </a:solidFill>
              </a:rPr>
              <a:t>CEASAR </a:t>
            </a:r>
            <a:r>
              <a:rPr lang="en-US" sz="2000" b="0" dirty="0">
                <a:solidFill>
                  <a:srgbClr val="262626"/>
                </a:solidFill>
              </a:rPr>
              <a:t>(LTH</a:t>
            </a:r>
            <a:r>
              <a:rPr lang="en-US" sz="2000" b="0" dirty="0" smtClean="0">
                <a:solidFill>
                  <a:srgbClr val="262626"/>
                </a:solidFill>
              </a:rPr>
              <a:t>)</a:t>
            </a:r>
          </a:p>
          <a:p>
            <a:pPr marL="342900" indent="-342900" defTabSz="904875">
              <a:lnSpc>
                <a:spcPct val="95000"/>
              </a:lnSpc>
              <a:spcBef>
                <a:spcPct val="30000"/>
              </a:spcBef>
              <a:buFont typeface="Arial" panose="020B0604020202020204" pitchFamily="34" charset="0"/>
              <a:buChar char="•"/>
              <a:tabLst>
                <a:tab pos="1614488" algn="l"/>
              </a:tabLst>
            </a:pPr>
            <a:r>
              <a:rPr lang="en-US" sz="2000" b="0" dirty="0" smtClean="0">
                <a:solidFill>
                  <a:srgbClr val="262626"/>
                </a:solidFill>
              </a:rPr>
              <a:t>SEFI (LTH)</a:t>
            </a:r>
          </a:p>
          <a:p>
            <a:pPr defTabSz="904875" eaLnBrk="1" hangingPunct="1">
              <a:lnSpc>
                <a:spcPct val="95000"/>
              </a:lnSpc>
              <a:spcBef>
                <a:spcPct val="30000"/>
              </a:spcBef>
              <a:buFontTx/>
              <a:buChar char="•"/>
              <a:tabLst>
                <a:tab pos="1614488" algn="l"/>
              </a:tabLst>
            </a:pPr>
            <a:endParaRPr lang="en-US" sz="2000" b="0" i="1" dirty="0"/>
          </a:p>
          <a:p>
            <a:pPr defTabSz="904875" eaLnBrk="1" hangingPunct="1">
              <a:lnSpc>
                <a:spcPct val="95000"/>
              </a:lnSpc>
              <a:spcBef>
                <a:spcPct val="30000"/>
              </a:spcBef>
              <a:tabLst>
                <a:tab pos="1614488" algn="l"/>
              </a:tabLst>
            </a:pPr>
            <a:endParaRPr lang="sv-SE" sz="2000" b="0" dirty="0"/>
          </a:p>
        </p:txBody>
      </p:sp>
      <p:pic>
        <p:nvPicPr>
          <p:cNvPr id="12" name="Bildobjekt 7" descr="U21_logo_kvadratisk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385" y="1746618"/>
            <a:ext cx="1203777" cy="1203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ildobjekt 5" descr="Logo_LERU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9145" y="1803605"/>
            <a:ext cx="1022204" cy="107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>
                <a:solidFill>
                  <a:srgbClr val="82510F"/>
                </a:solidFill>
                <a:latin typeface="Times"/>
                <a:ea typeface="MS PGothic" charset="0"/>
                <a:cs typeface="Times"/>
              </a:rPr>
              <a:t/>
            </a:r>
            <a:br>
              <a:rPr lang="sv-SE" dirty="0" smtClean="0">
                <a:solidFill>
                  <a:srgbClr val="82510F"/>
                </a:solidFill>
                <a:latin typeface="Times"/>
                <a:ea typeface="MS PGothic" charset="0"/>
                <a:cs typeface="Times"/>
              </a:rPr>
            </a:br>
            <a:r>
              <a:rPr lang="sv-SE" dirty="0">
                <a:solidFill>
                  <a:srgbClr val="82510F"/>
                </a:solidFill>
                <a:latin typeface="Times"/>
                <a:ea typeface="MS PGothic" charset="0"/>
                <a:cs typeface="Times"/>
              </a:rPr>
              <a:t/>
            </a:r>
            <a:br>
              <a:rPr lang="sv-SE" dirty="0">
                <a:solidFill>
                  <a:srgbClr val="82510F"/>
                </a:solidFill>
                <a:latin typeface="Times"/>
                <a:ea typeface="MS PGothic" charset="0"/>
                <a:cs typeface="Times"/>
              </a:rPr>
            </a:br>
            <a:r>
              <a:rPr lang="sv-SE" dirty="0" smtClean="0">
                <a:solidFill>
                  <a:srgbClr val="82510F"/>
                </a:solidFill>
                <a:latin typeface="Times"/>
                <a:ea typeface="MS PGothic" charset="0"/>
                <a:cs typeface="Times"/>
              </a:rPr>
              <a:t/>
            </a:r>
            <a:br>
              <a:rPr lang="sv-SE" dirty="0" smtClean="0">
                <a:solidFill>
                  <a:srgbClr val="82510F"/>
                </a:solidFill>
                <a:latin typeface="Times"/>
                <a:ea typeface="MS PGothic" charset="0"/>
                <a:cs typeface="Times"/>
              </a:rPr>
            </a:br>
            <a:r>
              <a:rPr lang="sv-SE" dirty="0" smtClean="0">
                <a:solidFill>
                  <a:srgbClr val="82510F"/>
                </a:solidFill>
                <a:latin typeface="Times"/>
                <a:ea typeface="MS PGothic" charset="0"/>
                <a:cs typeface="Times"/>
              </a:rPr>
              <a:t/>
            </a:r>
            <a:br>
              <a:rPr lang="sv-SE" dirty="0" smtClean="0">
                <a:solidFill>
                  <a:srgbClr val="82510F"/>
                </a:solidFill>
                <a:latin typeface="Times"/>
                <a:ea typeface="MS PGothic" charset="0"/>
                <a:cs typeface="Times"/>
              </a:rPr>
            </a:br>
            <a:r>
              <a:rPr lang="sv-SE" dirty="0">
                <a:solidFill>
                  <a:srgbClr val="82510F"/>
                </a:solidFill>
                <a:latin typeface="Times"/>
                <a:ea typeface="MS PGothic" charset="0"/>
                <a:cs typeface="Times"/>
              </a:rPr>
              <a:t/>
            </a:r>
            <a:br>
              <a:rPr lang="sv-SE" dirty="0">
                <a:solidFill>
                  <a:srgbClr val="82510F"/>
                </a:solidFill>
                <a:latin typeface="Times"/>
                <a:ea typeface="MS PGothic" charset="0"/>
                <a:cs typeface="Times"/>
              </a:rPr>
            </a:br>
            <a:r>
              <a:rPr lang="sv-SE" dirty="0" smtClean="0">
                <a:solidFill>
                  <a:srgbClr val="82510F"/>
                </a:solidFill>
                <a:latin typeface="Times"/>
                <a:ea typeface="MS PGothic" charset="0"/>
                <a:cs typeface="Times"/>
              </a:rPr>
              <a:t/>
            </a:r>
            <a:br>
              <a:rPr lang="sv-SE" dirty="0" smtClean="0">
                <a:solidFill>
                  <a:srgbClr val="82510F"/>
                </a:solidFill>
                <a:latin typeface="Times"/>
                <a:ea typeface="MS PGothic" charset="0"/>
                <a:cs typeface="Times"/>
              </a:rPr>
            </a:br>
            <a:r>
              <a:rPr lang="sv-SE" dirty="0">
                <a:solidFill>
                  <a:srgbClr val="82510F"/>
                </a:solidFill>
                <a:latin typeface="Times"/>
                <a:ea typeface="MS PGothic" charset="0"/>
                <a:cs typeface="Times"/>
              </a:rPr>
              <a:t/>
            </a:r>
            <a:br>
              <a:rPr lang="sv-SE" dirty="0">
                <a:solidFill>
                  <a:srgbClr val="82510F"/>
                </a:solidFill>
                <a:latin typeface="Times"/>
                <a:ea typeface="MS PGothic" charset="0"/>
                <a:cs typeface="Times"/>
              </a:rPr>
            </a:br>
            <a:r>
              <a:rPr lang="sv-SE" dirty="0" smtClean="0">
                <a:solidFill>
                  <a:srgbClr val="82510F"/>
                </a:solidFill>
                <a:latin typeface="Times"/>
                <a:ea typeface="MS PGothic" charset="0"/>
                <a:cs typeface="Times"/>
              </a:rPr>
              <a:t/>
            </a:r>
            <a:br>
              <a:rPr lang="sv-SE" dirty="0" smtClean="0">
                <a:solidFill>
                  <a:srgbClr val="82510F"/>
                </a:solidFill>
                <a:latin typeface="Times"/>
                <a:ea typeface="MS PGothic" charset="0"/>
                <a:cs typeface="Times"/>
              </a:rPr>
            </a:br>
            <a:r>
              <a:rPr lang="sv-SE" sz="4000" dirty="0" smtClean="0">
                <a:latin typeface="Times"/>
                <a:ea typeface="MS PGothic" charset="0"/>
                <a:cs typeface="Times"/>
              </a:rPr>
              <a:t>International </a:t>
            </a:r>
            <a:r>
              <a:rPr lang="sv-SE" sz="4000" dirty="0" err="1" smtClean="0">
                <a:latin typeface="Times"/>
                <a:ea typeface="MS PGothic" charset="0"/>
                <a:cs typeface="Times"/>
              </a:rPr>
              <a:t>networks</a:t>
            </a:r>
            <a:r>
              <a:rPr lang="sv-SE" sz="4000" dirty="0" smtClean="0">
                <a:latin typeface="Times"/>
                <a:ea typeface="MS PGothic" charset="0"/>
                <a:cs typeface="Times"/>
              </a:rPr>
              <a:t> </a:t>
            </a:r>
            <a:endParaRPr lang="en-GB" sz="4000" dirty="0"/>
          </a:p>
        </p:txBody>
      </p:sp>
      <p:pic>
        <p:nvPicPr>
          <p:cNvPr id="18" name="Picture 7" descr="Global E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46" y="5776330"/>
            <a:ext cx="3842167" cy="668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1" descr="T.I.M.E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25" y="3349205"/>
            <a:ext cx="98107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Bildobjekt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36814" y="3179967"/>
            <a:ext cx="1227837" cy="1227837"/>
          </a:xfrm>
          <a:prstGeom prst="rect">
            <a:avLst/>
          </a:prstGeom>
        </p:spPr>
      </p:pic>
      <p:pic>
        <p:nvPicPr>
          <p:cNvPr id="21" name="Picture 4" descr="Baltech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742" y="4753160"/>
            <a:ext cx="1019175" cy="4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A5CE25BE-0A3B-451B-A072-9BCE4BD24282" descr="cid:25B266B5-643B-44ED-9D49-39CB768958AC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18" y="4629608"/>
            <a:ext cx="1196690" cy="694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6" descr="sefi log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5" y="7358439"/>
            <a:ext cx="49911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65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Strong research </a:t>
            </a:r>
            <a:r>
              <a:rPr lang="sv-SE" dirty="0" smtClean="0"/>
              <a:t>areas (LTH)</a:t>
            </a:r>
            <a:endParaRPr lang="sv-SE" dirty="0"/>
          </a:p>
        </p:txBody>
      </p:sp>
      <p:sp>
        <p:nvSpPr>
          <p:cNvPr id="4" name="Platshållare för innehåll 5"/>
          <p:cNvSpPr txBox="1">
            <a:spLocks/>
          </p:cNvSpPr>
          <p:nvPr/>
        </p:nvSpPr>
        <p:spPr>
          <a:xfrm>
            <a:off x="375026" y="1862659"/>
            <a:ext cx="4213225" cy="4977879"/>
          </a:xfrm>
          <a:prstGeom prst="rect">
            <a:avLst/>
          </a:prstGeom>
        </p:spPr>
        <p:txBody>
          <a:bodyPr/>
          <a:lstStyle>
            <a:lvl1pPr marL="230188" indent="-230188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sz="2200" b="0">
                <a:solidFill>
                  <a:schemeClr val="tx2"/>
                </a:solidFill>
                <a:latin typeface="+mn-lt"/>
                <a:ea typeface="ＭＳ Ｐゴシック" charset="-128"/>
                <a:cs typeface="+mn-cs"/>
              </a:defRPr>
            </a:lvl1pPr>
            <a:lvl2pPr marL="700088" indent="-247650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Char char="–"/>
              <a:defRPr sz="2200" b="0">
                <a:solidFill>
                  <a:schemeClr val="tx2"/>
                </a:solidFill>
                <a:latin typeface="+mn-lt"/>
                <a:ea typeface="ＭＳ Ｐゴシック" charset="-128"/>
              </a:defRPr>
            </a:lvl2pPr>
            <a:lvl3pPr marL="1089025" indent="-179388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Font typeface="Lucida Grande"/>
              <a:buChar char="»"/>
              <a:defRPr sz="2000" b="0">
                <a:solidFill>
                  <a:schemeClr val="tx2"/>
                </a:solidFill>
                <a:latin typeface="+mn-lt"/>
                <a:ea typeface="ＭＳ Ｐゴシック" charset="-128"/>
              </a:defRPr>
            </a:lvl3pPr>
            <a:lvl4pPr marL="1550988" indent="-193675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Char char="–"/>
              <a:defRPr sz="2000" b="0">
                <a:solidFill>
                  <a:schemeClr val="tx2"/>
                </a:solidFill>
                <a:latin typeface="+mn-lt"/>
                <a:ea typeface="ＭＳ Ｐゴシック" charset="-128"/>
              </a:defRPr>
            </a:lvl4pPr>
            <a:lvl5pPr marL="20367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4939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511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083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655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sv-SE" sz="1800" kern="0" dirty="0"/>
              <a:t>Materials science and </a:t>
            </a:r>
            <a:r>
              <a:rPr lang="sv-SE" sz="1800" kern="0" dirty="0" err="1"/>
              <a:t>nanotechnology</a:t>
            </a:r>
            <a:endParaRPr lang="sv-SE" sz="1800" kern="0" dirty="0"/>
          </a:p>
          <a:p>
            <a:r>
              <a:rPr lang="sv-SE" sz="1800" dirty="0" smtClean="0"/>
              <a:t>IT </a:t>
            </a:r>
            <a:r>
              <a:rPr lang="sv-SE" sz="1800" dirty="0" smtClean="0"/>
              <a:t>and</a:t>
            </a:r>
            <a:r>
              <a:rPr lang="sv-SE" sz="1800" dirty="0" smtClean="0"/>
              <a:t> mobile </a:t>
            </a:r>
            <a:r>
              <a:rPr lang="sv-SE" sz="1800" dirty="0" err="1" smtClean="0"/>
              <a:t>communication</a:t>
            </a:r>
            <a:endParaRPr lang="sv-SE" sz="1800" dirty="0"/>
          </a:p>
          <a:p>
            <a:r>
              <a:rPr lang="sv-SE" sz="1800" dirty="0" smtClean="0"/>
              <a:t>Energy </a:t>
            </a:r>
            <a:r>
              <a:rPr lang="sv-SE" sz="1800" dirty="0" err="1" smtClean="0"/>
              <a:t>conversion</a:t>
            </a:r>
            <a:endParaRPr lang="sv-SE" sz="1800" dirty="0"/>
          </a:p>
          <a:p>
            <a:r>
              <a:rPr lang="sv-SE" sz="1800" dirty="0" smtClean="0"/>
              <a:t>Laser </a:t>
            </a:r>
            <a:r>
              <a:rPr lang="sv-SE" sz="1800" dirty="0" err="1" smtClean="0"/>
              <a:t>physics</a:t>
            </a:r>
            <a:endParaRPr lang="sv-SE" sz="1800" dirty="0"/>
          </a:p>
          <a:p>
            <a:r>
              <a:rPr lang="sv-SE" sz="1800" dirty="0" err="1" smtClean="0"/>
              <a:t>Automatic</a:t>
            </a:r>
            <a:r>
              <a:rPr lang="sv-SE" sz="1800" dirty="0" smtClean="0"/>
              <a:t> </a:t>
            </a:r>
            <a:r>
              <a:rPr lang="sv-SE" sz="1800" dirty="0" err="1" smtClean="0"/>
              <a:t>control</a:t>
            </a:r>
            <a:endParaRPr lang="sv-SE" sz="1800" dirty="0"/>
          </a:p>
          <a:p>
            <a:r>
              <a:rPr lang="sv-SE" sz="1800" dirty="0" err="1" smtClean="0"/>
              <a:t>Combustion</a:t>
            </a:r>
            <a:r>
              <a:rPr lang="sv-SE" sz="1800" dirty="0" smtClean="0"/>
              <a:t> </a:t>
            </a:r>
            <a:r>
              <a:rPr lang="sv-SE" sz="1800" dirty="0" err="1" smtClean="0"/>
              <a:t>physics</a:t>
            </a:r>
            <a:endParaRPr lang="sv-SE" sz="1800" dirty="0"/>
          </a:p>
          <a:p>
            <a:r>
              <a:rPr lang="sv-SE" sz="1800" dirty="0" smtClean="0"/>
              <a:t>Aerosol </a:t>
            </a:r>
            <a:r>
              <a:rPr lang="sv-SE" sz="1800" dirty="0" err="1" smtClean="0"/>
              <a:t>technology</a:t>
            </a:r>
            <a:endParaRPr lang="sv-SE" sz="1800" dirty="0"/>
          </a:p>
          <a:p>
            <a:r>
              <a:rPr lang="sv-SE" sz="1800" dirty="0" smtClean="0"/>
              <a:t>Medical </a:t>
            </a:r>
            <a:r>
              <a:rPr lang="sv-SE" sz="1800" dirty="0" err="1" smtClean="0"/>
              <a:t>technology</a:t>
            </a:r>
            <a:endParaRPr lang="sv-SE" sz="1800" dirty="0"/>
          </a:p>
          <a:p>
            <a:r>
              <a:rPr lang="sv-SE" sz="1800" dirty="0" err="1" smtClean="0"/>
              <a:t>Food</a:t>
            </a:r>
            <a:r>
              <a:rPr lang="sv-SE" sz="1800" dirty="0" smtClean="0"/>
              <a:t> </a:t>
            </a:r>
            <a:r>
              <a:rPr lang="sv-SE" sz="1800" dirty="0" err="1" smtClean="0"/>
              <a:t>technology</a:t>
            </a:r>
            <a:endParaRPr lang="sv-SE" sz="1800" dirty="0"/>
          </a:p>
          <a:p>
            <a:r>
              <a:rPr lang="sv-SE" sz="1800" dirty="0"/>
              <a:t>Transport </a:t>
            </a:r>
            <a:r>
              <a:rPr lang="sv-SE" sz="1800" dirty="0" smtClean="0"/>
              <a:t>and</a:t>
            </a:r>
            <a:r>
              <a:rPr lang="sv-SE" sz="1800" dirty="0" smtClean="0"/>
              <a:t> logistics</a:t>
            </a:r>
            <a:endParaRPr lang="sv-SE" sz="1800" dirty="0"/>
          </a:p>
          <a:p>
            <a:r>
              <a:rPr lang="sv-SE" sz="1800" dirty="0" smtClean="0"/>
              <a:t>Risk</a:t>
            </a:r>
            <a:r>
              <a:rPr lang="sv-SE" sz="1800" dirty="0" smtClean="0"/>
              <a:t> and</a:t>
            </a:r>
            <a:r>
              <a:rPr lang="sv-SE" sz="1800" dirty="0" smtClean="0"/>
              <a:t> </a:t>
            </a:r>
            <a:r>
              <a:rPr lang="sv-SE" sz="1800" dirty="0" err="1" smtClean="0"/>
              <a:t>safety</a:t>
            </a:r>
            <a:endParaRPr lang="sv-SE" sz="1800" dirty="0"/>
          </a:p>
          <a:p>
            <a:endParaRPr lang="sv-SE" kern="0" dirty="0" smtClean="0"/>
          </a:p>
        </p:txBody>
      </p:sp>
      <p:pic>
        <p:nvPicPr>
          <p:cNvPr id="6" name="Bildobjekt 5" descr="nanoftf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8251" y="2432955"/>
            <a:ext cx="4113002" cy="274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1850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43263" y="283771"/>
            <a:ext cx="7889747" cy="1139825"/>
          </a:xfrm>
        </p:spPr>
        <p:txBody>
          <a:bodyPr/>
          <a:lstStyle/>
          <a:p>
            <a:r>
              <a:rPr lang="de-DE" sz="3400" dirty="0" smtClean="0"/>
              <a:t>LU Innovation </a:t>
            </a:r>
            <a:r>
              <a:rPr lang="de-DE" sz="3400" dirty="0" smtClean="0"/>
              <a:t>System (LUIS)</a:t>
            </a:r>
            <a:endParaRPr lang="sv-SE" sz="34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Tx/>
              <a:buFont typeface="Arial"/>
              <a:buChar char="•"/>
            </a:pPr>
            <a:r>
              <a:rPr lang="sv-SE" sz="2000" dirty="0" smtClean="0"/>
              <a:t>LIUS </a:t>
            </a:r>
            <a:r>
              <a:rPr lang="sv-SE" sz="2000" dirty="0" err="1" smtClean="0"/>
              <a:t>aims</a:t>
            </a:r>
            <a:r>
              <a:rPr lang="sv-SE" sz="2000" dirty="0" smtClean="0"/>
              <a:t> </a:t>
            </a:r>
            <a:r>
              <a:rPr lang="en-GB" sz="2000" dirty="0"/>
              <a:t>to contribute to increased growth in Sweden by ensuring knowledge and research from Lund University </a:t>
            </a:r>
            <a:r>
              <a:rPr lang="en-GB" sz="2000" dirty="0" smtClean="0"/>
              <a:t>benefits </a:t>
            </a:r>
            <a:r>
              <a:rPr lang="en-GB" sz="2000" dirty="0"/>
              <a:t>society</a:t>
            </a:r>
            <a:r>
              <a:rPr lang="sv-SE" sz="2000" dirty="0" smtClean="0"/>
              <a:t>. </a:t>
            </a:r>
            <a:endParaRPr lang="sv-SE" sz="2000" dirty="0" smtClean="0"/>
          </a:p>
          <a:p>
            <a:pPr>
              <a:buClrTx/>
              <a:buFont typeface="Arial"/>
              <a:buChar char="•"/>
            </a:pPr>
            <a:r>
              <a:rPr lang="sv-SE" sz="2000" dirty="0" err="1" smtClean="0"/>
              <a:t>Helps</a:t>
            </a:r>
            <a:r>
              <a:rPr lang="sv-SE" sz="2000" dirty="0" smtClean="0"/>
              <a:t> </a:t>
            </a:r>
            <a:r>
              <a:rPr lang="sv-SE" sz="2000" dirty="0" smtClean="0"/>
              <a:t>researchers with business </a:t>
            </a:r>
            <a:r>
              <a:rPr lang="sv-SE" sz="2000" dirty="0" err="1" smtClean="0"/>
              <a:t>development</a:t>
            </a:r>
            <a:r>
              <a:rPr lang="sv-SE" sz="2000" dirty="0" smtClean="0"/>
              <a:t>, </a:t>
            </a:r>
            <a:r>
              <a:rPr lang="sv-SE" sz="2000" dirty="0" err="1" smtClean="0"/>
              <a:t>financing</a:t>
            </a:r>
            <a:r>
              <a:rPr lang="sv-SE" sz="2000" dirty="0" smtClean="0"/>
              <a:t>, patents, </a:t>
            </a:r>
            <a:r>
              <a:rPr lang="sv-SE" sz="2000" dirty="0" err="1" smtClean="0"/>
              <a:t>networking</a:t>
            </a:r>
            <a:r>
              <a:rPr lang="sv-SE" sz="2000" dirty="0" smtClean="0"/>
              <a:t>, legal </a:t>
            </a:r>
            <a:r>
              <a:rPr lang="sv-SE" sz="2000" dirty="0" err="1" smtClean="0"/>
              <a:t>issues</a:t>
            </a:r>
            <a:r>
              <a:rPr lang="sv-SE" sz="2000" dirty="0" smtClean="0"/>
              <a:t>, etc. </a:t>
            </a:r>
          </a:p>
          <a:p>
            <a:pPr>
              <a:buClrTx/>
              <a:buFont typeface="Arial"/>
              <a:buChar char="•"/>
            </a:pPr>
            <a:r>
              <a:rPr lang="sv-SE" sz="2000" dirty="0" err="1" smtClean="0"/>
              <a:t>Utilisation</a:t>
            </a:r>
            <a:r>
              <a:rPr lang="sv-SE" sz="2000" dirty="0" smtClean="0"/>
              <a:t> </a:t>
            </a:r>
            <a:r>
              <a:rPr lang="sv-SE" sz="2000" dirty="0" err="1" smtClean="0"/>
              <a:t>through</a:t>
            </a:r>
            <a:r>
              <a:rPr lang="sv-SE" sz="2000" dirty="0" smtClean="0"/>
              <a:t>:</a:t>
            </a:r>
          </a:p>
          <a:p>
            <a:pPr lvl="1">
              <a:buClrTx/>
              <a:buFont typeface="Lucida Grande"/>
              <a:buChar char="–"/>
            </a:pPr>
            <a:r>
              <a:rPr lang="sv-SE" sz="2000" dirty="0" err="1" smtClean="0"/>
              <a:t>Patenting</a:t>
            </a:r>
            <a:r>
              <a:rPr lang="sv-SE" sz="2000" dirty="0" smtClean="0"/>
              <a:t> and </a:t>
            </a:r>
            <a:r>
              <a:rPr lang="sv-SE" sz="2000" dirty="0" err="1" smtClean="0"/>
              <a:t>licensing</a:t>
            </a:r>
            <a:endParaRPr lang="sv-SE" sz="2000" dirty="0" smtClean="0"/>
          </a:p>
          <a:p>
            <a:pPr lvl="1">
              <a:buClrTx/>
              <a:buFont typeface="Lucida Grande"/>
              <a:buChar char="–"/>
            </a:pPr>
            <a:r>
              <a:rPr lang="sv-SE" sz="2000" dirty="0" smtClean="0"/>
              <a:t>Formation of </a:t>
            </a:r>
            <a:r>
              <a:rPr lang="sv-SE" sz="2000" dirty="0" err="1" smtClean="0"/>
              <a:t>companies</a:t>
            </a:r>
            <a:r>
              <a:rPr lang="sv-SE" sz="2000" dirty="0" smtClean="0"/>
              <a:t> </a:t>
            </a:r>
          </a:p>
          <a:p>
            <a:pPr lvl="1">
              <a:buClrTx/>
              <a:buFont typeface="Lucida Grande"/>
              <a:buChar char="–"/>
            </a:pPr>
            <a:r>
              <a:rPr lang="sv-SE" sz="2000" dirty="0" err="1" smtClean="0"/>
              <a:t>Knowledge</a:t>
            </a:r>
            <a:r>
              <a:rPr lang="sv-SE" sz="2000" dirty="0" smtClean="0"/>
              <a:t> services</a:t>
            </a:r>
            <a:endParaRPr lang="sv-SE" sz="2000" dirty="0"/>
          </a:p>
        </p:txBody>
      </p:sp>
      <p:cxnSp>
        <p:nvCxnSpPr>
          <p:cNvPr id="7" name="Rak 6"/>
          <p:cNvCxnSpPr/>
          <p:nvPr/>
        </p:nvCxnSpPr>
        <p:spPr bwMode="auto">
          <a:xfrm>
            <a:off x="745259" y="1499383"/>
            <a:ext cx="7506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73363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quixter-image-view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6665" b="-707"/>
          <a:stretch/>
        </p:blipFill>
        <p:spPr>
          <a:xfrm>
            <a:off x="760264" y="1777694"/>
            <a:ext cx="3308250" cy="3639075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Innovation outcomes 2014</a:t>
            </a:r>
            <a:endParaRPr lang="en-GB" noProof="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noProof="0" dirty="0" smtClean="0"/>
          </a:p>
          <a:p>
            <a:endParaRPr lang="en-GB" noProof="0" dirty="0" smtClean="0"/>
          </a:p>
          <a:p>
            <a:endParaRPr lang="en-GB" noProof="0" dirty="0"/>
          </a:p>
        </p:txBody>
      </p:sp>
      <p:sp>
        <p:nvSpPr>
          <p:cNvPr id="7" name="Platshållare för innehåll 3"/>
          <p:cNvSpPr txBox="1">
            <a:spLocks/>
          </p:cNvSpPr>
          <p:nvPr/>
        </p:nvSpPr>
        <p:spPr>
          <a:xfrm>
            <a:off x="4068514" y="1848670"/>
            <a:ext cx="4674844" cy="3720107"/>
          </a:xfrm>
          <a:prstGeom prst="rect">
            <a:avLst/>
          </a:prstGeom>
        </p:spPr>
        <p:txBody>
          <a:bodyPr/>
          <a:lstStyle>
            <a:lvl1pPr marL="230188" indent="-230188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sz="2200" b="0">
                <a:solidFill>
                  <a:schemeClr val="tx2"/>
                </a:solidFill>
                <a:latin typeface="+mn-lt"/>
                <a:ea typeface="ＭＳ Ｐゴシック" charset="-128"/>
                <a:cs typeface="+mn-cs"/>
              </a:defRPr>
            </a:lvl1pPr>
            <a:lvl2pPr marL="700088" indent="-247650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Char char="–"/>
              <a:defRPr sz="2200" b="0">
                <a:solidFill>
                  <a:schemeClr val="tx2"/>
                </a:solidFill>
                <a:latin typeface="+mn-lt"/>
                <a:ea typeface="ＭＳ Ｐゴシック" charset="-128"/>
              </a:defRPr>
            </a:lvl2pPr>
            <a:lvl3pPr marL="1089025" indent="-179388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Font typeface="Lucida Grande"/>
              <a:buChar char="»"/>
              <a:defRPr sz="2000" b="0">
                <a:solidFill>
                  <a:schemeClr val="tx2"/>
                </a:solidFill>
                <a:latin typeface="+mn-lt"/>
                <a:ea typeface="ＭＳ Ｐゴシック" charset="-128"/>
              </a:defRPr>
            </a:lvl3pPr>
            <a:lvl4pPr marL="1550988" indent="-193675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Char char="–"/>
              <a:defRPr sz="2000" b="0">
                <a:solidFill>
                  <a:schemeClr val="tx2"/>
                </a:solidFill>
                <a:latin typeface="+mn-lt"/>
                <a:ea typeface="ＭＳ Ｐゴシック" charset="-128"/>
              </a:defRPr>
            </a:lvl4pPr>
            <a:lvl5pPr marL="20367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4939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511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083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655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Font typeface="Arial" pitchFamily="34" charset="0"/>
              <a:buNone/>
              <a:tabLst>
                <a:tab pos="3135313" algn="r"/>
              </a:tabLst>
            </a:pPr>
            <a:r>
              <a:rPr lang="en-GB" sz="2000" dirty="0" smtClean="0"/>
              <a:t>New innovation ideas          	119</a:t>
            </a:r>
          </a:p>
          <a:p>
            <a:pPr marL="0" indent="0">
              <a:buFont typeface="Arial" pitchFamily="34" charset="0"/>
              <a:buNone/>
              <a:tabLst>
                <a:tab pos="3135313" algn="r"/>
              </a:tabLst>
            </a:pPr>
            <a:r>
              <a:rPr lang="en-GB" sz="2000" dirty="0" smtClean="0"/>
              <a:t>Commercialisation projects   84</a:t>
            </a:r>
          </a:p>
          <a:p>
            <a:pPr marL="0" indent="0">
              <a:buFont typeface="Arial" pitchFamily="34" charset="0"/>
              <a:buNone/>
              <a:tabLst>
                <a:tab pos="3135313" algn="r"/>
              </a:tabLst>
            </a:pPr>
            <a:r>
              <a:rPr lang="en-GB" sz="2000" dirty="0" smtClean="0"/>
              <a:t>Patent applications	                16</a:t>
            </a:r>
          </a:p>
          <a:p>
            <a:pPr marL="0" indent="0">
              <a:buFont typeface="Arial" pitchFamily="34" charset="0"/>
              <a:buNone/>
              <a:tabLst>
                <a:tab pos="3135313" algn="r"/>
              </a:tabLst>
            </a:pPr>
            <a:r>
              <a:rPr lang="en-GB" sz="2000" dirty="0" smtClean="0"/>
              <a:t>Companies formed                15</a:t>
            </a:r>
          </a:p>
          <a:p>
            <a:pPr>
              <a:buFontTx/>
              <a:buChar char="-"/>
              <a:tabLst>
                <a:tab pos="3135313" algn="r"/>
              </a:tabLst>
            </a:pPr>
            <a:r>
              <a:rPr lang="en-US" sz="2000" dirty="0" smtClean="0"/>
              <a:t>with </a:t>
            </a:r>
            <a:r>
              <a:rPr lang="en-US" sz="2000" dirty="0"/>
              <a:t>holding company as </a:t>
            </a:r>
          </a:p>
          <a:p>
            <a:pPr marL="0" indent="0">
              <a:buNone/>
              <a:tabLst>
                <a:tab pos="3135313" algn="r"/>
              </a:tabLst>
            </a:pPr>
            <a:r>
              <a:rPr lang="en-US" sz="2000" dirty="0" smtClean="0"/>
              <a:t>a part-owner                            </a:t>
            </a:r>
            <a:r>
              <a:rPr lang="en-GB" sz="2000" dirty="0" smtClean="0"/>
              <a:t>5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29270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Innovation outcomes since 1999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mtClean="0"/>
          </a:p>
          <a:p>
            <a:endParaRPr lang="en-GB" smtClean="0"/>
          </a:p>
          <a:p>
            <a:endParaRPr lang="en-GB"/>
          </a:p>
        </p:txBody>
      </p:sp>
      <p:sp>
        <p:nvSpPr>
          <p:cNvPr id="5" name="Platshållare för innehåll 2"/>
          <p:cNvSpPr txBox="1">
            <a:spLocks/>
          </p:cNvSpPr>
          <p:nvPr/>
        </p:nvSpPr>
        <p:spPr bwMode="auto">
          <a:xfrm>
            <a:off x="4024313" y="1692275"/>
            <a:ext cx="3722687" cy="3840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16" tIns="45258" rIns="90516" bIns="45258" numCol="1" anchor="t" anchorCtr="0" compatLnSpc="1">
            <a:prstTxWarp prst="textNoShape">
              <a:avLst/>
            </a:prstTxWarp>
          </a:bodyPr>
          <a:lstStyle>
            <a:lvl1pPr marL="230188" indent="-230188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sz="2200" b="0">
                <a:solidFill>
                  <a:schemeClr val="tx2"/>
                </a:solidFill>
                <a:latin typeface="+mn-lt"/>
                <a:ea typeface="ＭＳ Ｐゴシック" charset="-128"/>
                <a:cs typeface="+mn-cs"/>
              </a:defRPr>
            </a:lvl1pPr>
            <a:lvl2pPr marL="700088" indent="-247650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Char char="–"/>
              <a:defRPr sz="2200" b="0">
                <a:solidFill>
                  <a:schemeClr val="tx2"/>
                </a:solidFill>
                <a:latin typeface="+mn-lt"/>
                <a:ea typeface="ＭＳ Ｐゴシック" charset="-128"/>
              </a:defRPr>
            </a:lvl2pPr>
            <a:lvl3pPr marL="1089025" indent="-179388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Lucida Grande"/>
              <a:buChar char="»"/>
              <a:defRPr sz="2000" b="0">
                <a:solidFill>
                  <a:schemeClr val="tx2"/>
                </a:solidFill>
                <a:latin typeface="+mn-lt"/>
                <a:ea typeface="ＭＳ Ｐゴシック" charset="-128"/>
              </a:defRPr>
            </a:lvl3pPr>
            <a:lvl4pPr marL="1550988" indent="-193675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Char char="–"/>
              <a:defRPr sz="2000" b="0">
                <a:solidFill>
                  <a:schemeClr val="tx2"/>
                </a:solidFill>
                <a:latin typeface="+mn-lt"/>
                <a:ea typeface="ＭＳ Ｐゴシック" charset="-128"/>
              </a:defRPr>
            </a:lvl4pPr>
            <a:lvl5pPr marL="20367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4939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511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083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655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buClrTx/>
              <a:buFont typeface="Arial"/>
              <a:buChar char="•"/>
            </a:pPr>
            <a:r>
              <a:rPr lang="en-GB" sz="2000" dirty="0" smtClean="0"/>
              <a:t>Investments in over 70 new research companies</a:t>
            </a:r>
          </a:p>
          <a:p>
            <a:pPr>
              <a:buClrTx/>
              <a:buFont typeface="Arial"/>
              <a:buChar char="•"/>
            </a:pPr>
            <a:r>
              <a:rPr lang="en-GB" sz="2000" dirty="0" smtClean="0"/>
              <a:t>Over 2 800 full-time equivalent jobs</a:t>
            </a:r>
          </a:p>
          <a:p>
            <a:pPr>
              <a:buClrTx/>
              <a:buFont typeface="Arial"/>
              <a:buChar char="•"/>
            </a:pPr>
            <a:r>
              <a:rPr lang="en-GB" sz="2000" dirty="0" smtClean="0"/>
              <a:t>Around EUR 85 million in tax revenue</a:t>
            </a:r>
            <a:endParaRPr lang="en-GB" sz="2000" dirty="0"/>
          </a:p>
        </p:txBody>
      </p:sp>
      <p:pic>
        <p:nvPicPr>
          <p:cNvPr id="7" name="Bildobjekt 6" descr="solcellforskn_fotoCarlbergBarg_32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844" y="1784731"/>
            <a:ext cx="3115056" cy="359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9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Innovations: </a:t>
            </a:r>
            <a:r>
              <a:rPr lang="sv-SE" dirty="0" err="1"/>
              <a:t>s</a:t>
            </a:r>
            <a:r>
              <a:rPr lang="sv-SE" dirty="0" err="1" smtClean="0"/>
              <a:t>ome</a:t>
            </a:r>
            <a:r>
              <a:rPr lang="sv-SE" dirty="0" smtClean="0"/>
              <a:t> </a:t>
            </a:r>
            <a:r>
              <a:rPr lang="sv-SE" dirty="0"/>
              <a:t>examples</a:t>
            </a:r>
          </a:p>
        </p:txBody>
      </p:sp>
      <p:sp>
        <p:nvSpPr>
          <p:cNvPr id="4" name="Platshållare för innehåll 5"/>
          <p:cNvSpPr>
            <a:spLocks noGrp="1"/>
          </p:cNvSpPr>
          <p:nvPr>
            <p:ph sz="half" idx="4294967295"/>
          </p:nvPr>
        </p:nvSpPr>
        <p:spPr>
          <a:xfrm>
            <a:off x="4488029" y="1784435"/>
            <a:ext cx="3964496" cy="4977879"/>
          </a:xfrm>
          <a:prstGeom prst="rect">
            <a:avLst/>
          </a:prstGeom>
        </p:spPr>
        <p:txBody>
          <a:bodyPr/>
          <a:lstStyle/>
          <a:p>
            <a:r>
              <a:rPr lang="sv-SE" dirty="0" smtClean="0"/>
              <a:t>Cancer </a:t>
            </a:r>
            <a:r>
              <a:rPr lang="sv-SE" dirty="0" err="1" smtClean="0"/>
              <a:t>treatment</a:t>
            </a:r>
            <a:r>
              <a:rPr lang="sv-SE" dirty="0" smtClean="0"/>
              <a:t> </a:t>
            </a:r>
            <a:r>
              <a:rPr lang="sv-SE" dirty="0" err="1" smtClean="0"/>
              <a:t>using</a:t>
            </a:r>
            <a:r>
              <a:rPr lang="sv-SE" dirty="0" smtClean="0"/>
              <a:t> lasers</a:t>
            </a:r>
          </a:p>
          <a:p>
            <a:r>
              <a:rPr lang="sv-SE" dirty="0" smtClean="0"/>
              <a:t>Bluetooth</a:t>
            </a:r>
          </a:p>
          <a:p>
            <a:r>
              <a:rPr lang="sv-SE" dirty="0" smtClean="0"/>
              <a:t>Hövding – airbag </a:t>
            </a:r>
            <a:r>
              <a:rPr lang="sv-SE" dirty="0" err="1" smtClean="0"/>
              <a:t>helmet</a:t>
            </a:r>
            <a:r>
              <a:rPr lang="sv-SE" dirty="0" smtClean="0"/>
              <a:t> </a:t>
            </a:r>
            <a:br>
              <a:rPr lang="sv-SE" dirty="0" smtClean="0"/>
            </a:br>
            <a:r>
              <a:rPr lang="sv-SE" dirty="0" smtClean="0"/>
              <a:t>for </a:t>
            </a:r>
            <a:r>
              <a:rPr lang="sv-SE" dirty="0" err="1" smtClean="0"/>
              <a:t>cyclists</a:t>
            </a:r>
            <a:endParaRPr lang="sv-SE" dirty="0" smtClean="0"/>
          </a:p>
          <a:p>
            <a:r>
              <a:rPr lang="sv-SE" dirty="0" err="1" smtClean="0"/>
              <a:t>Treatment</a:t>
            </a:r>
            <a:r>
              <a:rPr lang="sv-SE" dirty="0" smtClean="0"/>
              <a:t> for pre-</a:t>
            </a:r>
            <a:r>
              <a:rPr lang="sv-SE" dirty="0" err="1" smtClean="0"/>
              <a:t>eclampsia</a:t>
            </a:r>
            <a:endParaRPr lang="sv-SE" dirty="0" smtClean="0"/>
          </a:p>
          <a:p>
            <a:r>
              <a:rPr lang="sv-SE" dirty="0" smtClean="0"/>
              <a:t>Solar cells </a:t>
            </a:r>
            <a:r>
              <a:rPr lang="sv-SE" dirty="0" err="1" smtClean="0"/>
              <a:t>using</a:t>
            </a:r>
            <a:r>
              <a:rPr lang="sv-SE" dirty="0" smtClean="0"/>
              <a:t> </a:t>
            </a:r>
            <a:r>
              <a:rPr lang="sv-SE" dirty="0" err="1" smtClean="0"/>
              <a:t>nanotechnology</a:t>
            </a:r>
            <a:endParaRPr lang="sv-SE" dirty="0"/>
          </a:p>
        </p:txBody>
      </p:sp>
      <p:sp>
        <p:nvSpPr>
          <p:cNvPr id="5" name="Platshållare för innehåll 5"/>
          <p:cNvSpPr txBox="1">
            <a:spLocks/>
          </p:cNvSpPr>
          <p:nvPr/>
        </p:nvSpPr>
        <p:spPr bwMode="auto">
          <a:xfrm>
            <a:off x="590977" y="1791412"/>
            <a:ext cx="3665763" cy="4595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516" tIns="45258" rIns="90516" bIns="45258" numCol="1" anchor="t" anchorCtr="0" compatLnSpc="1">
            <a:prstTxWarp prst="textNoShape">
              <a:avLst/>
            </a:prstTxWarp>
          </a:bodyPr>
          <a:lstStyle>
            <a:lvl1pPr marL="230188" indent="-230188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sz="2200" b="0">
                <a:solidFill>
                  <a:schemeClr val="tx2"/>
                </a:solidFill>
                <a:latin typeface="+mn-lt"/>
                <a:ea typeface="ＭＳ Ｐゴシック" charset="-128"/>
                <a:cs typeface="+mn-cs"/>
              </a:defRPr>
            </a:lvl1pPr>
            <a:lvl2pPr marL="700088" indent="-247650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Char char="–"/>
              <a:defRPr sz="2200" b="0">
                <a:solidFill>
                  <a:schemeClr val="tx2"/>
                </a:solidFill>
                <a:latin typeface="+mn-lt"/>
                <a:ea typeface="ＭＳ Ｐゴシック" charset="-128"/>
              </a:defRPr>
            </a:lvl2pPr>
            <a:lvl3pPr marL="1089025" indent="-179388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Lucida Grande"/>
              <a:buChar char="»"/>
              <a:defRPr sz="2000" b="0">
                <a:solidFill>
                  <a:schemeClr val="tx2"/>
                </a:solidFill>
                <a:latin typeface="+mn-lt"/>
                <a:ea typeface="ＭＳ Ｐゴシック" charset="-128"/>
              </a:defRPr>
            </a:lvl3pPr>
            <a:lvl4pPr marL="1550988" indent="-193675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Char char="–"/>
              <a:defRPr sz="2000" b="0">
                <a:solidFill>
                  <a:schemeClr val="tx2"/>
                </a:solidFill>
                <a:latin typeface="+mn-lt"/>
                <a:ea typeface="ＭＳ Ｐゴシック" charset="-128"/>
              </a:defRPr>
            </a:lvl4pPr>
            <a:lvl5pPr marL="20367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 b="1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4939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511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083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655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sv-SE" kern="0" dirty="0" err="1" smtClean="0"/>
              <a:t>Diagnostic</a:t>
            </a:r>
            <a:r>
              <a:rPr lang="sv-SE" kern="0" dirty="0" smtClean="0"/>
              <a:t> ultrasound</a:t>
            </a:r>
          </a:p>
          <a:p>
            <a:r>
              <a:rPr lang="sv-SE" kern="0" dirty="0" err="1" smtClean="0"/>
              <a:t>Proviva</a:t>
            </a:r>
            <a:r>
              <a:rPr lang="sv-SE" kern="0" dirty="0"/>
              <a:t> – </a:t>
            </a:r>
            <a:r>
              <a:rPr lang="sv-SE" kern="0" dirty="0" err="1" smtClean="0"/>
              <a:t>fruit</a:t>
            </a:r>
            <a:r>
              <a:rPr lang="sv-SE" kern="0" dirty="0" smtClean="0"/>
              <a:t> drink </a:t>
            </a:r>
            <a:r>
              <a:rPr lang="sv-SE" kern="0" dirty="0" err="1" smtClean="0"/>
              <a:t>with</a:t>
            </a:r>
            <a:r>
              <a:rPr lang="sv-SE" kern="0" dirty="0" smtClean="0"/>
              <a:t> </a:t>
            </a:r>
            <a:r>
              <a:rPr lang="sv-SE" kern="0" dirty="0" err="1" smtClean="0"/>
              <a:t>lactic</a:t>
            </a:r>
            <a:r>
              <a:rPr lang="sv-SE" kern="0" dirty="0" smtClean="0"/>
              <a:t> </a:t>
            </a:r>
            <a:r>
              <a:rPr lang="sv-SE" kern="0" dirty="0" err="1" smtClean="0"/>
              <a:t>acid</a:t>
            </a:r>
            <a:r>
              <a:rPr lang="sv-SE" kern="0" dirty="0" smtClean="0"/>
              <a:t> </a:t>
            </a:r>
            <a:r>
              <a:rPr lang="sv-SE" kern="0" dirty="0" err="1" smtClean="0"/>
              <a:t>bacteria</a:t>
            </a:r>
            <a:endParaRPr lang="sv-SE" kern="0" dirty="0" smtClean="0"/>
          </a:p>
          <a:p>
            <a:r>
              <a:rPr lang="sv-SE" kern="0" dirty="0" err="1" smtClean="0"/>
              <a:t>Oatly</a:t>
            </a:r>
            <a:r>
              <a:rPr lang="sv-SE" kern="0" dirty="0" smtClean="0"/>
              <a:t> – probiotic </a:t>
            </a:r>
            <a:r>
              <a:rPr lang="sv-SE" kern="0" dirty="0" err="1" smtClean="0"/>
              <a:t>oatmeal</a:t>
            </a:r>
            <a:r>
              <a:rPr lang="sv-SE" kern="0" dirty="0" smtClean="0"/>
              <a:t> drink</a:t>
            </a:r>
          </a:p>
          <a:p>
            <a:r>
              <a:rPr lang="sv-SE" dirty="0" err="1" smtClean="0"/>
              <a:t>Freshness</a:t>
            </a:r>
            <a:r>
              <a:rPr lang="sv-SE" dirty="0" smtClean="0"/>
              <a:t> in </a:t>
            </a:r>
            <a:r>
              <a:rPr lang="sv-SE" dirty="0" err="1" smtClean="0"/>
              <a:t>vegetables</a:t>
            </a:r>
            <a:r>
              <a:rPr lang="sv-SE" dirty="0" smtClean="0"/>
              <a:t> </a:t>
            </a:r>
            <a:r>
              <a:rPr lang="sv-SE" dirty="0" err="1" smtClean="0"/>
              <a:t>after</a:t>
            </a:r>
            <a:r>
              <a:rPr lang="sv-SE" dirty="0" smtClean="0"/>
              <a:t> </a:t>
            </a:r>
            <a:r>
              <a:rPr lang="sv-SE" dirty="0" err="1" smtClean="0"/>
              <a:t>freezing</a:t>
            </a:r>
            <a:r>
              <a:rPr lang="sv-SE" dirty="0" smtClean="0"/>
              <a:t> </a:t>
            </a:r>
            <a:endParaRPr lang="sv-SE" dirty="0"/>
          </a:p>
          <a:p>
            <a:r>
              <a:rPr lang="sv-SE" dirty="0" smtClean="0"/>
              <a:t>Energy </a:t>
            </a:r>
            <a:r>
              <a:rPr lang="sv-SE" dirty="0" err="1" smtClean="0"/>
              <a:t>efficient</a:t>
            </a:r>
            <a:r>
              <a:rPr lang="sv-SE" dirty="0" smtClean="0"/>
              <a:t> LEDs</a:t>
            </a:r>
            <a:endParaRPr lang="en-GB" dirty="0"/>
          </a:p>
          <a:p>
            <a:endParaRPr lang="sv-SE" kern="0" dirty="0"/>
          </a:p>
        </p:txBody>
      </p:sp>
    </p:spTree>
    <p:extLst>
      <p:ext uri="{BB962C8B-B14F-4D97-AF65-F5344CB8AC3E}">
        <p14:creationId xmlns:p14="http://schemas.microsoft.com/office/powerpoint/2010/main" val="4954521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_dsc2669ruona_12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474" y="1765984"/>
            <a:ext cx="3112956" cy="3638078"/>
          </a:xfrm>
          <a:prstGeom prst="rect">
            <a:avLst/>
          </a:prstGeom>
        </p:spPr>
      </p:pic>
      <p:sp>
        <p:nvSpPr>
          <p:cNvPr id="31745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ea typeface="ＭＳ Ｐゴシック" charset="0"/>
                <a:cs typeface="ＭＳ Ｐゴシック" charset="0"/>
              </a:rPr>
              <a:t>An entrepreneurial university</a:t>
            </a:r>
            <a:endParaRPr lang="sv-SE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Platshållare för innehåll 5"/>
          <p:cNvSpPr>
            <a:spLocks noGrp="1"/>
          </p:cNvSpPr>
          <p:nvPr>
            <p:ph sz="half" idx="2"/>
          </p:nvPr>
        </p:nvSpPr>
        <p:spPr>
          <a:xfrm>
            <a:off x="4051300" y="1666307"/>
            <a:ext cx="4337694" cy="3720107"/>
          </a:xfrm>
        </p:spPr>
        <p:txBody>
          <a:bodyPr/>
          <a:lstStyle/>
          <a:p>
            <a:pPr>
              <a:buClrTx/>
              <a:buFont typeface="Arial"/>
              <a:buChar char="•"/>
            </a:pPr>
            <a:r>
              <a:rPr lang="sv-SE" sz="2000" dirty="0" smtClean="0"/>
              <a:t>Integration of </a:t>
            </a:r>
            <a:r>
              <a:rPr lang="sv-SE" sz="2000" dirty="0" err="1" smtClean="0"/>
              <a:t>entrepreneurial</a:t>
            </a:r>
            <a:r>
              <a:rPr lang="sv-SE" sz="2000" dirty="0" smtClean="0"/>
              <a:t> </a:t>
            </a:r>
            <a:r>
              <a:rPr lang="sv-SE" sz="2000" dirty="0" err="1" smtClean="0"/>
              <a:t>perspectives</a:t>
            </a:r>
            <a:r>
              <a:rPr lang="sv-SE" sz="2000" dirty="0" smtClean="0"/>
              <a:t> </a:t>
            </a:r>
            <a:r>
              <a:rPr lang="sv-SE" sz="2000" dirty="0" err="1" smtClean="0"/>
              <a:t>into</a:t>
            </a:r>
            <a:r>
              <a:rPr lang="sv-SE" sz="2000" dirty="0" smtClean="0"/>
              <a:t> </a:t>
            </a:r>
            <a:r>
              <a:rPr lang="sv-SE" sz="2000" dirty="0" err="1" smtClean="0"/>
              <a:t>Master’s</a:t>
            </a:r>
            <a:r>
              <a:rPr lang="sv-SE" sz="2000" dirty="0" smtClean="0"/>
              <a:t> programmes and </a:t>
            </a:r>
            <a:r>
              <a:rPr lang="sv-SE" sz="2000" dirty="0" err="1" smtClean="0"/>
              <a:t>graduate</a:t>
            </a:r>
            <a:r>
              <a:rPr lang="sv-SE" sz="2000" dirty="0" smtClean="0"/>
              <a:t> </a:t>
            </a:r>
            <a:r>
              <a:rPr lang="sv-SE" sz="2000" dirty="0" err="1" smtClean="0"/>
              <a:t>schools</a:t>
            </a:r>
            <a:endParaRPr lang="sv-SE" sz="2000" dirty="0" smtClean="0"/>
          </a:p>
          <a:p>
            <a:pPr>
              <a:buClrTx/>
              <a:buFont typeface="Arial"/>
              <a:buChar char="•"/>
            </a:pPr>
            <a:r>
              <a:rPr lang="sv-SE" sz="2000" dirty="0" smtClean="0"/>
              <a:t>All </a:t>
            </a:r>
            <a:r>
              <a:rPr lang="sv-SE" sz="2000" dirty="0" err="1" smtClean="0"/>
              <a:t>faculties</a:t>
            </a:r>
            <a:r>
              <a:rPr lang="sv-SE" sz="2000" dirty="0" smtClean="0"/>
              <a:t> </a:t>
            </a:r>
            <a:r>
              <a:rPr lang="sv-SE" sz="2000" dirty="0" err="1" smtClean="0"/>
              <a:t>included</a:t>
            </a:r>
            <a:endParaRPr lang="sv-SE" sz="2000" dirty="0" smtClean="0"/>
          </a:p>
          <a:p>
            <a:pPr>
              <a:buClrTx/>
              <a:buFont typeface="Arial"/>
              <a:buChar char="•"/>
            </a:pPr>
            <a:r>
              <a:rPr lang="sv-SE" sz="2000" dirty="0" smtClean="0"/>
              <a:t>IKS – joint innovation </a:t>
            </a:r>
            <a:r>
              <a:rPr lang="sv-SE" sz="2000" dirty="0" err="1" smtClean="0"/>
              <a:t>office</a:t>
            </a:r>
            <a:r>
              <a:rPr lang="sv-SE" sz="2000" dirty="0" smtClean="0"/>
              <a:t> </a:t>
            </a:r>
            <a:br>
              <a:rPr lang="sv-SE" sz="2000" dirty="0" smtClean="0"/>
            </a:br>
            <a:r>
              <a:rPr lang="sv-SE" sz="2000" dirty="0" smtClean="0"/>
              <a:t>for all HE institutions in </a:t>
            </a:r>
            <a:r>
              <a:rPr lang="sv-SE" sz="2000" dirty="0" err="1" smtClean="0"/>
              <a:t>southern</a:t>
            </a:r>
            <a:r>
              <a:rPr lang="sv-SE" sz="2000" dirty="0" smtClean="0"/>
              <a:t> Sweden</a:t>
            </a:r>
          </a:p>
          <a:p>
            <a:pPr>
              <a:buClrTx/>
              <a:buFont typeface="Arial"/>
              <a:buChar char="•"/>
            </a:pPr>
            <a:r>
              <a:rPr lang="sv-SE" sz="2000" dirty="0" smtClean="0"/>
              <a:t>Ideon Science Park – 350 </a:t>
            </a:r>
            <a:r>
              <a:rPr lang="sv-SE" sz="2000" dirty="0" err="1" smtClean="0"/>
              <a:t>companies</a:t>
            </a:r>
            <a:r>
              <a:rPr lang="sv-SE" sz="2000" dirty="0" smtClean="0"/>
              <a:t>, the </a:t>
            </a:r>
            <a:r>
              <a:rPr lang="sv-SE" sz="2000" dirty="0" err="1" smtClean="0"/>
              <a:t>majority</a:t>
            </a:r>
            <a:r>
              <a:rPr lang="sv-SE" sz="2000" dirty="0" smtClean="0"/>
              <a:t> of </a:t>
            </a:r>
            <a:r>
              <a:rPr lang="sv-SE" sz="2000" dirty="0" err="1" smtClean="0"/>
              <a:t>which</a:t>
            </a:r>
            <a:r>
              <a:rPr lang="sv-SE" sz="2000" dirty="0" smtClean="0"/>
              <a:t> </a:t>
            </a:r>
            <a:r>
              <a:rPr lang="sv-SE" sz="2000" dirty="0" err="1" smtClean="0"/>
              <a:t>have</a:t>
            </a:r>
            <a:r>
              <a:rPr lang="sv-SE" sz="2000" dirty="0" smtClean="0"/>
              <a:t> </a:t>
            </a:r>
            <a:r>
              <a:rPr lang="sv-SE" sz="2000" dirty="0" err="1" smtClean="0"/>
              <a:t>their</a:t>
            </a:r>
            <a:r>
              <a:rPr lang="sv-SE" sz="2000" dirty="0" smtClean="0"/>
              <a:t> </a:t>
            </a:r>
            <a:r>
              <a:rPr lang="sv-SE" sz="2000" dirty="0" err="1" smtClean="0"/>
              <a:t>origins</a:t>
            </a:r>
            <a:r>
              <a:rPr lang="sv-SE" sz="2000" dirty="0" smtClean="0"/>
              <a:t> in research </a:t>
            </a:r>
            <a:br>
              <a:rPr lang="sv-SE" sz="2000" dirty="0" smtClean="0"/>
            </a:br>
            <a:r>
              <a:rPr lang="sv-SE" sz="2000" dirty="0" smtClean="0"/>
              <a:t>from Lund University</a:t>
            </a:r>
          </a:p>
        </p:txBody>
      </p:sp>
    </p:spTree>
    <p:extLst>
      <p:ext uri="{BB962C8B-B14F-4D97-AF65-F5344CB8AC3E}">
        <p14:creationId xmlns:p14="http://schemas.microsoft.com/office/powerpoint/2010/main" val="428411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Numbers on Sweden</a:t>
            </a:r>
            <a:endParaRPr lang="en-GB" dirty="0"/>
          </a:p>
        </p:txBody>
      </p:sp>
      <p:sp>
        <p:nvSpPr>
          <p:cNvPr id="5" name="textruta 4"/>
          <p:cNvSpPr txBox="1"/>
          <p:nvPr/>
        </p:nvSpPr>
        <p:spPr>
          <a:xfrm>
            <a:off x="643262" y="1698177"/>
            <a:ext cx="693319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sv-SE" sz="2000" b="0" dirty="0" smtClean="0"/>
              <a:t># 1 </a:t>
            </a:r>
            <a:r>
              <a:rPr lang="sv-SE" sz="2000" b="0" dirty="0">
                <a:solidFill>
                  <a:schemeClr val="tx2"/>
                </a:solidFill>
              </a:rPr>
              <a:t>in the </a:t>
            </a:r>
            <a:r>
              <a:rPr lang="sv-SE" sz="2000" b="0" dirty="0" err="1">
                <a:solidFill>
                  <a:schemeClr val="tx2"/>
                </a:solidFill>
              </a:rPr>
              <a:t>world</a:t>
            </a:r>
            <a:r>
              <a:rPr lang="sv-SE" sz="2000" b="0" dirty="0">
                <a:solidFill>
                  <a:schemeClr val="tx2"/>
                </a:solidFill>
              </a:rPr>
              <a:t> exporter </a:t>
            </a:r>
            <a:r>
              <a:rPr lang="sv-SE" sz="2000" b="0" dirty="0" err="1">
                <a:solidFill>
                  <a:schemeClr val="tx2"/>
                </a:solidFill>
              </a:rPr>
              <a:t>of</a:t>
            </a:r>
            <a:r>
              <a:rPr lang="sv-SE" sz="2000" b="0" dirty="0">
                <a:solidFill>
                  <a:schemeClr val="tx2"/>
                </a:solidFill>
              </a:rPr>
              <a:t> </a:t>
            </a:r>
            <a:r>
              <a:rPr lang="sv-SE" sz="2000" b="0" dirty="0" err="1">
                <a:solidFill>
                  <a:schemeClr val="tx2"/>
                </a:solidFill>
              </a:rPr>
              <a:t>chart</a:t>
            </a:r>
            <a:r>
              <a:rPr lang="sv-SE" sz="2000" b="0" dirty="0">
                <a:solidFill>
                  <a:schemeClr val="tx2"/>
                </a:solidFill>
              </a:rPr>
              <a:t> </a:t>
            </a:r>
            <a:r>
              <a:rPr lang="sv-SE" sz="2000" b="0" dirty="0" err="1">
                <a:solidFill>
                  <a:schemeClr val="tx2"/>
                </a:solidFill>
              </a:rPr>
              <a:t>music</a:t>
            </a:r>
            <a:r>
              <a:rPr lang="sv-SE" sz="2000" b="0" dirty="0">
                <a:solidFill>
                  <a:schemeClr val="tx2"/>
                </a:solidFill>
              </a:rPr>
              <a:t> in relation to GDP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sv-SE" sz="2000" b="0" dirty="0" smtClean="0">
                <a:solidFill>
                  <a:schemeClr val="accent1"/>
                </a:solidFill>
              </a:rPr>
              <a:t>1</a:t>
            </a:r>
            <a:r>
              <a:rPr lang="sv-SE" sz="2000" b="0" dirty="0">
                <a:solidFill>
                  <a:schemeClr val="accent1"/>
                </a:solidFill>
              </a:rPr>
              <a:t>% </a:t>
            </a:r>
            <a:r>
              <a:rPr lang="sv-SE" sz="2000" b="0" dirty="0" err="1">
                <a:solidFill>
                  <a:schemeClr val="tx2"/>
                </a:solidFill>
              </a:rPr>
              <a:t>only</a:t>
            </a:r>
            <a:r>
              <a:rPr lang="sv-SE" sz="2000" b="0" dirty="0">
                <a:solidFill>
                  <a:schemeClr val="tx2"/>
                </a:solidFill>
              </a:rPr>
              <a:t> </a:t>
            </a:r>
            <a:r>
              <a:rPr lang="sv-SE" sz="2000" b="0" dirty="0" err="1">
                <a:solidFill>
                  <a:schemeClr val="tx2"/>
                </a:solidFill>
              </a:rPr>
              <a:t>of</a:t>
            </a:r>
            <a:r>
              <a:rPr lang="sv-SE" sz="2000" b="0" dirty="0">
                <a:solidFill>
                  <a:schemeClr val="tx2"/>
                </a:solidFill>
              </a:rPr>
              <a:t> </a:t>
            </a:r>
            <a:r>
              <a:rPr lang="sv-SE" sz="2000" b="0" dirty="0" err="1">
                <a:solidFill>
                  <a:schemeClr val="tx2"/>
                </a:solidFill>
              </a:rPr>
              <a:t>waste</a:t>
            </a:r>
            <a:r>
              <a:rPr lang="sv-SE" sz="2000" b="0" dirty="0">
                <a:solidFill>
                  <a:schemeClr val="tx2"/>
                </a:solidFill>
              </a:rPr>
              <a:t> goes to a </a:t>
            </a:r>
            <a:r>
              <a:rPr lang="sv-SE" sz="2000" b="0" dirty="0" err="1">
                <a:solidFill>
                  <a:schemeClr val="tx2"/>
                </a:solidFill>
              </a:rPr>
              <a:t>rubbish</a:t>
            </a:r>
            <a:r>
              <a:rPr lang="sv-SE" sz="2000" b="0" dirty="0">
                <a:solidFill>
                  <a:schemeClr val="tx2"/>
                </a:solidFill>
              </a:rPr>
              <a:t> </a:t>
            </a:r>
            <a:r>
              <a:rPr lang="sv-SE" sz="2000" b="0" dirty="0" err="1" smtClean="0">
                <a:solidFill>
                  <a:schemeClr val="tx2"/>
                </a:solidFill>
              </a:rPr>
              <a:t>dump</a:t>
            </a:r>
            <a:endParaRPr lang="sv-SE" sz="2000" b="0" dirty="0" smtClean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sv-SE" sz="2000" b="0" dirty="0" smtClean="0">
                <a:solidFill>
                  <a:schemeClr val="accent1"/>
                </a:solidFill>
              </a:rPr>
              <a:t>89</a:t>
            </a:r>
            <a:r>
              <a:rPr lang="sv-SE" sz="2000" b="0" dirty="0">
                <a:solidFill>
                  <a:schemeClr val="accent1"/>
                </a:solidFill>
              </a:rPr>
              <a:t>% </a:t>
            </a:r>
            <a:r>
              <a:rPr lang="sv-SE" sz="2000" b="0" dirty="0" err="1">
                <a:solidFill>
                  <a:schemeClr val="tx2"/>
                </a:solidFill>
              </a:rPr>
              <a:t>of</a:t>
            </a:r>
            <a:r>
              <a:rPr lang="sv-SE" sz="2000" b="0" dirty="0">
                <a:solidFill>
                  <a:schemeClr val="tx2"/>
                </a:solidFill>
              </a:rPr>
              <a:t> </a:t>
            </a:r>
            <a:r>
              <a:rPr lang="sv-SE" sz="2000" b="0" dirty="0" err="1">
                <a:solidFill>
                  <a:schemeClr val="tx2"/>
                </a:solidFill>
              </a:rPr>
              <a:t>Swedes</a:t>
            </a:r>
            <a:r>
              <a:rPr lang="sv-SE" sz="2000" b="0" dirty="0">
                <a:solidFill>
                  <a:schemeClr val="tx2"/>
                </a:solidFill>
              </a:rPr>
              <a:t> </a:t>
            </a:r>
            <a:r>
              <a:rPr lang="sv-SE" sz="2000" b="0" dirty="0" err="1">
                <a:solidFill>
                  <a:schemeClr val="tx2"/>
                </a:solidFill>
              </a:rPr>
              <a:t>speak</a:t>
            </a:r>
            <a:r>
              <a:rPr lang="sv-SE" sz="2000" b="0" dirty="0">
                <a:solidFill>
                  <a:schemeClr val="tx2"/>
                </a:solidFill>
              </a:rPr>
              <a:t> English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sv-SE" sz="2000" b="0" dirty="0" smtClean="0">
                <a:solidFill>
                  <a:schemeClr val="accent1"/>
                </a:solidFill>
              </a:rPr>
              <a:t>3rd</a:t>
            </a:r>
            <a:r>
              <a:rPr lang="sv-SE" sz="2000" b="0" dirty="0" smtClean="0">
                <a:solidFill>
                  <a:schemeClr val="tx2"/>
                </a:solidFill>
              </a:rPr>
              <a:t> </a:t>
            </a:r>
            <a:r>
              <a:rPr lang="sv-SE" sz="2000" b="0" dirty="0" err="1">
                <a:solidFill>
                  <a:schemeClr val="tx2"/>
                </a:solidFill>
              </a:rPr>
              <a:t>largest</a:t>
            </a:r>
            <a:r>
              <a:rPr lang="sv-SE" sz="2000" b="0" dirty="0">
                <a:solidFill>
                  <a:schemeClr val="tx2"/>
                </a:solidFill>
              </a:rPr>
              <a:t> country in </a:t>
            </a:r>
            <a:r>
              <a:rPr lang="sv-SE" sz="2000" b="0" dirty="0" err="1">
                <a:solidFill>
                  <a:schemeClr val="tx2"/>
                </a:solidFill>
              </a:rPr>
              <a:t>Europe</a:t>
            </a:r>
            <a:r>
              <a:rPr lang="sv-SE" sz="2000" b="0" dirty="0">
                <a:solidFill>
                  <a:schemeClr val="tx2"/>
                </a:solidFill>
              </a:rPr>
              <a:t> in </a:t>
            </a:r>
            <a:r>
              <a:rPr lang="sv-SE" sz="2000" b="0" dirty="0" err="1">
                <a:solidFill>
                  <a:schemeClr val="tx2"/>
                </a:solidFill>
              </a:rPr>
              <a:t>geographical</a:t>
            </a:r>
            <a:r>
              <a:rPr lang="sv-SE" sz="2000" b="0" dirty="0">
                <a:solidFill>
                  <a:schemeClr val="tx2"/>
                </a:solidFill>
              </a:rPr>
              <a:t> </a:t>
            </a:r>
            <a:r>
              <a:rPr lang="sv-SE" sz="2000" b="0" dirty="0" err="1">
                <a:solidFill>
                  <a:schemeClr val="tx2"/>
                </a:solidFill>
              </a:rPr>
              <a:t>size</a:t>
            </a:r>
            <a:endParaRPr lang="sv-SE" sz="2000" b="0" dirty="0">
              <a:solidFill>
                <a:schemeClr val="tx2"/>
              </a:solidFill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sv-SE" sz="2000" b="0" dirty="0" smtClean="0">
                <a:solidFill>
                  <a:schemeClr val="accent1"/>
                </a:solidFill>
              </a:rPr>
              <a:t>9.8</a:t>
            </a:r>
            <a:r>
              <a:rPr lang="sv-SE" sz="2000" b="0" dirty="0" smtClean="0">
                <a:solidFill>
                  <a:schemeClr val="tx2"/>
                </a:solidFill>
              </a:rPr>
              <a:t> </a:t>
            </a:r>
            <a:r>
              <a:rPr lang="sv-SE" sz="2000" b="0" dirty="0">
                <a:solidFill>
                  <a:schemeClr val="tx2"/>
                </a:solidFill>
              </a:rPr>
              <a:t>million </a:t>
            </a:r>
            <a:r>
              <a:rPr lang="sv-SE" sz="2000" b="0" dirty="0" err="1">
                <a:solidFill>
                  <a:schemeClr val="tx2"/>
                </a:solidFill>
              </a:rPr>
              <a:t>people</a:t>
            </a:r>
            <a:r>
              <a:rPr lang="sv-SE" sz="2000" b="0" dirty="0">
                <a:solidFill>
                  <a:schemeClr val="tx2"/>
                </a:solidFill>
              </a:rPr>
              <a:t> live in Sweden. </a:t>
            </a:r>
            <a:r>
              <a:rPr lang="sv-SE" sz="2000" b="0" dirty="0" smtClean="0">
                <a:solidFill>
                  <a:schemeClr val="accent1"/>
                </a:solidFill>
              </a:rPr>
              <a:t>16% </a:t>
            </a:r>
            <a:r>
              <a:rPr lang="sv-SE" sz="2000" b="0" dirty="0" err="1">
                <a:solidFill>
                  <a:schemeClr val="tx2"/>
                </a:solidFill>
              </a:rPr>
              <a:t>were</a:t>
            </a:r>
            <a:r>
              <a:rPr lang="sv-SE" sz="2000" b="0" dirty="0">
                <a:solidFill>
                  <a:schemeClr val="tx2"/>
                </a:solidFill>
              </a:rPr>
              <a:t> </a:t>
            </a:r>
            <a:r>
              <a:rPr lang="sv-SE" sz="2000" b="0" dirty="0" err="1">
                <a:solidFill>
                  <a:schemeClr val="tx2"/>
                </a:solidFill>
              </a:rPr>
              <a:t>born</a:t>
            </a:r>
            <a:r>
              <a:rPr lang="sv-SE" sz="2000" b="0" dirty="0">
                <a:solidFill>
                  <a:schemeClr val="tx2"/>
                </a:solidFill>
              </a:rPr>
              <a:t> in </a:t>
            </a:r>
            <a:r>
              <a:rPr lang="sv-SE" sz="2000" b="0" dirty="0" err="1">
                <a:solidFill>
                  <a:schemeClr val="tx2"/>
                </a:solidFill>
              </a:rPr>
              <a:t>another</a:t>
            </a:r>
            <a:r>
              <a:rPr lang="sv-SE" sz="2000" b="0" dirty="0">
                <a:solidFill>
                  <a:schemeClr val="tx2"/>
                </a:solidFill>
              </a:rPr>
              <a:t> country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sv-SE" sz="2000" b="0" dirty="0">
                <a:solidFill>
                  <a:schemeClr val="accent1"/>
                </a:solidFill>
              </a:rPr>
              <a:t>85% </a:t>
            </a:r>
            <a:r>
              <a:rPr lang="sv-SE" sz="2000" b="0" dirty="0" err="1">
                <a:solidFill>
                  <a:schemeClr val="tx2"/>
                </a:solidFill>
              </a:rPr>
              <a:t>of</a:t>
            </a:r>
            <a:r>
              <a:rPr lang="sv-SE" sz="2000" b="0" dirty="0">
                <a:solidFill>
                  <a:schemeClr val="tx2"/>
                </a:solidFill>
              </a:rPr>
              <a:t> </a:t>
            </a:r>
            <a:r>
              <a:rPr lang="sv-SE" sz="2000" b="0" dirty="0" err="1">
                <a:solidFill>
                  <a:schemeClr val="tx2"/>
                </a:solidFill>
              </a:rPr>
              <a:t>Swedes</a:t>
            </a:r>
            <a:r>
              <a:rPr lang="sv-SE" sz="2000" b="0" dirty="0">
                <a:solidFill>
                  <a:schemeClr val="tx2"/>
                </a:solidFill>
              </a:rPr>
              <a:t> live in </a:t>
            </a:r>
            <a:r>
              <a:rPr lang="sv-SE" sz="2000" b="0" dirty="0" err="1">
                <a:solidFill>
                  <a:schemeClr val="tx2"/>
                </a:solidFill>
              </a:rPr>
              <a:t>cities</a:t>
            </a:r>
            <a:endParaRPr lang="sv-SE" sz="2000" b="0" dirty="0">
              <a:solidFill>
                <a:schemeClr val="tx2"/>
              </a:solidFill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sv-SE" sz="2000" b="0" dirty="0">
                <a:solidFill>
                  <a:schemeClr val="accent1"/>
                </a:solidFill>
              </a:rPr>
              <a:t>91</a:t>
            </a:r>
            <a:r>
              <a:rPr lang="sv-SE" sz="2000" b="0" dirty="0">
                <a:solidFill>
                  <a:schemeClr val="tx2"/>
                </a:solidFill>
              </a:rPr>
              <a:t> </a:t>
            </a:r>
            <a:r>
              <a:rPr lang="sv-SE" sz="2000" b="0" dirty="0" err="1">
                <a:solidFill>
                  <a:schemeClr val="tx2"/>
                </a:solidFill>
              </a:rPr>
              <a:t>degrees</a:t>
            </a:r>
            <a:r>
              <a:rPr lang="sv-SE" sz="2000" b="0" dirty="0">
                <a:solidFill>
                  <a:schemeClr val="tx2"/>
                </a:solidFill>
              </a:rPr>
              <a:t> C is the </a:t>
            </a:r>
            <a:r>
              <a:rPr lang="sv-SE" sz="2000" b="0" dirty="0" err="1">
                <a:solidFill>
                  <a:schemeClr val="tx2"/>
                </a:solidFill>
              </a:rPr>
              <a:t>largest</a:t>
            </a:r>
            <a:r>
              <a:rPr lang="sv-SE" sz="2000" b="0" dirty="0">
                <a:solidFill>
                  <a:schemeClr val="tx2"/>
                </a:solidFill>
              </a:rPr>
              <a:t> </a:t>
            </a:r>
            <a:r>
              <a:rPr lang="sv-SE" sz="2000" b="0" dirty="0" err="1">
                <a:solidFill>
                  <a:schemeClr val="tx2"/>
                </a:solidFill>
              </a:rPr>
              <a:t>measured</a:t>
            </a:r>
            <a:r>
              <a:rPr lang="sv-SE" sz="2000" b="0" dirty="0">
                <a:solidFill>
                  <a:schemeClr val="tx2"/>
                </a:solidFill>
              </a:rPr>
              <a:t> </a:t>
            </a:r>
            <a:r>
              <a:rPr lang="sv-SE" sz="2000" b="0" dirty="0" err="1" smtClean="0">
                <a:solidFill>
                  <a:schemeClr val="tx2"/>
                </a:solidFill>
              </a:rPr>
              <a:t>temperature</a:t>
            </a:r>
            <a:r>
              <a:rPr lang="sv-SE" sz="2000" b="0" dirty="0" smtClean="0">
                <a:solidFill>
                  <a:schemeClr val="tx2"/>
                </a:solidFill>
              </a:rPr>
              <a:t> variation </a:t>
            </a:r>
            <a:endParaRPr lang="sv-SE" sz="2000" b="0" dirty="0">
              <a:solidFill>
                <a:schemeClr val="tx2"/>
              </a:solidFill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sv-SE" sz="2000" b="0" dirty="0">
                <a:solidFill>
                  <a:schemeClr val="accent1"/>
                </a:solidFill>
              </a:rPr>
              <a:t>480</a:t>
            </a:r>
            <a:r>
              <a:rPr lang="sv-SE" sz="2000" b="0" dirty="0">
                <a:solidFill>
                  <a:schemeClr val="tx2"/>
                </a:solidFill>
              </a:rPr>
              <a:t> </a:t>
            </a:r>
            <a:r>
              <a:rPr lang="sv-SE" sz="2000" b="0" dirty="0" err="1">
                <a:solidFill>
                  <a:schemeClr val="tx2"/>
                </a:solidFill>
              </a:rPr>
              <a:t>days</a:t>
            </a:r>
            <a:r>
              <a:rPr lang="sv-SE" sz="2000" b="0" dirty="0">
                <a:solidFill>
                  <a:schemeClr val="tx2"/>
                </a:solidFill>
              </a:rPr>
              <a:t> </a:t>
            </a:r>
            <a:r>
              <a:rPr lang="sv-SE" sz="2000" b="0" dirty="0" err="1">
                <a:solidFill>
                  <a:schemeClr val="tx2"/>
                </a:solidFill>
              </a:rPr>
              <a:t>of</a:t>
            </a:r>
            <a:r>
              <a:rPr lang="sv-SE" sz="2000" b="0" dirty="0">
                <a:solidFill>
                  <a:schemeClr val="tx2"/>
                </a:solidFill>
              </a:rPr>
              <a:t> </a:t>
            </a:r>
            <a:r>
              <a:rPr lang="sv-SE" sz="2000" b="0" dirty="0" err="1">
                <a:solidFill>
                  <a:schemeClr val="tx2"/>
                </a:solidFill>
              </a:rPr>
              <a:t>paid</a:t>
            </a:r>
            <a:r>
              <a:rPr lang="sv-SE" sz="2000" b="0" dirty="0">
                <a:solidFill>
                  <a:schemeClr val="tx2"/>
                </a:solidFill>
              </a:rPr>
              <a:t> </a:t>
            </a:r>
            <a:r>
              <a:rPr lang="sv-SE" sz="2000" b="0" dirty="0" err="1">
                <a:solidFill>
                  <a:schemeClr val="tx2"/>
                </a:solidFill>
              </a:rPr>
              <a:t>parental</a:t>
            </a:r>
            <a:r>
              <a:rPr lang="sv-SE" sz="2000" b="0" dirty="0">
                <a:solidFill>
                  <a:schemeClr val="tx2"/>
                </a:solidFill>
              </a:rPr>
              <a:t> </a:t>
            </a:r>
            <a:r>
              <a:rPr lang="sv-SE" sz="2000" b="0" dirty="0" err="1">
                <a:solidFill>
                  <a:schemeClr val="tx2"/>
                </a:solidFill>
              </a:rPr>
              <a:t>leave</a:t>
            </a:r>
            <a:r>
              <a:rPr lang="sv-SE" sz="2000" b="0" dirty="0">
                <a:solidFill>
                  <a:schemeClr val="tx2"/>
                </a:solidFill>
              </a:rPr>
              <a:t> for Swedish </a:t>
            </a:r>
            <a:r>
              <a:rPr lang="sv-SE" sz="2000" b="0" dirty="0" err="1">
                <a:solidFill>
                  <a:schemeClr val="tx2"/>
                </a:solidFill>
              </a:rPr>
              <a:t>parents</a:t>
            </a:r>
            <a:endParaRPr lang="sv-SE" sz="2000" b="0" dirty="0">
              <a:solidFill>
                <a:schemeClr val="tx2"/>
              </a:solidFill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sv-SE" sz="2000" b="0" dirty="0">
                <a:solidFill>
                  <a:schemeClr val="accent1"/>
                </a:solidFill>
              </a:rPr>
              <a:t>95 700 </a:t>
            </a:r>
            <a:r>
              <a:rPr lang="sv-SE" sz="2000" b="0" dirty="0" smtClean="0">
                <a:solidFill>
                  <a:schemeClr val="tx2"/>
                </a:solidFill>
              </a:rPr>
              <a:t>lakes</a:t>
            </a:r>
            <a:endParaRPr lang="en-GB" sz="1200" b="0" dirty="0" err="1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2892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3"/>
          <p:cNvSpPr>
            <a:spLocks noGrp="1"/>
          </p:cNvSpPr>
          <p:nvPr>
            <p:ph sz="half" idx="1"/>
          </p:nvPr>
        </p:nvSpPr>
        <p:spPr>
          <a:xfrm>
            <a:off x="4029789" y="1693554"/>
            <a:ext cx="3535894" cy="3720107"/>
          </a:xfrm>
        </p:spPr>
        <p:txBody>
          <a:bodyPr/>
          <a:lstStyle/>
          <a:p>
            <a:pPr marL="180000" indent="-180000">
              <a:buClrTx/>
              <a:buFont typeface="Arial"/>
              <a:buChar char="•"/>
            </a:pPr>
            <a:r>
              <a:rPr lang="en-GB" sz="2000" dirty="0" smtClean="0"/>
              <a:t>World-leading synchrotron radiation laboratory</a:t>
            </a:r>
          </a:p>
          <a:p>
            <a:pPr marL="180000" indent="-180000">
              <a:buClrTx/>
              <a:buFont typeface="Arial"/>
              <a:buChar char="•"/>
            </a:pPr>
            <a:r>
              <a:rPr lang="en-GB" sz="2000" dirty="0" smtClean="0"/>
              <a:t>Using synchrotron radiation  to study materials at the atomic scale</a:t>
            </a:r>
          </a:p>
          <a:p>
            <a:pPr marL="180000" indent="-180000">
              <a:buClrTx/>
              <a:buFont typeface="Arial"/>
              <a:buChar char="•"/>
            </a:pPr>
            <a:r>
              <a:rPr lang="en-GB" sz="2000" dirty="0" smtClean="0"/>
              <a:t>For scientific breakthroughs within medicine, engineering and science</a:t>
            </a:r>
          </a:p>
          <a:p>
            <a:pPr marL="180000" indent="-180000">
              <a:buClrTx/>
              <a:buFont typeface="Arial"/>
              <a:buChar char="•"/>
            </a:pPr>
            <a:r>
              <a:rPr lang="en-GB" sz="2000" dirty="0" smtClean="0"/>
              <a:t>Inauguration 2016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MAX IV Laboratory</a:t>
            </a:r>
          </a:p>
        </p:txBody>
      </p:sp>
      <p:cxnSp>
        <p:nvCxnSpPr>
          <p:cNvPr id="10" name="Rak 9"/>
          <p:cNvCxnSpPr/>
          <p:nvPr/>
        </p:nvCxnSpPr>
        <p:spPr bwMode="auto">
          <a:xfrm>
            <a:off x="745259" y="1499383"/>
            <a:ext cx="7506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" name="Bildobjekt 6" descr="2s5d3928x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4785" y="1781684"/>
            <a:ext cx="3105645" cy="36548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ESS – European Spallation Source</a:t>
            </a:r>
            <a:endParaRPr lang="en-GB" dirty="0"/>
          </a:p>
        </p:txBody>
      </p:sp>
      <p:sp>
        <p:nvSpPr>
          <p:cNvPr id="6" name="Platshållare för innehåll 3"/>
          <p:cNvSpPr>
            <a:spLocks noGrp="1"/>
          </p:cNvSpPr>
          <p:nvPr>
            <p:ph sz="half" idx="2"/>
          </p:nvPr>
        </p:nvSpPr>
        <p:spPr>
          <a:xfrm>
            <a:off x="4024313" y="1679007"/>
            <a:ext cx="3763963" cy="3720107"/>
          </a:xfrm>
        </p:spPr>
        <p:txBody>
          <a:bodyPr/>
          <a:lstStyle/>
          <a:p>
            <a:pPr>
              <a:buClrTx/>
              <a:buFont typeface="Arial"/>
              <a:buChar char="•"/>
            </a:pPr>
            <a:r>
              <a:rPr lang="sv-SE" sz="2000" dirty="0"/>
              <a:t>A </a:t>
            </a:r>
            <a:r>
              <a:rPr lang="sv-SE" sz="2000" dirty="0" err="1"/>
              <a:t>world</a:t>
            </a:r>
            <a:r>
              <a:rPr lang="sv-SE" sz="2000" dirty="0"/>
              <a:t>-leading </a:t>
            </a:r>
            <a:r>
              <a:rPr lang="sv-SE" sz="2000" dirty="0" err="1"/>
              <a:t>facility</a:t>
            </a:r>
            <a:r>
              <a:rPr lang="sv-SE" sz="2000" dirty="0"/>
              <a:t> for neutron science </a:t>
            </a:r>
            <a:endParaRPr lang="sv-SE" sz="2000" dirty="0" smtClean="0"/>
          </a:p>
          <a:p>
            <a:pPr>
              <a:buClrTx/>
              <a:buFont typeface="Arial"/>
              <a:buChar char="•"/>
            </a:pPr>
            <a:r>
              <a:rPr lang="en-US" sz="2000" dirty="0" smtClean="0"/>
              <a:t>Will be used to study the </a:t>
            </a:r>
            <a:r>
              <a:rPr lang="sv-SE" sz="2000" dirty="0" err="1"/>
              <a:t>atomic</a:t>
            </a:r>
            <a:r>
              <a:rPr lang="sv-SE" sz="2000" dirty="0"/>
              <a:t> and </a:t>
            </a:r>
            <a:r>
              <a:rPr lang="sv-SE" sz="2000" dirty="0" err="1"/>
              <a:t>molecular</a:t>
            </a:r>
            <a:r>
              <a:rPr lang="sv-SE" sz="2000" dirty="0"/>
              <a:t> </a:t>
            </a:r>
            <a:r>
              <a:rPr lang="en-US" sz="2000" dirty="0" smtClean="0"/>
              <a:t>structure and function of materials such as plastics, proteins and medicines</a:t>
            </a:r>
          </a:p>
          <a:p>
            <a:pPr>
              <a:buClrTx/>
              <a:buFont typeface="Arial"/>
              <a:buChar char="•"/>
            </a:pPr>
            <a:r>
              <a:rPr lang="sv-SE" sz="2000" dirty="0" err="1"/>
              <a:t>First</a:t>
            </a:r>
            <a:r>
              <a:rPr lang="sv-SE" sz="2000" dirty="0"/>
              <a:t> neutrons in 2019, </a:t>
            </a:r>
            <a:r>
              <a:rPr lang="sv-SE" sz="2000" dirty="0" err="1"/>
              <a:t>fully</a:t>
            </a:r>
            <a:r>
              <a:rPr lang="sv-SE" sz="2000" dirty="0"/>
              <a:t> </a:t>
            </a:r>
            <a:r>
              <a:rPr lang="sv-SE" sz="2000" dirty="0" err="1"/>
              <a:t>completed</a:t>
            </a:r>
            <a:r>
              <a:rPr lang="sv-SE" sz="2000" dirty="0"/>
              <a:t> in </a:t>
            </a:r>
            <a:r>
              <a:rPr lang="sv-SE" sz="2000" dirty="0" smtClean="0"/>
              <a:t>2025</a:t>
            </a:r>
          </a:p>
          <a:p>
            <a:pPr>
              <a:buClrTx/>
              <a:buFont typeface="Arial"/>
              <a:buChar char="•"/>
            </a:pPr>
            <a:r>
              <a:rPr lang="en-US" sz="2000" dirty="0" smtClean="0"/>
              <a:t>Will be used by </a:t>
            </a:r>
            <a:r>
              <a:rPr lang="sv-SE" sz="2000" dirty="0"/>
              <a:t>at </a:t>
            </a:r>
            <a:r>
              <a:rPr lang="sv-SE" sz="2000" dirty="0" err="1"/>
              <a:t>least</a:t>
            </a:r>
            <a:r>
              <a:rPr lang="sv-SE" sz="2000" dirty="0"/>
              <a:t> </a:t>
            </a:r>
            <a:r>
              <a:rPr lang="sv-SE" sz="2000" dirty="0" smtClean="0"/>
              <a:t>17 </a:t>
            </a:r>
            <a:r>
              <a:rPr lang="en-US" sz="2000" dirty="0" smtClean="0"/>
              <a:t>European countries</a:t>
            </a:r>
            <a:endParaRPr lang="en-US" sz="2000" dirty="0"/>
          </a:p>
        </p:txBody>
      </p:sp>
      <p:cxnSp>
        <p:nvCxnSpPr>
          <p:cNvPr id="10" name="Rak 9"/>
          <p:cNvCxnSpPr/>
          <p:nvPr/>
        </p:nvCxnSpPr>
        <p:spPr bwMode="auto">
          <a:xfrm>
            <a:off x="745259" y="1499383"/>
            <a:ext cx="7506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Bildobjekt 7" descr="E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238" y="1784731"/>
            <a:ext cx="3115056" cy="359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10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cs typeface="Tahoma" charset="0"/>
                <a:sym typeface="Tahoma" charset="0"/>
              </a:rPr>
              <a:t>Medicon</a:t>
            </a:r>
            <a:r>
              <a:rPr lang="en-US" dirty="0" smtClean="0">
                <a:cs typeface="Tahoma" charset="0"/>
                <a:sym typeface="Tahoma" charset="0"/>
              </a:rPr>
              <a:t> Village </a:t>
            </a:r>
            <a:br>
              <a:rPr lang="en-US" dirty="0" smtClean="0">
                <a:cs typeface="Tahoma" charset="0"/>
                <a:sym typeface="Tahoma" charset="0"/>
              </a:rPr>
            </a:br>
            <a:r>
              <a:rPr lang="en-US" sz="3200" dirty="0" smtClean="0">
                <a:cs typeface="Tahoma" charset="0"/>
                <a:sym typeface="Tahoma" charset="0"/>
              </a:rPr>
              <a:t>– </a:t>
            </a:r>
            <a:r>
              <a:rPr lang="en-US" sz="3200" dirty="0" smtClean="0"/>
              <a:t>A </a:t>
            </a:r>
            <a:r>
              <a:rPr lang="en-US" sz="3200" dirty="0"/>
              <a:t>science and business park for life </a:t>
            </a:r>
            <a:r>
              <a:rPr lang="en-US" sz="3200" dirty="0" smtClean="0"/>
              <a:t>science</a:t>
            </a:r>
            <a:endParaRPr lang="en-US" sz="3200" dirty="0">
              <a:cs typeface="Tahoma" charset="0"/>
              <a:sym typeface="Tahoma" charset="0"/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v-SE" dirty="0" smtClean="0"/>
          </a:p>
          <a:p>
            <a:endParaRPr lang="sv-SE" dirty="0" smtClean="0"/>
          </a:p>
          <a:p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3927475" y="1666307"/>
            <a:ext cx="4213225" cy="3720107"/>
          </a:xfrm>
        </p:spPr>
        <p:txBody>
          <a:bodyPr/>
          <a:lstStyle/>
          <a:p>
            <a:pPr marL="180000" indent="-180000">
              <a:spcBef>
                <a:spcPts val="800"/>
              </a:spcBef>
              <a:buClrTx/>
              <a:buFont typeface="Arial"/>
              <a:buChar char="•"/>
            </a:pPr>
            <a:r>
              <a:rPr lang="en-GB" sz="2000" dirty="0"/>
              <a:t>Research, innovation and enterprise working together to create value for human health </a:t>
            </a:r>
            <a:br>
              <a:rPr lang="en-GB" sz="2000" dirty="0"/>
            </a:br>
            <a:r>
              <a:rPr lang="en-GB" sz="2000" dirty="0"/>
              <a:t>and wellbeing</a:t>
            </a:r>
          </a:p>
          <a:p>
            <a:pPr marL="180000" indent="-180000">
              <a:spcBef>
                <a:spcPts val="800"/>
              </a:spcBef>
              <a:buClrTx/>
              <a:buFont typeface="Arial"/>
              <a:buChar char="•"/>
            </a:pPr>
            <a:r>
              <a:rPr lang="en-GB" sz="2000" dirty="0" smtClean="0"/>
              <a:t>Cancer</a:t>
            </a:r>
            <a:r>
              <a:rPr lang="en-GB" sz="2000" dirty="0"/>
              <a:t>, </a:t>
            </a:r>
            <a:r>
              <a:rPr lang="en-GB" sz="2000" dirty="0" smtClean="0"/>
              <a:t>Diabetes, </a:t>
            </a:r>
            <a:r>
              <a:rPr lang="en-GB" sz="2000" dirty="0" err="1" smtClean="0"/>
              <a:t>Nano</a:t>
            </a:r>
            <a:r>
              <a:rPr lang="en-GB" sz="2000" dirty="0" smtClean="0"/>
              <a:t> Medicine and more</a:t>
            </a:r>
            <a:endParaRPr lang="en-GB" sz="2000" dirty="0"/>
          </a:p>
          <a:p>
            <a:pPr marL="180000" indent="-180000">
              <a:spcBef>
                <a:spcPts val="800"/>
              </a:spcBef>
              <a:buClrTx/>
              <a:buFont typeface="Arial"/>
              <a:buChar char="•"/>
            </a:pPr>
            <a:r>
              <a:rPr lang="en-US" sz="2000" dirty="0" smtClean="0"/>
              <a:t>Initiated </a:t>
            </a:r>
            <a:r>
              <a:rPr lang="en-US" sz="2000" dirty="0"/>
              <a:t>by Lund University in a triple helix collaboration</a:t>
            </a:r>
            <a:endParaRPr lang="en-GB" sz="2000" dirty="0"/>
          </a:p>
          <a:p>
            <a:pPr marL="180000" indent="-180000">
              <a:spcBef>
                <a:spcPts val="800"/>
              </a:spcBef>
              <a:buClrTx/>
              <a:buFont typeface="Arial"/>
              <a:buChar char="•"/>
            </a:pPr>
            <a:r>
              <a:rPr lang="en-GB" sz="2000" dirty="0" smtClean="0"/>
              <a:t>Opened </a:t>
            </a:r>
            <a:r>
              <a:rPr lang="en-GB" sz="2000" dirty="0"/>
              <a:t>2012 in AstraZeneca’s former </a:t>
            </a:r>
            <a:r>
              <a:rPr lang="en-GB" sz="2000" dirty="0" smtClean="0"/>
              <a:t>premises</a:t>
            </a:r>
          </a:p>
          <a:p>
            <a:pPr marL="180000" indent="-180000">
              <a:spcBef>
                <a:spcPts val="800"/>
              </a:spcBef>
              <a:buClrTx/>
              <a:buFont typeface="Arial"/>
              <a:buChar char="•"/>
            </a:pPr>
            <a:r>
              <a:rPr lang="en-GB" sz="2000" dirty="0" smtClean="0"/>
              <a:t>February 2015:</a:t>
            </a:r>
            <a:endParaRPr lang="en-GB" sz="2000" dirty="0"/>
          </a:p>
          <a:p>
            <a:pPr marL="649900" lvl="1" indent="-180000">
              <a:spcBef>
                <a:spcPts val="800"/>
              </a:spcBef>
              <a:buClrTx/>
              <a:buFont typeface="Arial"/>
              <a:buChar char="•"/>
            </a:pPr>
            <a:r>
              <a:rPr lang="en-GB" sz="2000" dirty="0" smtClean="0"/>
              <a:t>1.100 </a:t>
            </a:r>
            <a:r>
              <a:rPr lang="en-GB" sz="2000" dirty="0"/>
              <a:t>persons </a:t>
            </a:r>
          </a:p>
          <a:p>
            <a:pPr marL="649900" lvl="1" indent="-180000">
              <a:spcBef>
                <a:spcPts val="800"/>
              </a:spcBef>
              <a:buClrTx/>
              <a:buFont typeface="Arial"/>
              <a:buChar char="•"/>
            </a:pPr>
            <a:r>
              <a:rPr lang="en-GB" sz="2000" dirty="0" smtClean="0"/>
              <a:t>More than 100 companies/organisations</a:t>
            </a:r>
            <a:endParaRPr lang="en-GB" sz="2000" dirty="0"/>
          </a:p>
        </p:txBody>
      </p:sp>
      <p:pic>
        <p:nvPicPr>
          <p:cNvPr id="6" name="Bildobjekt 5" descr="medicon_village_exte-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4480" y="1783554"/>
            <a:ext cx="3094906" cy="360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2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The Öresund region: </a:t>
            </a:r>
            <a:r>
              <a:rPr lang="sv-SE" dirty="0" err="1"/>
              <a:t>one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</a:t>
            </a:r>
            <a:r>
              <a:rPr lang="sv-SE" dirty="0" err="1"/>
              <a:t>world’s</a:t>
            </a:r>
            <a:r>
              <a:rPr lang="sv-SE" dirty="0"/>
              <a:t> </a:t>
            </a:r>
            <a:r>
              <a:rPr lang="sv-SE" dirty="0" err="1"/>
              <a:t>strongest</a:t>
            </a:r>
            <a:r>
              <a:rPr lang="sv-SE" dirty="0"/>
              <a:t> research </a:t>
            </a:r>
            <a:r>
              <a:rPr lang="sv-SE" dirty="0" smtClean="0"/>
              <a:t>regions</a:t>
            </a:r>
            <a:endParaRPr lang="sv-SE" dirty="0"/>
          </a:p>
        </p:txBody>
      </p:sp>
      <p:sp>
        <p:nvSpPr>
          <p:cNvPr id="4" name="Platshållare för innehåll 5"/>
          <p:cNvSpPr txBox="1">
            <a:spLocks/>
          </p:cNvSpPr>
          <p:nvPr/>
        </p:nvSpPr>
        <p:spPr>
          <a:xfrm>
            <a:off x="4051300" y="1666307"/>
            <a:ext cx="3810000" cy="3720107"/>
          </a:xfrm>
          <a:prstGeom prst="rect">
            <a:avLst/>
          </a:prstGeom>
        </p:spPr>
        <p:txBody>
          <a:bodyPr/>
          <a:lstStyle>
            <a:lvl1pPr marL="230188" indent="-230188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sz="2200" b="0">
                <a:solidFill>
                  <a:schemeClr val="tx2"/>
                </a:solidFill>
                <a:latin typeface="+mn-lt"/>
                <a:ea typeface="ＭＳ Ｐゴシック" charset="-128"/>
                <a:cs typeface="+mn-cs"/>
              </a:defRPr>
            </a:lvl1pPr>
            <a:lvl2pPr marL="700088" indent="-247650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Char char="–"/>
              <a:defRPr sz="2200" b="0">
                <a:solidFill>
                  <a:schemeClr val="tx2"/>
                </a:solidFill>
                <a:latin typeface="+mn-lt"/>
                <a:ea typeface="ＭＳ Ｐゴシック" charset="-128"/>
              </a:defRPr>
            </a:lvl2pPr>
            <a:lvl3pPr marL="1089025" indent="-179388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Font typeface="Lucida Grande"/>
              <a:buChar char="»"/>
              <a:defRPr sz="2000" b="0">
                <a:solidFill>
                  <a:schemeClr val="tx2"/>
                </a:solidFill>
                <a:latin typeface="+mn-lt"/>
                <a:ea typeface="ＭＳ Ｐゴシック" charset="-128"/>
              </a:defRPr>
            </a:lvl3pPr>
            <a:lvl4pPr marL="1550988" indent="-193675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Char char="–"/>
              <a:defRPr sz="2000" b="0">
                <a:solidFill>
                  <a:schemeClr val="tx2"/>
                </a:solidFill>
                <a:latin typeface="+mn-lt"/>
                <a:ea typeface="ＭＳ Ｐゴシック" charset="-128"/>
              </a:defRPr>
            </a:lvl4pPr>
            <a:lvl5pPr marL="20367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4939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511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083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655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buClrTx/>
              <a:buFont typeface="Arial"/>
              <a:buChar char="•"/>
              <a:defRPr/>
            </a:pPr>
            <a:r>
              <a:rPr lang="en-US" sz="2000" kern="0" smtClean="0">
                <a:ea typeface="ＭＳ Ｐゴシック" charset="0"/>
                <a:cs typeface="ＭＳ Ｐゴシック" charset="0"/>
              </a:rPr>
              <a:t>The highest concentration of highly-qualified workers in northern Europe</a:t>
            </a:r>
          </a:p>
          <a:p>
            <a:pPr lvl="1">
              <a:buClrTx/>
              <a:buFont typeface="Arial" panose="020B0604020202020204" pitchFamily="34" charset="0"/>
              <a:buChar char="‒"/>
              <a:defRPr/>
            </a:pPr>
            <a:r>
              <a:rPr lang="en-US" sz="2000" kern="0" smtClean="0">
                <a:ea typeface="ＭＳ Ｐゴシック" charset="0"/>
                <a:cs typeface="ＭＳ Ｐゴシック" charset="0"/>
              </a:rPr>
              <a:t>12 universities</a:t>
            </a:r>
          </a:p>
          <a:p>
            <a:pPr lvl="1">
              <a:buClrTx/>
              <a:buFont typeface="Arial" panose="020B0604020202020204" pitchFamily="34" charset="0"/>
              <a:buChar char="‒"/>
              <a:defRPr/>
            </a:pPr>
            <a:r>
              <a:rPr lang="en-US" sz="2000" kern="0" smtClean="0">
                <a:ea typeface="ＭＳ Ｐゴシック" charset="0"/>
                <a:cs typeface="ＭＳ Ｐゴシック" charset="0"/>
              </a:rPr>
              <a:t>155 000 students</a:t>
            </a:r>
          </a:p>
          <a:p>
            <a:pPr lvl="1">
              <a:buClrTx/>
              <a:buFont typeface="Arial" panose="020B0604020202020204" pitchFamily="34" charset="0"/>
              <a:buChar char="‒"/>
              <a:defRPr/>
            </a:pPr>
            <a:r>
              <a:rPr lang="en-US" sz="2000" kern="0" smtClean="0">
                <a:ea typeface="ＭＳ Ｐゴシック" charset="0"/>
                <a:cs typeface="ＭＳ Ｐゴシック" charset="0"/>
              </a:rPr>
              <a:t>12 000 researchers</a:t>
            </a:r>
          </a:p>
          <a:p>
            <a:pPr marL="230188" lvl="1" indent="-230188">
              <a:buClrTx/>
              <a:buFont typeface="Arial"/>
              <a:buChar char="•"/>
              <a:defRPr/>
            </a:pPr>
            <a:r>
              <a:rPr lang="en-US" sz="2000" kern="0" smtClean="0">
                <a:ea typeface="ＭＳ Ｐゴシック" charset="0"/>
                <a:cs typeface="ＭＳ Ｐゴシック" charset="0"/>
              </a:rPr>
              <a:t>A hub for ideas, science and culture</a:t>
            </a:r>
          </a:p>
          <a:p>
            <a:pPr marL="230188" lvl="1" indent="-230188">
              <a:buClrTx/>
              <a:buFont typeface="Arial"/>
              <a:buChar char="•"/>
              <a:defRPr/>
            </a:pPr>
            <a:r>
              <a:rPr lang="en-US" sz="2000" kern="0" smtClean="0">
                <a:ea typeface="ＭＳ Ｐゴシック" charset="0"/>
                <a:cs typeface="ＭＳ Ｐゴシック" charset="0"/>
              </a:rPr>
              <a:t>A large proportion of the business sector has its origins in research</a:t>
            </a:r>
          </a:p>
          <a:p>
            <a:pPr>
              <a:buClrTx/>
              <a:buFont typeface="Arial"/>
              <a:buChar char="•"/>
              <a:defRPr/>
            </a:pPr>
            <a:r>
              <a:rPr lang="en-US" sz="2000" kern="0" smtClean="0">
                <a:ea typeface="ＭＳ Ｐゴシック" charset="0"/>
                <a:cs typeface="ＭＳ Ｐゴシック" charset="0"/>
              </a:rPr>
              <a:t>International airport (Copenhagen)</a:t>
            </a:r>
          </a:p>
          <a:p>
            <a:endParaRPr lang="en-GB" sz="2000" kern="0" dirty="0"/>
          </a:p>
        </p:txBody>
      </p:sp>
      <p:pic>
        <p:nvPicPr>
          <p:cNvPr id="5" name="Bildobjekt 4" descr="Oresundsbron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538" y="1781175"/>
            <a:ext cx="3098262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280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Cultural</a:t>
            </a:r>
            <a:r>
              <a:rPr lang="sv-SE" dirty="0"/>
              <a:t> and Public Centres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4294967295"/>
          </p:nvPr>
        </p:nvSpPr>
        <p:spPr>
          <a:xfrm>
            <a:off x="4051300" y="1666307"/>
            <a:ext cx="4387850" cy="3720107"/>
          </a:xfrm>
          <a:prstGeom prst="rect">
            <a:avLst/>
          </a:prstGeom>
        </p:spPr>
        <p:txBody>
          <a:bodyPr/>
          <a:lstStyle/>
          <a:p>
            <a:pPr>
              <a:buClrTx/>
              <a:buFont typeface="Arial"/>
              <a:buChar char="•"/>
            </a:pPr>
            <a:r>
              <a:rPr lang="sv-SE" sz="2000" dirty="0" smtClean="0"/>
              <a:t>Skissernas museum</a:t>
            </a:r>
          </a:p>
          <a:p>
            <a:pPr lvl="1">
              <a:buClrTx/>
              <a:buFont typeface="Arial" panose="020B0604020202020204" pitchFamily="34" charset="0"/>
              <a:buChar char="‒"/>
            </a:pPr>
            <a:r>
              <a:rPr lang="sv-SE" sz="2000" dirty="0" err="1" smtClean="0"/>
              <a:t>Unique</a:t>
            </a:r>
            <a:r>
              <a:rPr lang="sv-SE" sz="2000" dirty="0" smtClean="0"/>
              <a:t> in the </a:t>
            </a:r>
            <a:r>
              <a:rPr lang="sv-SE" sz="2000" dirty="0" err="1" smtClean="0"/>
              <a:t>world</a:t>
            </a:r>
            <a:r>
              <a:rPr lang="sv-SE" sz="2000" dirty="0" smtClean="0"/>
              <a:t>, </a:t>
            </a:r>
            <a:r>
              <a:rPr lang="sv-SE" sz="2000" dirty="0" err="1" smtClean="0"/>
              <a:t>with</a:t>
            </a:r>
            <a:r>
              <a:rPr lang="sv-SE" sz="2000" dirty="0" smtClean="0"/>
              <a:t> focus on the </a:t>
            </a:r>
            <a:r>
              <a:rPr lang="sv-SE" sz="2000" dirty="0" err="1" smtClean="0"/>
              <a:t>creative</a:t>
            </a:r>
            <a:r>
              <a:rPr lang="sv-SE" sz="2000" dirty="0" smtClean="0"/>
              <a:t> process and art in public </a:t>
            </a:r>
            <a:r>
              <a:rPr lang="sv-SE" sz="2000" dirty="0" err="1" smtClean="0"/>
              <a:t>spaces</a:t>
            </a:r>
            <a:endParaRPr lang="sv-SE" sz="2000" dirty="0" smtClean="0"/>
          </a:p>
          <a:p>
            <a:pPr>
              <a:buClrTx/>
              <a:buFont typeface="Arial"/>
              <a:buChar char="•"/>
            </a:pPr>
            <a:r>
              <a:rPr lang="sv-SE" sz="2000" dirty="0" smtClean="0"/>
              <a:t>The </a:t>
            </a:r>
            <a:r>
              <a:rPr lang="sv-SE" sz="2000" dirty="0" err="1" smtClean="0"/>
              <a:t>Botanical</a:t>
            </a:r>
            <a:r>
              <a:rPr lang="sv-SE" sz="2000" dirty="0" smtClean="0"/>
              <a:t> Garden</a:t>
            </a:r>
          </a:p>
          <a:p>
            <a:pPr lvl="1">
              <a:buClrTx/>
              <a:buFont typeface="Arial" panose="020B0604020202020204" pitchFamily="34" charset="0"/>
              <a:buChar char="‒"/>
            </a:pPr>
            <a:r>
              <a:rPr lang="sv-SE" sz="2000" dirty="0" smtClean="0"/>
              <a:t>7 000 plants and a green-house </a:t>
            </a:r>
            <a:r>
              <a:rPr lang="sv-SE" sz="2000" dirty="0" err="1" smtClean="0"/>
              <a:t>with</a:t>
            </a:r>
            <a:r>
              <a:rPr lang="sv-SE" sz="2000" dirty="0" smtClean="0"/>
              <a:t> </a:t>
            </a:r>
            <a:r>
              <a:rPr lang="sv-SE" sz="2000" dirty="0" err="1" smtClean="0"/>
              <a:t>nine</a:t>
            </a:r>
            <a:r>
              <a:rPr lang="sv-SE" sz="2000" dirty="0" smtClean="0"/>
              <a:t> </a:t>
            </a:r>
            <a:r>
              <a:rPr lang="sv-SE" sz="2000" dirty="0" err="1" smtClean="0"/>
              <a:t>climate</a:t>
            </a:r>
            <a:r>
              <a:rPr lang="sv-SE" sz="2000" dirty="0" smtClean="0"/>
              <a:t> </a:t>
            </a:r>
            <a:r>
              <a:rPr lang="sv-SE" sz="2000" dirty="0" err="1" smtClean="0"/>
              <a:t>zones</a:t>
            </a:r>
            <a:r>
              <a:rPr lang="sv-SE" sz="2000" dirty="0" smtClean="0"/>
              <a:t> </a:t>
            </a:r>
          </a:p>
          <a:p>
            <a:pPr>
              <a:buClrTx/>
              <a:buFont typeface="Arial"/>
              <a:buChar char="•"/>
            </a:pPr>
            <a:r>
              <a:rPr lang="sv-SE" sz="2000" dirty="0" smtClean="0"/>
              <a:t>The </a:t>
            </a:r>
            <a:r>
              <a:rPr lang="sv-SE" sz="2000" dirty="0" err="1" smtClean="0"/>
              <a:t>Historical</a:t>
            </a:r>
            <a:r>
              <a:rPr lang="sv-SE" sz="2000" dirty="0" smtClean="0"/>
              <a:t> Museum</a:t>
            </a:r>
          </a:p>
          <a:p>
            <a:pPr lvl="1">
              <a:buClrTx/>
              <a:buFont typeface="Arial" panose="020B0604020202020204" pitchFamily="34" charset="0"/>
              <a:buChar char="‒"/>
            </a:pPr>
            <a:r>
              <a:rPr lang="sv-SE" sz="2000" dirty="0" smtClean="0"/>
              <a:t>Southern </a:t>
            </a:r>
            <a:r>
              <a:rPr lang="sv-SE" sz="2000" dirty="0" err="1" smtClean="0"/>
              <a:t>Sweden’s</a:t>
            </a:r>
            <a:r>
              <a:rPr lang="sv-SE" sz="2000" dirty="0" smtClean="0"/>
              <a:t> </a:t>
            </a:r>
            <a:r>
              <a:rPr lang="sv-SE" sz="2000" dirty="0" err="1" smtClean="0"/>
              <a:t>largest</a:t>
            </a:r>
            <a:r>
              <a:rPr lang="sv-SE" sz="2000" dirty="0" smtClean="0"/>
              <a:t> </a:t>
            </a:r>
            <a:r>
              <a:rPr lang="sv-SE" sz="2000" dirty="0" err="1" smtClean="0"/>
              <a:t>archaeological</a:t>
            </a:r>
            <a:r>
              <a:rPr lang="sv-SE" sz="2000" dirty="0" smtClean="0"/>
              <a:t> museum </a:t>
            </a:r>
          </a:p>
          <a:p>
            <a:pPr>
              <a:buClrTx/>
              <a:buFont typeface="Arial"/>
              <a:buChar char="•"/>
            </a:pPr>
            <a:r>
              <a:rPr lang="sv-SE" sz="2000" dirty="0" err="1" smtClean="0"/>
              <a:t>Odeum</a:t>
            </a:r>
            <a:endParaRPr lang="sv-SE" sz="2000" dirty="0" smtClean="0"/>
          </a:p>
          <a:p>
            <a:pPr lvl="1">
              <a:buClrTx/>
              <a:buFont typeface="Arial" panose="020B0604020202020204" pitchFamily="34" charset="0"/>
              <a:buChar char="‒"/>
            </a:pPr>
            <a:r>
              <a:rPr lang="sv-SE" sz="2000" dirty="0" smtClean="0"/>
              <a:t>Centre for </a:t>
            </a:r>
            <a:r>
              <a:rPr lang="sv-SE" sz="2000" dirty="0" err="1" smtClean="0"/>
              <a:t>music</a:t>
            </a:r>
            <a:r>
              <a:rPr lang="sv-SE" sz="2000" dirty="0" smtClean="0"/>
              <a:t> </a:t>
            </a:r>
            <a:r>
              <a:rPr lang="sv-SE" sz="2000" dirty="0" err="1" smtClean="0"/>
              <a:t>making</a:t>
            </a:r>
            <a:r>
              <a:rPr lang="sv-SE" sz="2000" dirty="0" smtClean="0"/>
              <a:t>, </a:t>
            </a:r>
            <a:r>
              <a:rPr lang="sv-SE" sz="2000" dirty="0" err="1" smtClean="0"/>
              <a:t>concerts</a:t>
            </a:r>
            <a:r>
              <a:rPr lang="sv-SE" sz="2000" dirty="0" smtClean="0"/>
              <a:t> and </a:t>
            </a:r>
            <a:r>
              <a:rPr lang="sv-SE" sz="2000" dirty="0" err="1" smtClean="0"/>
              <a:t>lectures</a:t>
            </a:r>
            <a:r>
              <a:rPr lang="sv-SE" sz="2000" dirty="0" smtClean="0"/>
              <a:t> </a:t>
            </a:r>
            <a:endParaRPr lang="sv-SE" sz="1800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302" y="1801158"/>
            <a:ext cx="3133135" cy="35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59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Words about Sweden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40244" y="1617321"/>
            <a:ext cx="7508128" cy="1093221"/>
          </a:xfrm>
        </p:spPr>
        <p:txBody>
          <a:bodyPr/>
          <a:lstStyle/>
          <a:p>
            <a:r>
              <a:rPr lang="en-US" sz="1800" b="1" dirty="0">
                <a:latin typeface="Arial" pitchFamily="34" charset="0"/>
                <a:cs typeface="Arial" pitchFamily="34" charset="0"/>
              </a:rPr>
              <a:t>One of the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...safest.</a:t>
            </a:r>
            <a:r>
              <a:rPr lang="sv-SE" sz="1800" dirty="0">
                <a:latin typeface="Arial" pitchFamily="34" charset="0"/>
                <a:cs typeface="Arial" pitchFamily="34" charset="0"/>
              </a:rPr>
              <a:t>..</a:t>
            </a:r>
            <a:r>
              <a:rPr lang="sv-SE" sz="1800" dirty="0" err="1">
                <a:latin typeface="Arial" pitchFamily="34" charset="0"/>
                <a:cs typeface="Arial" pitchFamily="34" charset="0"/>
              </a:rPr>
              <a:t>most</a:t>
            </a:r>
            <a:r>
              <a:rPr lang="sv-SE" sz="1800" dirty="0">
                <a:latin typeface="Arial" pitchFamily="34" charset="0"/>
                <a:cs typeface="Arial" pitchFamily="34" charset="0"/>
              </a:rPr>
              <a:t> innovative...</a:t>
            </a:r>
            <a:r>
              <a:rPr lang="sv-SE" sz="1800" dirty="0" err="1">
                <a:latin typeface="Arial" pitchFamily="34" charset="0"/>
                <a:cs typeface="Arial" pitchFamily="34" charset="0"/>
              </a:rPr>
              <a:t>most</a:t>
            </a:r>
            <a:r>
              <a:rPr lang="sv-SE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sv-SE" sz="1800" dirty="0" err="1">
                <a:latin typeface="Arial" pitchFamily="34" charset="0"/>
                <a:cs typeface="Arial" pitchFamily="34" charset="0"/>
              </a:rPr>
              <a:t>creative</a:t>
            </a:r>
            <a:r>
              <a:rPr lang="sv-SE" sz="1800" dirty="0">
                <a:latin typeface="Arial" pitchFamily="34" charset="0"/>
                <a:cs typeface="Arial" pitchFamily="34" charset="0"/>
              </a:rPr>
              <a:t>...</a:t>
            </a:r>
            <a:r>
              <a:rPr lang="sv-SE" sz="1800" dirty="0" err="1">
                <a:latin typeface="Arial" pitchFamily="34" charset="0"/>
                <a:cs typeface="Arial" pitchFamily="34" charset="0"/>
              </a:rPr>
              <a:t>most</a:t>
            </a:r>
            <a:r>
              <a:rPr lang="sv-SE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sv-SE" sz="1800" dirty="0" err="1">
                <a:latin typeface="Arial" pitchFamily="34" charset="0"/>
                <a:cs typeface="Arial" pitchFamily="34" charset="0"/>
              </a:rPr>
              <a:t>eco-friendly</a:t>
            </a:r>
            <a:r>
              <a:rPr lang="sv-SE" sz="1800" dirty="0">
                <a:latin typeface="Arial" pitchFamily="34" charset="0"/>
                <a:cs typeface="Arial" pitchFamily="34" charset="0"/>
              </a:rPr>
              <a:t>...</a:t>
            </a:r>
            <a:r>
              <a:rPr lang="sv-SE" sz="1800" dirty="0" err="1">
                <a:latin typeface="Arial" pitchFamily="34" charset="0"/>
                <a:cs typeface="Arial" pitchFamily="34" charset="0"/>
              </a:rPr>
              <a:t>most</a:t>
            </a:r>
            <a:r>
              <a:rPr lang="sv-SE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sv-SE" sz="1800" dirty="0" err="1">
                <a:latin typeface="Arial" pitchFamily="34" charset="0"/>
                <a:cs typeface="Arial" pitchFamily="34" charset="0"/>
              </a:rPr>
              <a:t>globalised</a:t>
            </a:r>
            <a:r>
              <a:rPr lang="sv-SE" sz="1800" dirty="0">
                <a:latin typeface="Arial" pitchFamily="34" charset="0"/>
                <a:cs typeface="Arial" pitchFamily="34" charset="0"/>
              </a:rPr>
              <a:t>...</a:t>
            </a:r>
            <a:r>
              <a:rPr lang="sv-SE" sz="1800" dirty="0" err="1">
                <a:latin typeface="Arial" pitchFamily="34" charset="0"/>
                <a:cs typeface="Arial" pitchFamily="34" charset="0"/>
              </a:rPr>
              <a:t>most</a:t>
            </a:r>
            <a:r>
              <a:rPr lang="sv-SE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sv-SE" sz="1800" dirty="0" err="1">
                <a:latin typeface="Arial" pitchFamily="34" charset="0"/>
                <a:cs typeface="Arial" pitchFamily="34" charset="0"/>
              </a:rPr>
              <a:t>peaceful</a:t>
            </a:r>
            <a:r>
              <a:rPr lang="sv-SE" sz="1800" dirty="0">
                <a:latin typeface="Arial" pitchFamily="34" charset="0"/>
                <a:cs typeface="Arial" pitchFamily="34" charset="0"/>
              </a:rPr>
              <a:t>...</a:t>
            </a:r>
            <a:r>
              <a:rPr lang="sv-SE" sz="1800" dirty="0" err="1">
                <a:latin typeface="Arial" pitchFamily="34" charset="0"/>
                <a:cs typeface="Arial" pitchFamily="34" charset="0"/>
              </a:rPr>
              <a:t>most</a:t>
            </a:r>
            <a:r>
              <a:rPr lang="sv-SE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sv-SE" sz="1800" dirty="0" err="1">
                <a:latin typeface="Arial" pitchFamily="34" charset="0"/>
                <a:cs typeface="Arial" pitchFamily="34" charset="0"/>
              </a:rPr>
              <a:t>democratic</a:t>
            </a:r>
            <a:r>
              <a:rPr lang="sv-SE" sz="1800" dirty="0">
                <a:latin typeface="Arial" pitchFamily="34" charset="0"/>
                <a:cs typeface="Arial" pitchFamily="34" charset="0"/>
              </a:rPr>
              <a:t>… </a:t>
            </a:r>
            <a:r>
              <a:rPr lang="sv-SE" sz="1800" b="1" dirty="0">
                <a:latin typeface="Arial" pitchFamily="34" charset="0"/>
                <a:cs typeface="Arial" pitchFamily="34" charset="0"/>
              </a:rPr>
              <a:t>…</a:t>
            </a:r>
            <a:r>
              <a:rPr lang="sv-SE" sz="1800" b="1" dirty="0" err="1">
                <a:latin typeface="Arial" pitchFamily="34" charset="0"/>
                <a:cs typeface="Arial" pitchFamily="34" charset="0"/>
              </a:rPr>
              <a:t>countries</a:t>
            </a:r>
            <a:r>
              <a:rPr lang="sv-SE" sz="1800" b="1" dirty="0">
                <a:latin typeface="Arial" pitchFamily="34" charset="0"/>
                <a:cs typeface="Arial" pitchFamily="34" charset="0"/>
              </a:rPr>
              <a:t> in the </a:t>
            </a:r>
            <a:r>
              <a:rPr lang="sv-SE" sz="1800" b="1" dirty="0" err="1">
                <a:latin typeface="Arial" pitchFamily="34" charset="0"/>
                <a:cs typeface="Arial" pitchFamily="34" charset="0"/>
              </a:rPr>
              <a:t>world</a:t>
            </a:r>
            <a:r>
              <a:rPr lang="sv-SE" sz="1800" b="1" dirty="0">
                <a:latin typeface="Arial" pitchFamily="34" charset="0"/>
                <a:cs typeface="Arial" pitchFamily="34" charset="0"/>
              </a:rPr>
              <a:t>!</a:t>
            </a:r>
            <a:endParaRPr lang="en-US" sz="1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429" y="2612572"/>
            <a:ext cx="6136776" cy="391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66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514" y="3162299"/>
            <a:ext cx="4781824" cy="3486151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8612" y="3162300"/>
            <a:ext cx="2323437" cy="3486150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7070" y="179298"/>
            <a:ext cx="4334979" cy="2983002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7070" y="3162299"/>
            <a:ext cx="2313306" cy="3486151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506" y="179298"/>
            <a:ext cx="4274556" cy="2983002"/>
          </a:xfrm>
          <a:prstGeom prst="rect">
            <a:avLst/>
          </a:prstGeom>
        </p:spPr>
      </p:pic>
      <p:pic>
        <p:nvPicPr>
          <p:cNvPr id="7" name="Bildobjekt 6" descr="LundUniversity_C2line RGB 15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3309" y="5671902"/>
            <a:ext cx="708740" cy="94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23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911"/>
            <a:ext cx="1685925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1276" y="3757613"/>
            <a:ext cx="1581150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575" y="781115"/>
            <a:ext cx="1685925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536" y="3190875"/>
            <a:ext cx="1304925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8541" y="4662474"/>
            <a:ext cx="142875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807" y="3757441"/>
            <a:ext cx="2020258" cy="752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494" y="4481297"/>
            <a:ext cx="1867907" cy="69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533" y="2539205"/>
            <a:ext cx="13335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4" y="3171825"/>
            <a:ext cx="1949395" cy="827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4130692"/>
            <a:ext cx="2000258" cy="714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889" y="1543048"/>
            <a:ext cx="116205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42" y="4733537"/>
            <a:ext cx="1557986" cy="816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6" descr="http://images.broadbandgenie.co.uk/fckImages/logos/bluetooth_logo.jp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67986"/>
            <a:ext cx="1460500" cy="101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https://encrypted-tbn3.gstatic.com/images?q=tbn:ANd9GcS5TLiCzPplx4tluopswZelqI8MhebQpwuREQt9xUeDUbQ5Dotk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4889" y="253170"/>
            <a:ext cx="1154112" cy="105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8" descr="http://www.hotels-paris-champs-elysees.com/images/pages/hm.gif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3931" y="2085973"/>
            <a:ext cx="811212" cy="81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0" descr="http://www.bangzo.com/ebayimages/Trilogy3_sl1.jpg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2494" y="157914"/>
            <a:ext cx="1309131" cy="149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8" descr="http://usbtips.com/wp-content/uploads/2012/09/2d_ultrasound3.jpg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9356" y="2157905"/>
            <a:ext cx="1827211" cy="137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4" descr="http://www.skrymta.se/wp-content/uploads/2010/04/20100408241.jpg"/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6293" y="5378470"/>
            <a:ext cx="1206125" cy="90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6" descr="http://blog.bikeleague.org/blog/blog/wp-content/uploads/2012/04/astrazeneca_logo.jpg"/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5341" y="817511"/>
            <a:ext cx="2082385" cy="70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8" descr="http://www.successclinic.fi/midcom-serveattachmentguid-a6bd776c05c711df8693833a6c1c1a5e1a5e/biovitrum.gif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59" y="5856157"/>
            <a:ext cx="1661963" cy="47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0" descr="http://images.fanpop.com/images/image_uploads/Abba-abba-64001_1024_768.jpg"/>
          <p:cNvPicPr>
            <a:picLocks noChangeAspect="1" noChangeArrowheads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0566" y="5278457"/>
            <a:ext cx="1590498" cy="119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2" descr="http://findlogo.net/images/T/tetra%20pak%20184%20logo.jpg"/>
          <p:cNvPicPr>
            <a:picLocks noChangeAspect="1" noChangeArrowheads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8847" y="2166951"/>
            <a:ext cx="1263653" cy="126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533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 txBox="1">
            <a:spLocks/>
          </p:cNvSpPr>
          <p:nvPr/>
        </p:nvSpPr>
        <p:spPr>
          <a:xfrm>
            <a:off x="643263" y="283771"/>
            <a:ext cx="7605109" cy="1139825"/>
          </a:xfrm>
          <a:prstGeom prst="rect">
            <a:avLst/>
          </a:prstGeom>
        </p:spPr>
        <p:txBody>
          <a:bodyPr/>
          <a:lstStyle>
            <a:lvl1pPr algn="l" defTabSz="904875" rtl="0" eaLnBrk="1" fontAlgn="base" hangingPunct="1">
              <a:spcBef>
                <a:spcPct val="0"/>
              </a:spcBef>
              <a:spcAft>
                <a:spcPct val="0"/>
              </a:spcAft>
              <a:defRPr sz="3600" b="0">
                <a:solidFill>
                  <a:schemeClr val="tx1"/>
                </a:solidFill>
                <a:latin typeface="+mj-lt"/>
                <a:ea typeface="ＭＳ Ｐゴシック" charset="-128"/>
                <a:cs typeface="+mj-cs"/>
              </a:defRPr>
            </a:lvl1pPr>
            <a:lvl2pPr algn="l" defTabSz="9048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algn="l" defTabSz="9048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algn="l" defTabSz="9048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algn="l" defTabSz="9048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algn="l" defTabSz="9048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914400" algn="l" defTabSz="9048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1371600" algn="l" defTabSz="9048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1828800" algn="l" defTabSz="9048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GB" kern="0" dirty="0" smtClean="0"/>
          </a:p>
          <a:p>
            <a:r>
              <a:rPr lang="en-GB" kern="0" dirty="0" smtClean="0"/>
              <a:t>Location of Lund</a:t>
            </a:r>
            <a:endParaRPr lang="en-GB" kern="0" dirty="0"/>
          </a:p>
        </p:txBody>
      </p:sp>
      <p:sp>
        <p:nvSpPr>
          <p:cNvPr id="3" name="Rectangle 5"/>
          <p:cNvSpPr txBox="1">
            <a:spLocks noChangeArrowheads="1"/>
          </p:cNvSpPr>
          <p:nvPr/>
        </p:nvSpPr>
        <p:spPr>
          <a:xfrm>
            <a:off x="5127626" y="1598790"/>
            <a:ext cx="3873499" cy="4436207"/>
          </a:xfrm>
          <a:prstGeom prst="rect">
            <a:avLst/>
          </a:prstGeom>
        </p:spPr>
        <p:txBody>
          <a:bodyPr/>
          <a:lstStyle>
            <a:lvl1pPr marL="230188" indent="-230188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 sz="2200" b="0">
                <a:solidFill>
                  <a:schemeClr val="tx2"/>
                </a:solidFill>
                <a:latin typeface="+mn-lt"/>
                <a:ea typeface="ＭＳ Ｐゴシック" charset="-128"/>
                <a:cs typeface="+mn-cs"/>
              </a:defRPr>
            </a:lvl1pPr>
            <a:lvl2pPr marL="700088" indent="-247650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Char char="–"/>
              <a:defRPr sz="2200" b="0">
                <a:solidFill>
                  <a:schemeClr val="tx2"/>
                </a:solidFill>
                <a:latin typeface="+mn-lt"/>
                <a:ea typeface="ＭＳ Ｐゴシック" charset="-128"/>
              </a:defRPr>
            </a:lvl2pPr>
            <a:lvl3pPr marL="1089025" indent="-179388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Font typeface="Lucida Grande"/>
              <a:buChar char="»"/>
              <a:defRPr sz="2000" b="0">
                <a:solidFill>
                  <a:schemeClr val="tx2"/>
                </a:solidFill>
                <a:latin typeface="+mn-lt"/>
                <a:ea typeface="ＭＳ Ｐゴシック" charset="-128"/>
              </a:defRPr>
            </a:lvl3pPr>
            <a:lvl4pPr marL="1550988" indent="-193675" algn="l" defTabSz="904875" rtl="0" eaLnBrk="1" fontAlgn="base" hangingPunct="1"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Char char="–"/>
              <a:defRPr sz="2000" b="0">
                <a:solidFill>
                  <a:schemeClr val="tx2"/>
                </a:solidFill>
                <a:latin typeface="+mn-lt"/>
                <a:ea typeface="ＭＳ Ｐゴシック" charset="-128"/>
              </a:defRPr>
            </a:lvl4pPr>
            <a:lvl5pPr marL="20367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4939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511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083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65563" indent="-227013" algn="l" defTabSz="904875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sv-SE" sz="1800" kern="0" dirty="0" smtClean="0"/>
              <a:t>Lund - Copenhagen </a:t>
            </a:r>
            <a:r>
              <a:rPr lang="sv-SE" sz="1800" kern="0" dirty="0" err="1" smtClean="0"/>
              <a:t>airport</a:t>
            </a:r>
            <a:r>
              <a:rPr lang="sv-SE" sz="1800" kern="0" dirty="0" smtClean="0"/>
              <a:t/>
            </a:r>
            <a:br>
              <a:rPr lang="sv-SE" sz="1800" kern="0" dirty="0" smtClean="0"/>
            </a:br>
            <a:r>
              <a:rPr lang="sv-SE" sz="1800" kern="0" dirty="0" smtClean="0"/>
              <a:t>35 </a:t>
            </a:r>
            <a:r>
              <a:rPr lang="sv-SE" sz="1800" kern="0" dirty="0" err="1" smtClean="0"/>
              <a:t>minutes</a:t>
            </a:r>
            <a:r>
              <a:rPr lang="sv-SE" sz="1800" kern="0" dirty="0" smtClean="0"/>
              <a:t> (</a:t>
            </a:r>
            <a:r>
              <a:rPr lang="sv-SE" sz="1800" kern="0" dirty="0" err="1" smtClean="0"/>
              <a:t>train</a:t>
            </a:r>
            <a:r>
              <a:rPr lang="sv-SE" sz="1800" kern="0" dirty="0" smtClean="0"/>
              <a:t>) – a </a:t>
            </a:r>
            <a:r>
              <a:rPr lang="sv-SE" sz="1800" kern="0" dirty="0" err="1" smtClean="0"/>
              <a:t>perfect</a:t>
            </a:r>
            <a:r>
              <a:rPr lang="sv-SE" sz="1800" kern="0" dirty="0" smtClean="0"/>
              <a:t> </a:t>
            </a:r>
            <a:r>
              <a:rPr lang="sv-SE" sz="1800" kern="0" dirty="0" err="1" smtClean="0"/>
              <a:t>hub</a:t>
            </a:r>
            <a:r>
              <a:rPr lang="sv-SE" sz="1800" kern="0" dirty="0" smtClean="0"/>
              <a:t> for </a:t>
            </a:r>
            <a:r>
              <a:rPr lang="sv-SE" sz="1800" kern="0" dirty="0" err="1" smtClean="0"/>
              <a:t>travelling</a:t>
            </a:r>
            <a:r>
              <a:rPr lang="sv-SE" sz="1800" kern="0" dirty="0" smtClean="0"/>
              <a:t> in </a:t>
            </a:r>
            <a:r>
              <a:rPr lang="sv-SE" sz="1800" kern="0" dirty="0" err="1" smtClean="0"/>
              <a:t>Europe</a:t>
            </a:r>
            <a:endParaRPr lang="sv-SE" sz="1800" kern="0" dirty="0" smtClean="0"/>
          </a:p>
          <a:p>
            <a:r>
              <a:rPr lang="sv-SE" sz="1800" kern="0" dirty="0" smtClean="0"/>
              <a:t>Lund - Malmö</a:t>
            </a:r>
            <a:br>
              <a:rPr lang="sv-SE" sz="1800" kern="0" dirty="0" smtClean="0"/>
            </a:br>
            <a:r>
              <a:rPr lang="sv-SE" sz="1800" kern="0" dirty="0" smtClean="0"/>
              <a:t>10 </a:t>
            </a:r>
            <a:r>
              <a:rPr lang="sv-SE" sz="1800" kern="0" dirty="0" err="1" smtClean="0"/>
              <a:t>minutes</a:t>
            </a:r>
            <a:r>
              <a:rPr lang="sv-SE" sz="1800" kern="0" dirty="0" smtClean="0"/>
              <a:t> (</a:t>
            </a:r>
            <a:r>
              <a:rPr lang="sv-SE" sz="1800" kern="0" dirty="0" err="1" smtClean="0"/>
              <a:t>train</a:t>
            </a:r>
            <a:r>
              <a:rPr lang="sv-SE" sz="1800" kern="0" dirty="0" smtClean="0"/>
              <a:t>)</a:t>
            </a:r>
          </a:p>
          <a:p>
            <a:r>
              <a:rPr lang="sv-SE" sz="1800" kern="0" dirty="0" smtClean="0"/>
              <a:t>Lund – Stockholm</a:t>
            </a:r>
            <a:br>
              <a:rPr lang="sv-SE" sz="1800" kern="0" dirty="0" smtClean="0"/>
            </a:br>
            <a:r>
              <a:rPr lang="sv-SE" sz="1800" kern="0" dirty="0" smtClean="0"/>
              <a:t>4 </a:t>
            </a:r>
            <a:r>
              <a:rPr lang="sv-SE" sz="1800" kern="0" dirty="0" err="1" smtClean="0"/>
              <a:t>hours</a:t>
            </a:r>
            <a:r>
              <a:rPr lang="sv-SE" sz="1800" kern="0" dirty="0" smtClean="0"/>
              <a:t> (</a:t>
            </a:r>
            <a:r>
              <a:rPr lang="sv-SE" sz="1800" kern="0" dirty="0" err="1" smtClean="0"/>
              <a:t>train</a:t>
            </a:r>
            <a:r>
              <a:rPr lang="sv-SE" sz="1800" kern="0" dirty="0" smtClean="0"/>
              <a:t>)</a:t>
            </a:r>
          </a:p>
          <a:p>
            <a:r>
              <a:rPr lang="sv-SE" sz="1800" kern="0" dirty="0" smtClean="0">
                <a:ea typeface="ＭＳ Ｐゴシック" charset="0"/>
                <a:cs typeface="ＭＳ Ｐゴシック" charset="0"/>
              </a:rPr>
              <a:t>Malmö area (</a:t>
            </a:r>
            <a:r>
              <a:rPr lang="sv-SE" sz="1800" kern="0" dirty="0" err="1" smtClean="0">
                <a:ea typeface="ＭＳ Ｐゴシック" charset="0"/>
                <a:cs typeface="ＭＳ Ｐゴシック" charset="0"/>
              </a:rPr>
              <a:t>including</a:t>
            </a:r>
            <a:r>
              <a:rPr lang="sv-SE" sz="1800" kern="0" dirty="0" smtClean="0">
                <a:ea typeface="ＭＳ Ｐゴシック" charset="0"/>
                <a:cs typeface="ＭＳ Ｐゴシック" charset="0"/>
              </a:rPr>
              <a:t> Lund) is </a:t>
            </a:r>
            <a:r>
              <a:rPr lang="sv-SE" sz="1800" kern="0" dirty="0" err="1" smtClean="0">
                <a:ea typeface="ＭＳ Ｐゴシック" charset="0"/>
                <a:cs typeface="ＭＳ Ｐゴシック" charset="0"/>
              </a:rPr>
              <a:t>ranked</a:t>
            </a:r>
            <a:r>
              <a:rPr lang="sv-SE" sz="1800" kern="0" dirty="0" smtClean="0">
                <a:ea typeface="ＭＳ Ｐゴシック" charset="0"/>
                <a:cs typeface="ＭＳ Ｐゴシック" charset="0"/>
              </a:rPr>
              <a:t> the 4th </a:t>
            </a:r>
            <a:r>
              <a:rPr lang="sv-SE" sz="1800" kern="0" dirty="0" err="1" smtClean="0">
                <a:ea typeface="ＭＳ Ｐゴシック" charset="0"/>
                <a:cs typeface="ＭＳ Ｐゴシック" charset="0"/>
              </a:rPr>
              <a:t>most</a:t>
            </a:r>
            <a:r>
              <a:rPr lang="sv-SE" sz="1800" kern="0" dirty="0" smtClean="0">
                <a:ea typeface="ＭＳ Ｐゴシック" charset="0"/>
                <a:cs typeface="ＭＳ Ｐゴシック" charset="0"/>
              </a:rPr>
              <a:t> innovative region in the </a:t>
            </a:r>
            <a:r>
              <a:rPr lang="sv-SE" sz="1800" kern="0" dirty="0" err="1" smtClean="0">
                <a:ea typeface="ＭＳ Ｐゴシック" charset="0"/>
                <a:cs typeface="ＭＳ Ｐゴシック" charset="0"/>
              </a:rPr>
              <a:t>world</a:t>
            </a:r>
            <a:r>
              <a:rPr lang="sv-SE" sz="1800" kern="0" dirty="0" smtClean="0">
                <a:ea typeface="ＭＳ Ｐゴシック" charset="0"/>
                <a:cs typeface="ＭＳ Ｐゴシック" charset="0"/>
              </a:rPr>
              <a:t>              (Forbes 2013)</a:t>
            </a:r>
            <a:endParaRPr lang="en-US" sz="1800" kern="0" dirty="0" smtClean="0">
              <a:ea typeface="ＭＳ Ｐゴシック" charset="0"/>
              <a:cs typeface="ＭＳ Ｐゴシック" charset="0"/>
            </a:endParaRPr>
          </a:p>
          <a:p>
            <a:pPr marL="0" indent="0">
              <a:buFont typeface="Arial" pitchFamily="34" charset="0"/>
              <a:buNone/>
            </a:pPr>
            <a:endParaRPr lang="sv-SE" sz="1800" kern="0" dirty="0">
              <a:solidFill>
                <a:srgbClr val="82510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" y="1743075"/>
            <a:ext cx="4182958" cy="421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94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186" y="3446256"/>
            <a:ext cx="4877124" cy="3251416"/>
          </a:xfrm>
          <a:prstGeom prst="rect">
            <a:avLst/>
          </a:prstGeom>
        </p:spPr>
      </p:pic>
      <p:pic>
        <p:nvPicPr>
          <p:cNvPr id="15" name="Bildobjekt 1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2012" y="173037"/>
            <a:ext cx="2520063" cy="3470274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6" y="189366"/>
            <a:ext cx="2302936" cy="3455290"/>
          </a:xfrm>
          <a:prstGeom prst="rect">
            <a:avLst/>
          </a:prstGeom>
        </p:spPr>
      </p:pic>
      <p:sp>
        <p:nvSpPr>
          <p:cNvPr id="11" name="textruta 10"/>
          <p:cNvSpPr txBox="1"/>
          <p:nvPr/>
        </p:nvSpPr>
        <p:spPr>
          <a:xfrm>
            <a:off x="5006310" y="1301460"/>
            <a:ext cx="3725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5000"/>
              </a:spcBef>
            </a:pPr>
            <a:r>
              <a:rPr lang="sv-SE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89 </a:t>
            </a:r>
            <a:r>
              <a:rPr lang="sv-SE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% </a:t>
            </a:r>
            <a:r>
              <a:rPr lang="sv-SE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sv-SE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Swedes</a:t>
            </a:r>
            <a:r>
              <a:rPr lang="sv-SE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v-SE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speak</a:t>
            </a:r>
            <a:r>
              <a:rPr lang="sv-SE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English, </a:t>
            </a:r>
            <a:r>
              <a:rPr lang="sv-SE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offering</a:t>
            </a:r>
            <a:r>
              <a:rPr lang="sv-SE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students an international </a:t>
            </a:r>
            <a:r>
              <a:rPr lang="sv-SE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enviroment</a:t>
            </a:r>
            <a:endParaRPr lang="sv-SE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Bildobjekt 1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9175" y="173037"/>
            <a:ext cx="4053569" cy="6561328"/>
          </a:xfrm>
          <a:prstGeom prst="rect">
            <a:avLst/>
          </a:prstGeom>
        </p:spPr>
      </p:pic>
      <p:grpSp>
        <p:nvGrpSpPr>
          <p:cNvPr id="6" name="Grupp 5"/>
          <p:cNvGrpSpPr/>
          <p:nvPr/>
        </p:nvGrpSpPr>
        <p:grpSpPr>
          <a:xfrm>
            <a:off x="76270" y="84048"/>
            <a:ext cx="8924855" cy="6756490"/>
            <a:chOff x="76270" y="84048"/>
            <a:chExt cx="8924855" cy="6756490"/>
          </a:xfrm>
        </p:grpSpPr>
        <p:sp>
          <p:nvSpPr>
            <p:cNvPr id="7" name="Rektangel 6"/>
            <p:cNvSpPr/>
            <p:nvPr/>
          </p:nvSpPr>
          <p:spPr bwMode="auto">
            <a:xfrm>
              <a:off x="76270" y="84048"/>
              <a:ext cx="8841600" cy="6685200"/>
            </a:xfrm>
            <a:prstGeom prst="rect">
              <a:avLst/>
            </a:prstGeom>
            <a:noFill/>
            <a:ln w="184150" cap="sq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048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pic>
          <p:nvPicPr>
            <p:cNvPr id="8" name="Bildobjekt 7" descr="Lunds sigill RGB 150.png"/>
            <p:cNvPicPr>
              <a:picLocks noChangeAspect="1"/>
            </p:cNvPicPr>
            <p:nvPr/>
          </p:nvPicPr>
          <p:blipFill>
            <a:blip r:embed="rId7"/>
            <a:srcRect r="17691" b="21541"/>
            <a:stretch>
              <a:fillRect/>
            </a:stretch>
          </p:blipFill>
          <p:spPr>
            <a:xfrm>
              <a:off x="6329104" y="4279056"/>
              <a:ext cx="2672021" cy="25614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9072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vinter2010_1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0" t="346" r="5768" b="-346"/>
          <a:stretch/>
        </p:blipFill>
        <p:spPr>
          <a:xfrm>
            <a:off x="761680" y="1805967"/>
            <a:ext cx="3110037" cy="3568729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ea typeface="ＭＳ Ｐゴシック" charset="0"/>
                <a:cs typeface="ＭＳ Ｐゴシック" charset="0"/>
              </a:rPr>
              <a:t>A world-class university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v-SE" dirty="0" smtClean="0"/>
          </a:p>
          <a:p>
            <a:endParaRPr lang="sv-SE" dirty="0" smtClean="0"/>
          </a:p>
          <a:p>
            <a:endParaRPr lang="sv-SE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>
              <a:spcBef>
                <a:spcPts val="800"/>
              </a:spcBef>
              <a:buClrTx/>
              <a:buFont typeface="Arial"/>
              <a:buChar char="•"/>
            </a:pPr>
            <a:r>
              <a:rPr lang="en-GB" sz="2000" dirty="0" smtClean="0"/>
              <a:t>Founded in 1666</a:t>
            </a:r>
          </a:p>
          <a:p>
            <a:pPr>
              <a:spcBef>
                <a:spcPts val="800"/>
              </a:spcBef>
              <a:buClrTx/>
              <a:buFont typeface="Arial"/>
              <a:buChar char="•"/>
            </a:pPr>
            <a:r>
              <a:rPr lang="en-GB" sz="2000" dirty="0" smtClean="0"/>
              <a:t>42 000 students (individuals/year)</a:t>
            </a:r>
          </a:p>
          <a:p>
            <a:pPr>
              <a:spcBef>
                <a:spcPts val="800"/>
              </a:spcBef>
              <a:buClrTx/>
              <a:buFont typeface="Arial"/>
              <a:buChar char="•"/>
            </a:pPr>
            <a:r>
              <a:rPr lang="en-GB" sz="2000" dirty="0" smtClean="0"/>
              <a:t>&gt;7 500 employees</a:t>
            </a:r>
          </a:p>
          <a:p>
            <a:pPr lvl="1">
              <a:spcBef>
                <a:spcPts val="800"/>
              </a:spcBef>
              <a:buClrTx/>
              <a:buFontTx/>
              <a:buChar char="-"/>
            </a:pPr>
            <a:r>
              <a:rPr lang="en-GB" sz="2000" dirty="0" smtClean="0"/>
              <a:t>830 professors</a:t>
            </a:r>
          </a:p>
          <a:p>
            <a:pPr lvl="1">
              <a:spcBef>
                <a:spcPts val="800"/>
              </a:spcBef>
              <a:buClrTx/>
              <a:buFontTx/>
              <a:buChar char="-"/>
            </a:pPr>
            <a:r>
              <a:rPr lang="en-GB" sz="2000" dirty="0" smtClean="0"/>
              <a:t>4 300 </a:t>
            </a:r>
            <a:r>
              <a:rPr lang="en-GB" sz="2000" dirty="0"/>
              <a:t>lecturers/researchers </a:t>
            </a:r>
            <a:r>
              <a:rPr lang="en-GB" sz="2000" dirty="0" smtClean="0"/>
              <a:t>and </a:t>
            </a:r>
            <a:r>
              <a:rPr lang="en-GB" sz="2000" dirty="0"/>
              <a:t>doctoral </a:t>
            </a:r>
            <a:r>
              <a:rPr lang="en-GB" sz="2000" dirty="0" smtClean="0"/>
              <a:t>students</a:t>
            </a:r>
          </a:p>
          <a:p>
            <a:pPr>
              <a:spcBef>
                <a:spcPts val="800"/>
              </a:spcBef>
              <a:buClrTx/>
              <a:buFont typeface="Arial"/>
              <a:buChar char="•"/>
            </a:pPr>
            <a:r>
              <a:rPr lang="en-GB" sz="2000" dirty="0" smtClean="0"/>
              <a:t>Turnover EUR 833 million  </a:t>
            </a:r>
          </a:p>
          <a:p>
            <a:pPr marL="452438" lvl="1" indent="0">
              <a:spcBef>
                <a:spcPts val="800"/>
              </a:spcBef>
              <a:buClrTx/>
              <a:buNone/>
            </a:pPr>
            <a:r>
              <a:rPr lang="en-GB" sz="2000" dirty="0" smtClean="0"/>
              <a:t>- 1/3 education, 2/3 research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16321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U mall EN sltg 2012_hm_EN">
  <a:themeElements>
    <a:clrScheme name="LU 2012">
      <a:dk1>
        <a:srgbClr val="9C6114"/>
      </a:dk1>
      <a:lt1>
        <a:srgbClr val="FFFFFF"/>
      </a:lt1>
      <a:dk2>
        <a:srgbClr val="4D4C44"/>
      </a:dk2>
      <a:lt2>
        <a:srgbClr val="000080"/>
      </a:lt2>
      <a:accent1>
        <a:srgbClr val="9A5B0B"/>
      </a:accent1>
      <a:accent2>
        <a:srgbClr val="E9C4C7"/>
      </a:accent2>
      <a:accent3>
        <a:srgbClr val="B9D3DC"/>
      </a:accent3>
      <a:accent4>
        <a:srgbClr val="ADCAB8"/>
      </a:accent4>
      <a:accent5>
        <a:srgbClr val="D6D2C4"/>
      </a:accent5>
      <a:accent6>
        <a:srgbClr val="BFB8AF"/>
      </a:accent6>
      <a:hlink>
        <a:srgbClr val="333333"/>
      </a:hlink>
      <a:folHlink>
        <a:srgbClr val="D2BA81"/>
      </a:folHlink>
    </a:clrScheme>
    <a:fontScheme name="LundsUniversitet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6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048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1" i="0" u="none" strike="noStrike" cap="none" normalizeH="0" baseline="0" dirty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048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200" b="0"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Standardformgiv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6633"/>
        </a:accent1>
        <a:accent2>
          <a:srgbClr val="C4BC9C"/>
        </a:accent2>
        <a:accent3>
          <a:srgbClr val="FFFFFF"/>
        </a:accent3>
        <a:accent4>
          <a:srgbClr val="000000"/>
        </a:accent4>
        <a:accent5>
          <a:srgbClr val="CAB8AD"/>
        </a:accent5>
        <a:accent6>
          <a:srgbClr val="B1AA8D"/>
        </a:accent6>
        <a:hlink>
          <a:srgbClr val="EB730F"/>
        </a:hlink>
        <a:folHlink>
          <a:srgbClr val="0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2963</TotalTime>
  <Words>1993</Words>
  <Application>Microsoft Office PowerPoint</Application>
  <PresentationFormat>Custom</PresentationFormat>
  <Paragraphs>345</Paragraphs>
  <Slides>35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LU mall EN sltg 2012_hm_EN</vt:lpstr>
      <vt:lpstr>Lund University, Sweden</vt:lpstr>
      <vt:lpstr>Sweden in the world</vt:lpstr>
      <vt:lpstr>Numbers on Sweden</vt:lpstr>
      <vt:lpstr>Words about Sweden</vt:lpstr>
      <vt:lpstr>PowerPoint Presentation</vt:lpstr>
      <vt:lpstr>PowerPoint Presentation</vt:lpstr>
      <vt:lpstr>PowerPoint Presentation</vt:lpstr>
      <vt:lpstr>PowerPoint Presentation</vt:lpstr>
      <vt:lpstr>A world-class university</vt:lpstr>
      <vt:lpstr>A comprehensive university – 8 faculties</vt:lpstr>
      <vt:lpstr>One university – multiple campuses</vt:lpstr>
      <vt:lpstr>Strategic plan 2012–2016</vt:lpstr>
      <vt:lpstr>World University Rankings</vt:lpstr>
      <vt:lpstr>Education – undergraduate and Master’s</vt:lpstr>
      <vt:lpstr>Education – PhD</vt:lpstr>
      <vt:lpstr>Sweden’s most international university</vt:lpstr>
      <vt:lpstr>Most popular student city in Sweden</vt:lpstr>
      <vt:lpstr>The Faculty of Engineering LTH</vt:lpstr>
      <vt:lpstr> Education at LTH</vt:lpstr>
      <vt:lpstr> Programmes at LTH (5 years) </vt:lpstr>
      <vt:lpstr>LTH programmes at Campus Helsingborg</vt:lpstr>
      <vt:lpstr>PowerPoint Presentation</vt:lpstr>
      <vt:lpstr>        International networks </vt:lpstr>
      <vt:lpstr>Strong research areas (LTH)</vt:lpstr>
      <vt:lpstr>LU Innovation System (LUIS)</vt:lpstr>
      <vt:lpstr>Innovation outcomes 2014</vt:lpstr>
      <vt:lpstr>Innovation outcomes since 1999</vt:lpstr>
      <vt:lpstr>Innovations: some examples</vt:lpstr>
      <vt:lpstr>An entrepreneurial university</vt:lpstr>
      <vt:lpstr>The MAX IV Laboratory</vt:lpstr>
      <vt:lpstr>ESS – European Spallation Source</vt:lpstr>
      <vt:lpstr>Medicon Village  – A science and business park for life science</vt:lpstr>
      <vt:lpstr>The Öresund region: one of the world’s strongest research regions</vt:lpstr>
      <vt:lpstr>Cultural and Public Centres</vt:lpstr>
      <vt:lpstr>PowerPoint Presentation</vt:lpstr>
    </vt:vector>
  </TitlesOfParts>
  <Company>LU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Petra</dc:creator>
  <cp:lastModifiedBy>kans-edn</cp:lastModifiedBy>
  <cp:revision>162</cp:revision>
  <cp:lastPrinted>2013-03-20T10:25:04Z</cp:lastPrinted>
  <dcterms:created xsi:type="dcterms:W3CDTF">2012-06-14T14:22:53Z</dcterms:created>
  <dcterms:modified xsi:type="dcterms:W3CDTF">2015-04-14T07:08:13Z</dcterms:modified>
</cp:coreProperties>
</file>