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4" r:id="rId2"/>
    <p:sldId id="472" r:id="rId3"/>
    <p:sldId id="473" r:id="rId4"/>
    <p:sldId id="474" r:id="rId5"/>
    <p:sldId id="470" r:id="rId6"/>
    <p:sldId id="471" r:id="rId7"/>
    <p:sldId id="477" r:id="rId8"/>
    <p:sldId id="475" r:id="rId9"/>
    <p:sldId id="476" r:id="rId10"/>
  </p:sldIdLst>
  <p:sldSz cx="9001125" cy="6840538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ja.meiby" initials="s" lastIdx="0" clrIdx="0"/>
  <p:cmAuthor id="1" name="wennoj" initials="j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6699"/>
    <a:srgbClr val="5A3D93"/>
    <a:srgbClr val="FF689D"/>
    <a:srgbClr val="E9C4C7"/>
    <a:srgbClr val="404040"/>
    <a:srgbClr val="D2BA81"/>
    <a:srgbClr val="ADCAB8"/>
    <a:srgbClr val="BFB8AF"/>
    <a:srgbClr val="BED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1" autoAdjust="0"/>
    <p:restoredTop sz="99884" autoAdjust="0"/>
  </p:normalViewPr>
  <p:slideViewPr>
    <p:cSldViewPr snapToGrid="0" showGuides="1">
      <p:cViewPr varScale="1">
        <p:scale>
          <a:sx n="114" d="100"/>
          <a:sy n="114" d="100"/>
        </p:scale>
        <p:origin x="-1194" y="-108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13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8990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0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3903" y="1282700"/>
            <a:ext cx="3325247" cy="408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5.lu.se/pa-online/anstaellning/anstaellningens-upphoerande/tidsbegraensade-anstaellningar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28389" y="1175795"/>
            <a:ext cx="7172325" cy="1247029"/>
          </a:xfrm>
        </p:spPr>
        <p:txBody>
          <a:bodyPr/>
          <a:lstStyle/>
          <a:p>
            <a:r>
              <a:rPr lang="sv-SE" sz="3200" dirty="0" smtClean="0"/>
              <a:t>Information om att anställning upphör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57123" y="2316203"/>
            <a:ext cx="5734178" cy="321507"/>
          </a:xfrm>
        </p:spPr>
        <p:txBody>
          <a:bodyPr/>
          <a:lstStyle/>
          <a:p>
            <a:r>
              <a:rPr lang="sv-SE" dirty="0" smtClean="0"/>
              <a:t>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4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0259" y="5351622"/>
            <a:ext cx="7650131" cy="1098461"/>
          </a:xfrm>
        </p:spPr>
        <p:txBody>
          <a:bodyPr/>
          <a:lstStyle/>
          <a:p>
            <a:r>
              <a:rPr lang="sv-SE" sz="800" dirty="0"/>
              <a:t>http://www5.lu.se/pa-online/anstaellning/anstaellningens-upphoerande/tidsbegraensade-anstaellningar</a:t>
            </a:r>
          </a:p>
        </p:txBody>
      </p:sp>
      <p:graphicFrame>
        <p:nvGraphicFramePr>
          <p:cNvPr id="4" name="Platshållare för innehåll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66130"/>
              </p:ext>
            </p:extLst>
          </p:nvPr>
        </p:nvGraphicFramePr>
        <p:xfrm>
          <a:off x="173808" y="67172"/>
          <a:ext cx="8462070" cy="606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11344275" imgH="8029575" progId="AcroExch.Document.7">
                  <p:embed/>
                </p:oleObj>
              </mc:Choice>
              <mc:Fallback>
                <p:oleObj name="Acrobat Document" r:id="rId3" imgW="11344275" imgH="80295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808" y="67172"/>
                        <a:ext cx="8462070" cy="606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Besked om att tidsbegränsad anställning inte kommer att fortsätta 15 § LAS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7" y="1848670"/>
            <a:ext cx="8059079" cy="4283773"/>
          </a:xfrm>
        </p:spPr>
        <p:txBody>
          <a:bodyPr/>
          <a:lstStyle/>
          <a:p>
            <a:r>
              <a:rPr lang="sv-SE" dirty="0" smtClean="0"/>
              <a:t>Tidsbegränsad enl. LAS 5 §, (vikariat, Alva, </a:t>
            </a:r>
            <a:r>
              <a:rPr lang="sv-SE" sz="1800" i="1" dirty="0" smtClean="0"/>
              <a:t>säsong, </a:t>
            </a:r>
            <a:r>
              <a:rPr lang="sv-SE" sz="1800" i="1" dirty="0" err="1" smtClean="0"/>
              <a:t>eft</a:t>
            </a:r>
            <a:r>
              <a:rPr lang="sv-SE" sz="1800" i="1" dirty="0" smtClean="0"/>
              <a:t> 67</a:t>
            </a:r>
            <a:r>
              <a:rPr lang="sv-SE" dirty="0" smtClean="0"/>
              <a:t>) skall informeras senast en månad före anställningstidens utgång.</a:t>
            </a:r>
          </a:p>
          <a:p>
            <a:r>
              <a:rPr lang="sv-SE" dirty="0"/>
              <a:t>En förutsättning för rätt till sådant besked är </a:t>
            </a:r>
            <a:r>
              <a:rPr lang="sv-SE" dirty="0" smtClean="0"/>
              <a:t>att </a:t>
            </a:r>
            <a:r>
              <a:rPr lang="sv-SE" dirty="0"/>
              <a:t>arbetstagaren, när anställningen upphör, har varit anställd hos arbetsgivaren mer än tolv månader under de senaste tre åren. </a:t>
            </a:r>
            <a:endParaRPr lang="sv-SE" dirty="0" smtClean="0"/>
          </a:p>
          <a:p>
            <a:r>
              <a:rPr lang="sv-SE" dirty="0" smtClean="0"/>
              <a:t>Vid </a:t>
            </a:r>
            <a:r>
              <a:rPr lang="sv-SE" dirty="0"/>
              <a:t>LU lämnas besked enligt ovan även till anställd som haft anställning med tidsbegränsningsgrund i kollektivavtal </a:t>
            </a:r>
            <a:r>
              <a:rPr lang="sv-SE" dirty="0" smtClean="0"/>
              <a:t>(postdoktor) eller </a:t>
            </a:r>
            <a:r>
              <a:rPr lang="sv-SE" dirty="0"/>
              <a:t>förordning t ex </a:t>
            </a:r>
            <a:r>
              <a:rPr lang="sv-SE" dirty="0" smtClean="0"/>
              <a:t>doktorandanställning</a:t>
            </a:r>
          </a:p>
          <a:p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www5.lu.se/pa-online/anstaellning/anstaellningens-upphoerande/tidsbegraensade-anstaellningar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6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Företrädesrätt LAS 25 §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0208" y="1820317"/>
            <a:ext cx="8252546" cy="3563159"/>
          </a:xfrm>
        </p:spPr>
        <p:txBody>
          <a:bodyPr/>
          <a:lstStyle/>
          <a:p>
            <a:pPr lvl="1"/>
            <a:r>
              <a:rPr lang="sv-SE" dirty="0" smtClean="0"/>
              <a:t>Anställd mer än 12 månader under de senaste tre åren</a:t>
            </a:r>
          </a:p>
          <a:p>
            <a:pPr lvl="1"/>
            <a:r>
              <a:rPr lang="sv-SE" dirty="0" smtClean="0"/>
              <a:t>Tillräckliga kvalifikationer </a:t>
            </a:r>
            <a:r>
              <a:rPr lang="sv-SE" sz="1600" i="1" dirty="0" smtClean="0">
                <a:solidFill>
                  <a:schemeClr val="bg2"/>
                </a:solidFill>
              </a:rPr>
              <a:t>(</a:t>
            </a:r>
            <a:r>
              <a:rPr lang="sv-SE" sz="1600" i="1" dirty="0">
                <a:solidFill>
                  <a:schemeClr val="bg2"/>
                </a:solidFill>
              </a:rPr>
              <a:t>förtjänst och skicklighet vid anställning inom staten </a:t>
            </a:r>
            <a:r>
              <a:rPr lang="sv-SE" sz="1600" i="1" dirty="0" smtClean="0">
                <a:solidFill>
                  <a:schemeClr val="bg2"/>
                </a:solidFill>
              </a:rPr>
              <a:t>väger </a:t>
            </a:r>
            <a:r>
              <a:rPr lang="sv-SE" sz="1600" i="1" dirty="0">
                <a:solidFill>
                  <a:schemeClr val="bg2"/>
                </a:solidFill>
              </a:rPr>
              <a:t>tyngre än företrädesrätt till återanställning</a:t>
            </a:r>
            <a:r>
              <a:rPr lang="sv-SE" sz="1600" i="1" dirty="0" smtClean="0">
                <a:solidFill>
                  <a:schemeClr val="bg2"/>
                </a:solidFill>
              </a:rPr>
              <a:t>)</a:t>
            </a:r>
            <a:endParaRPr lang="sv-SE" dirty="0" smtClean="0"/>
          </a:p>
          <a:p>
            <a:pPr lvl="1"/>
            <a:r>
              <a:rPr lang="sv-SE" dirty="0" smtClean="0"/>
              <a:t>Att anställningen upphörde </a:t>
            </a:r>
            <a:r>
              <a:rPr lang="sv-SE" dirty="0" err="1" smtClean="0"/>
              <a:t>pga</a:t>
            </a:r>
            <a:r>
              <a:rPr lang="sv-SE" dirty="0" smtClean="0"/>
              <a:t> arbetsbrist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Företrädesrätten gäller i 9 månader från anställningens slut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>
                <a:solidFill>
                  <a:schemeClr val="bg2"/>
                </a:solidFill>
              </a:rPr>
              <a:t>Rutiner för företrädesberättigade finns vid LU!</a:t>
            </a:r>
          </a:p>
        </p:txBody>
      </p:sp>
    </p:spTree>
    <p:extLst>
      <p:ext uri="{BB962C8B-B14F-4D97-AF65-F5344CB8AC3E}">
        <p14:creationId xmlns:p14="http://schemas.microsoft.com/office/powerpoint/2010/main" val="15034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Omfattas av trygghetsavtalet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är </a:t>
            </a:r>
            <a:r>
              <a:rPr lang="sv-SE" u="sng" dirty="0"/>
              <a:t>tillsvidareanställda</a:t>
            </a:r>
            <a:r>
              <a:rPr lang="sv-SE" dirty="0"/>
              <a:t> och uppsagda på grund av arbetsbrist och som har haft en eller flera anställningar under sammanlagt </a:t>
            </a:r>
            <a:r>
              <a:rPr lang="sv-SE" u="sng" dirty="0"/>
              <a:t>minst ett </a:t>
            </a:r>
            <a:r>
              <a:rPr lang="sv-SE" u="sng" dirty="0" smtClean="0"/>
              <a:t>år</a:t>
            </a:r>
          </a:p>
          <a:p>
            <a:endParaRPr lang="sv-SE" dirty="0"/>
          </a:p>
          <a:p>
            <a:r>
              <a:rPr lang="sv-SE" dirty="0"/>
              <a:t>är </a:t>
            </a:r>
            <a:r>
              <a:rPr lang="sv-SE" u="sng" dirty="0"/>
              <a:t>tidsbegränsat anställda </a:t>
            </a:r>
            <a:r>
              <a:rPr lang="sv-SE" dirty="0"/>
              <a:t>och som har haft en eller flera anställningar under sammanlagt </a:t>
            </a:r>
            <a:r>
              <a:rPr lang="sv-SE" u="sng" dirty="0"/>
              <a:t>minst tre </a:t>
            </a:r>
            <a:r>
              <a:rPr lang="sv-SE" dirty="0"/>
              <a:t>år under de senaste fyra åren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6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Rättigheter enligt Trygghetsavtalet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Förlängd </a:t>
            </a:r>
            <a:r>
              <a:rPr lang="sv-SE" sz="2400" dirty="0"/>
              <a:t>uppsägningstid</a:t>
            </a:r>
          </a:p>
          <a:p>
            <a:r>
              <a:rPr lang="sv-SE" sz="2400" dirty="0" smtClean="0"/>
              <a:t>Tjänstledighet </a:t>
            </a:r>
            <a:r>
              <a:rPr lang="sv-SE" sz="2400" dirty="0"/>
              <a:t>med lön under uppsägningstiden</a:t>
            </a:r>
          </a:p>
          <a:p>
            <a:r>
              <a:rPr lang="sv-SE" sz="2400" dirty="0" smtClean="0"/>
              <a:t>Inkomsttrygghetstillägg </a:t>
            </a:r>
            <a:r>
              <a:rPr lang="sv-SE" sz="2400" dirty="0"/>
              <a:t>och löneutfyllnad</a:t>
            </a:r>
          </a:p>
          <a:p>
            <a:r>
              <a:rPr lang="sv-SE" sz="2400" dirty="0" smtClean="0"/>
              <a:t>Avgångsersättning </a:t>
            </a:r>
            <a:r>
              <a:rPr lang="sv-SE" sz="2400" dirty="0"/>
              <a:t>(utfyllnad av a-kassa)</a:t>
            </a:r>
          </a:p>
          <a:p>
            <a:r>
              <a:rPr lang="sv-SE" sz="2400" dirty="0" smtClean="0"/>
              <a:t>Pensionsersättning.</a:t>
            </a:r>
            <a:endParaRPr lang="sv-SE" sz="2400" dirty="0"/>
          </a:p>
          <a:p>
            <a:r>
              <a:rPr lang="sv-SE" sz="2400" dirty="0"/>
              <a:t>Särskild </a:t>
            </a:r>
            <a:r>
              <a:rPr lang="sv-SE" sz="2400" dirty="0" smtClean="0"/>
              <a:t>pensionsersättning</a:t>
            </a:r>
            <a:endParaRPr lang="sv-SE" sz="2400" dirty="0"/>
          </a:p>
          <a:p>
            <a:r>
              <a:rPr lang="sv-SE" sz="2400" dirty="0" smtClean="0"/>
              <a:t>Efterskydd.</a:t>
            </a:r>
            <a:endParaRPr lang="sv-SE" sz="2400" dirty="0"/>
          </a:p>
          <a:p>
            <a:r>
              <a:rPr lang="sv-SE" sz="2400" dirty="0" smtClean="0"/>
              <a:t>Företagshälsovård.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571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782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LÖNER	i  2013 års nivå – </a:t>
            </a:r>
            <a:br>
              <a:rPr lang="sv-SE" dirty="0" smtClean="0"/>
            </a:br>
            <a:r>
              <a:rPr lang="sv-SE" dirty="0" smtClean="0"/>
              <a:t>från 1 okt 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7" y="1848670"/>
            <a:ext cx="8259635" cy="356315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2, 5 % schablonhöjning avrundas uppåt och nedåt</a:t>
            </a:r>
          </a:p>
          <a:p>
            <a:r>
              <a:rPr lang="sv-SE" dirty="0" smtClean="0"/>
              <a:t>Doktorandhöjning 700 kr utbetalas i marslönen</a:t>
            </a:r>
          </a:p>
          <a:p>
            <a:r>
              <a:rPr lang="sv-SE" dirty="0" smtClean="0"/>
              <a:t>Alla andra med anställning 1 oktober 2013 </a:t>
            </a:r>
            <a:r>
              <a:rPr lang="sv-SE" dirty="0" err="1" smtClean="0"/>
              <a:t>utbet</a:t>
            </a:r>
            <a:r>
              <a:rPr lang="sv-SE" dirty="0" smtClean="0"/>
              <a:t>. aprillönen</a:t>
            </a:r>
          </a:p>
          <a:p>
            <a:r>
              <a:rPr lang="sv-SE" dirty="0" smtClean="0"/>
              <a:t>Nyanställda i 2012 års nivå efter 1 oktober. Förfrågning om ny lön i 2013 års nivå kommer till prefekter inom kort. Utbetalas </a:t>
            </a:r>
            <a:r>
              <a:rPr lang="sv-SE" dirty="0" err="1" smtClean="0"/>
              <a:t>ev</a:t>
            </a:r>
            <a:r>
              <a:rPr lang="sv-SE" dirty="0" smtClean="0"/>
              <a:t> i majlönen.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1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LÖNER 2014 års nivå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7" y="1848670"/>
            <a:ext cx="7735095" cy="4367832"/>
          </a:xfrm>
        </p:spPr>
        <p:txBody>
          <a:bodyPr/>
          <a:lstStyle/>
          <a:p>
            <a:r>
              <a:rPr lang="sv-SE" dirty="0" smtClean="0"/>
              <a:t>2,9 %</a:t>
            </a:r>
          </a:p>
          <a:p>
            <a:r>
              <a:rPr lang="sv-SE" dirty="0" smtClean="0"/>
              <a:t>Underlag </a:t>
            </a:r>
            <a:r>
              <a:rPr lang="sv-SE" smtClean="0"/>
              <a:t>(listor) skickas </a:t>
            </a:r>
            <a:r>
              <a:rPr lang="sv-SE" dirty="0" smtClean="0"/>
              <a:t>i maj till prefekter</a:t>
            </a:r>
          </a:p>
          <a:p>
            <a:r>
              <a:rPr lang="sv-SE" dirty="0" smtClean="0"/>
              <a:t>Prefekter lämnar in förslag mitten augusti</a:t>
            </a:r>
          </a:p>
          <a:p>
            <a:r>
              <a:rPr lang="sv-SE" dirty="0" smtClean="0"/>
              <a:t>Genomgång med prefekter slutet augusti</a:t>
            </a:r>
          </a:p>
          <a:p>
            <a:r>
              <a:rPr lang="sv-SE" dirty="0" smtClean="0"/>
              <a:t>Förhandlingar i september</a:t>
            </a:r>
          </a:p>
          <a:p>
            <a:r>
              <a:rPr lang="sv-SE" dirty="0" smtClean="0"/>
              <a:t>Utbetalning i november?</a:t>
            </a:r>
          </a:p>
          <a:p>
            <a:endParaRPr lang="sv-SE" dirty="0" smtClean="0"/>
          </a:p>
          <a:p>
            <a:r>
              <a:rPr lang="sv-SE" dirty="0" smtClean="0"/>
              <a:t>Uppdragstillägg?</a:t>
            </a:r>
          </a:p>
        </p:txBody>
      </p:sp>
    </p:spTree>
    <p:extLst>
      <p:ext uri="{BB962C8B-B14F-4D97-AF65-F5344CB8AC3E}">
        <p14:creationId xmlns:p14="http://schemas.microsoft.com/office/powerpoint/2010/main" val="2685935644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2012_SV_120620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14867</TotalTime>
  <Words>317</Words>
  <Application>Microsoft Office PowerPoint</Application>
  <PresentationFormat>Anpassad</PresentationFormat>
  <Paragraphs>46</Paragraphs>
  <Slides>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LU_PPT-mall_2012_SV_120620</vt:lpstr>
      <vt:lpstr>Acrobat Document</vt:lpstr>
      <vt:lpstr>Information om att anställning upphör</vt:lpstr>
      <vt:lpstr>http://www5.lu.se/pa-online/anstaellning/anstaellningens-upphoerande/tidsbegraensade-anstaellningar</vt:lpstr>
      <vt:lpstr>Besked om att tidsbegränsad anställning inte kommer att fortsätta 15 § LAS</vt:lpstr>
      <vt:lpstr>Företrädesrätt LAS 25 §</vt:lpstr>
      <vt:lpstr>Omfattas av trygghetsavtalet</vt:lpstr>
      <vt:lpstr>Rättigheter enligt Trygghetsavtalet</vt:lpstr>
      <vt:lpstr>LÖNER</vt:lpstr>
      <vt:lpstr>LÖNER i  2013 års nivå –  från 1 okt 2013</vt:lpstr>
      <vt:lpstr>LÖNER 2014 års nivå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Kristine Widlund</dc:creator>
  <cp:lastModifiedBy>Camilla Nilsson</cp:lastModifiedBy>
  <cp:revision>461</cp:revision>
  <cp:lastPrinted>2014-04-09T07:24:54Z</cp:lastPrinted>
  <dcterms:created xsi:type="dcterms:W3CDTF">2012-09-02T09:52:36Z</dcterms:created>
  <dcterms:modified xsi:type="dcterms:W3CDTF">2014-04-10T14:31:38Z</dcterms:modified>
</cp:coreProperties>
</file>