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6" r:id="rId2"/>
    <p:sldId id="329" r:id="rId3"/>
    <p:sldId id="347" r:id="rId4"/>
    <p:sldId id="349" r:id="rId5"/>
    <p:sldId id="348" r:id="rId6"/>
  </p:sldIdLst>
  <p:sldSz cx="9001125" cy="6840538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802">
          <p15:clr>
            <a:srgbClr val="A4A3A4"/>
          </p15:clr>
        </p15:guide>
        <p15:guide id="3" orient="horz" pos="119">
          <p15:clr>
            <a:srgbClr val="A4A3A4"/>
          </p15:clr>
        </p15:guide>
        <p15:guide id="4" orient="horz" pos="1122">
          <p15:clr>
            <a:srgbClr val="A4A3A4"/>
          </p15:clr>
        </p15:guide>
        <p15:guide id="5" pos="492">
          <p15:clr>
            <a:srgbClr val="A4A3A4"/>
          </p15:clr>
        </p15:guide>
        <p15:guide id="6" pos="115">
          <p15:clr>
            <a:srgbClr val="A4A3A4"/>
          </p15:clr>
        </p15:guide>
        <p15:guide id="7" pos="2617">
          <p15:clr>
            <a:srgbClr val="A4A3A4"/>
          </p15:clr>
        </p15:guide>
        <p15:guide id="8" pos="55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AB8"/>
    <a:srgbClr val="404040"/>
    <a:srgbClr val="BFB8AF"/>
    <a:srgbClr val="D2BA81"/>
    <a:srgbClr val="BED9C7"/>
    <a:srgbClr val="E9C4C7"/>
    <a:srgbClr val="333333"/>
    <a:srgbClr val="262626"/>
    <a:srgbClr val="FF689D"/>
    <a:srgbClr val="F3E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87101" autoAdjust="0"/>
  </p:normalViewPr>
  <p:slideViewPr>
    <p:cSldViewPr snapToGrid="0" showGuides="1">
      <p:cViewPr varScale="1">
        <p:scale>
          <a:sx n="115" d="100"/>
          <a:sy n="115" d="100"/>
        </p:scale>
        <p:origin x="1716" y="96"/>
      </p:cViewPr>
      <p:guideLst>
        <p:guide orient="horz" pos="4204"/>
        <p:guide orient="horz" pos="802"/>
        <p:guide orient="horz" pos="119"/>
        <p:guide orient="horz" pos="1122"/>
        <p:guide pos="492"/>
        <p:guide pos="115"/>
        <p:guide pos="2617"/>
        <p:guide pos="5565"/>
      </p:guideLst>
    </p:cSldViewPr>
  </p:slideViewPr>
  <p:outlineViewPr>
    <p:cViewPr>
      <p:scale>
        <a:sx n="33" d="100"/>
        <a:sy n="33" d="100"/>
      </p:scale>
      <p:origin x="0" y="537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2364" y="349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3FA3B-A911-4294-9666-9D8A5388C07E}" type="datetimeFigureOut">
              <a:rPr lang="sv-SE" smtClean="0"/>
              <a:pPr/>
              <a:t>2017-04-20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F35AB-58F5-4C8C-9928-1BF89338304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53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F5E47-94AA-AA43-B08E-C5A5421011EB}" type="datetimeFigureOut">
              <a:rPr lang="sv-SE" smtClean="0"/>
              <a:pPr/>
              <a:t>2017-04-20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8990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3FD4B-1391-7946-A8ED-18550D8B130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210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8557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5976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0062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3FD4B-1391-7946-A8ED-18550D8B130B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7339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4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1349" y="1666308"/>
            <a:ext cx="4371974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346700" y="1666308"/>
            <a:ext cx="29178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abell 4"/>
          <p:cNvSpPr>
            <a:spLocks noGrp="1"/>
          </p:cNvSpPr>
          <p:nvPr>
            <p:ph type="tbl" sz="quarter" idx="10"/>
          </p:nvPr>
        </p:nvSpPr>
        <p:spPr>
          <a:xfrm>
            <a:off x="781050" y="1781175"/>
            <a:ext cx="7464452" cy="35893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Klicka på ikonen för att lägga till en tabell</a:t>
            </a:r>
            <a:endParaRPr lang="en-GB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43262" y="283771"/>
            <a:ext cx="758945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5" name="Bildobjekt 4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3903" y="1282700"/>
            <a:ext cx="3325247" cy="408178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rosa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88913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ra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Bildobjekt 12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0" name="Bildobjekt 9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rader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framsidor150 ny grön.jpg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401" y="190051"/>
            <a:ext cx="8647200" cy="6494400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 baseline="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Bildobjekt 13" descr="Lunds sigill RGB 150.png"/>
          <p:cNvPicPr>
            <a:picLocks noChangeAspect="1"/>
          </p:cNvPicPr>
          <p:nvPr userDrawn="1"/>
        </p:nvPicPr>
        <p:blipFill>
          <a:blip r:embed="rId3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  <p:pic>
        <p:nvPicPr>
          <p:cNvPr id="12" name="Bildobjekt 11" descr="Lunds_universitet RGB 150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2198" y="38530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57538" y="1848670"/>
            <a:ext cx="7587440" cy="3563159"/>
          </a:xfrm>
        </p:spPr>
        <p:txBody>
          <a:bodyPr/>
          <a:lstStyle>
            <a:lvl1pPr>
              <a:spcAft>
                <a:spcPts val="0"/>
              </a:spcAft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/>
            </a:lvl3pPr>
            <a:lvl4pPr>
              <a:spcAft>
                <a:spcPts val="0"/>
              </a:spcAft>
              <a:buClr>
                <a:schemeClr val="tx2"/>
              </a:buClr>
              <a:defRPr/>
            </a:lvl4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1" name="Rak 10"/>
          <p:cNvCxnSpPr/>
          <p:nvPr userDrawn="1"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punk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40244" y="1666308"/>
            <a:ext cx="3131642" cy="3720107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051300" y="1666307"/>
            <a:ext cx="4213225" cy="3720107"/>
          </a:xfrm>
        </p:spPr>
        <p:txBody>
          <a:bodyPr/>
          <a:lstStyle>
            <a:lvl1pPr>
              <a:spcAft>
                <a:spcPts val="0"/>
              </a:spcAft>
              <a:buClr>
                <a:schemeClr val="tx2"/>
              </a:buClr>
              <a:defRPr sz="2200"/>
            </a:lvl1pPr>
            <a:lvl2pPr>
              <a:spcAft>
                <a:spcPts val="0"/>
              </a:spcAft>
              <a:buClr>
                <a:schemeClr val="tx2"/>
              </a:buClr>
              <a:defRPr sz="2200"/>
            </a:lvl2pPr>
            <a:lvl3pPr>
              <a:spcAft>
                <a:spcPts val="0"/>
              </a:spcAft>
              <a:buClr>
                <a:schemeClr val="tx2"/>
              </a:buClr>
              <a:defRPr sz="2000"/>
            </a:lvl3pPr>
            <a:lvl4pPr>
              <a:spcAft>
                <a:spcPts val="0"/>
              </a:spcAft>
              <a:buClr>
                <a:schemeClr val="tx2"/>
              </a:buCl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5" name="Rektangel 4"/>
          <p:cNvSpPr/>
          <p:nvPr userDrawn="1"/>
        </p:nvSpPr>
        <p:spPr bwMode="auto">
          <a:xfrm>
            <a:off x="7585075" y="5383213"/>
            <a:ext cx="1249363" cy="13033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8" name="Bildobjekt 7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sida för större illustrati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4" name="Bildobjekt 3" descr="Lunds_universitet RGB 150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9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1 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ktangel 27"/>
          <p:cNvSpPr/>
          <p:nvPr userDrawn="1"/>
        </p:nvSpPr>
        <p:spPr bwMode="auto">
          <a:xfrm>
            <a:off x="2655888" y="1516103"/>
            <a:ext cx="6178550" cy="128007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23248"/>
            <a:ext cx="5734178" cy="714380"/>
          </a:xfrm>
        </p:spPr>
        <p:txBody>
          <a:bodyPr lIns="0" tIns="97200" rIns="0" bIns="82800"/>
          <a:lstStyle>
            <a:lvl1pPr>
              <a:defRPr sz="3600"/>
            </a:lvl1pPr>
          </a:lstStyle>
          <a:p>
            <a:r>
              <a:rPr lang="sv-SE" dirty="0" smtClean="0"/>
              <a:t>Enradig titelrubrik</a:t>
            </a:r>
            <a:endParaRPr lang="sv-SE" dirty="0"/>
          </a:p>
        </p:txBody>
      </p:sp>
      <p:sp>
        <p:nvSpPr>
          <p:cNvPr id="30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220953"/>
            <a:ext cx="5734178" cy="321507"/>
          </a:xfrm>
        </p:spPr>
        <p:txBody>
          <a:bodyPr lIns="0" tIns="108000" rIns="0"/>
          <a:lstStyle>
            <a:lvl1pPr marL="0" marR="0" indent="0" algn="l" defTabSz="904875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</a:p>
        </p:txBody>
      </p:sp>
      <p:cxnSp>
        <p:nvCxnSpPr>
          <p:cNvPr id="31" name="Rak 30"/>
          <p:cNvCxnSpPr/>
          <p:nvPr userDrawn="1"/>
        </p:nvCxnSpPr>
        <p:spPr bwMode="auto">
          <a:xfrm>
            <a:off x="2939428" y="221203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Bildobjekt 7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sida 2 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 bwMode="auto">
          <a:xfrm>
            <a:off x="182563" y="182563"/>
            <a:ext cx="8647200" cy="649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ktangel 10"/>
          <p:cNvSpPr/>
          <p:nvPr userDrawn="1"/>
        </p:nvSpPr>
        <p:spPr bwMode="auto">
          <a:xfrm>
            <a:off x="2655888" y="1516104"/>
            <a:ext cx="6178550" cy="184729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942848" y="1510712"/>
            <a:ext cx="5734178" cy="1189477"/>
          </a:xfrm>
        </p:spPr>
        <p:txBody>
          <a:bodyPr lIns="0" tIns="97200" rIns="0" bIns="82800" anchor="t" anchorCtr="0"/>
          <a:lstStyle>
            <a:lvl1pPr>
              <a:defRPr sz="3600"/>
            </a:lvl1pPr>
          </a:lstStyle>
          <a:p>
            <a:r>
              <a:rPr lang="sv-SE" dirty="0" smtClean="0"/>
              <a:t>Tvåradig </a:t>
            </a:r>
            <a:br>
              <a:rPr lang="sv-SE" dirty="0" smtClean="0"/>
            </a:br>
            <a:r>
              <a:rPr lang="sv-SE" dirty="0" smtClean="0"/>
              <a:t>titelrubrik</a:t>
            </a:r>
            <a:endParaRPr lang="sv-SE" dirty="0"/>
          </a:p>
        </p:txBody>
      </p:sp>
      <p:sp>
        <p:nvSpPr>
          <p:cNvPr id="17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942848" y="2777523"/>
            <a:ext cx="5734178" cy="321507"/>
          </a:xfrm>
        </p:spPr>
        <p:txBody>
          <a:bodyPr lIns="0" tIns="108000" rIns="0"/>
          <a:lstStyle>
            <a:lvl1pPr marL="0" indent="0" algn="l">
              <a:buNone/>
              <a:defRPr sz="1200" b="1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Underrubrik eller namn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2939428" y="2768605"/>
            <a:ext cx="58816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Lunds sigill RGB 150.png"/>
          <p:cNvPicPr>
            <a:picLocks noChangeAspect="1"/>
          </p:cNvPicPr>
          <p:nvPr userDrawn="1"/>
        </p:nvPicPr>
        <p:blipFill>
          <a:blip r:embed="rId2"/>
          <a:srcRect r="17691" b="21541"/>
          <a:stretch>
            <a:fillRect/>
          </a:stretch>
        </p:blipFill>
        <p:spPr>
          <a:xfrm>
            <a:off x="6329104" y="4279056"/>
            <a:ext cx="2672021" cy="2561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 30"/>
          <p:cNvGrpSpPr/>
          <p:nvPr/>
        </p:nvGrpSpPr>
        <p:grpSpPr>
          <a:xfrm>
            <a:off x="-119270" y="-59968"/>
            <a:ext cx="9228344" cy="6984776"/>
            <a:chOff x="-119270" y="-59968"/>
            <a:chExt cx="9228344" cy="6984776"/>
          </a:xfrm>
        </p:grpSpPr>
        <p:cxnSp>
          <p:nvCxnSpPr>
            <p:cNvPr id="25" name="Rak 24"/>
            <p:cNvCxnSpPr/>
            <p:nvPr userDrawn="1"/>
          </p:nvCxnSpPr>
          <p:spPr bwMode="auto">
            <a:xfrm>
              <a:off x="-119270" y="1772485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Rak 12"/>
            <p:cNvCxnSpPr/>
            <p:nvPr/>
          </p:nvCxnSpPr>
          <p:spPr bwMode="auto">
            <a:xfrm>
              <a:off x="-119270" y="176199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Rak 13"/>
            <p:cNvCxnSpPr/>
            <p:nvPr/>
          </p:nvCxnSpPr>
          <p:spPr bwMode="auto">
            <a:xfrm>
              <a:off x="-119270" y="1266406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Rak 14"/>
            <p:cNvCxnSpPr/>
            <p:nvPr/>
          </p:nvCxnSpPr>
          <p:spPr bwMode="auto">
            <a:xfrm>
              <a:off x="-119270" y="6676531"/>
              <a:ext cx="922834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Rak 15"/>
            <p:cNvCxnSpPr/>
            <p:nvPr/>
          </p:nvCxnSpPr>
          <p:spPr bwMode="auto">
            <a:xfrm>
              <a:off x="1705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Rak 16"/>
            <p:cNvCxnSpPr/>
            <p:nvPr/>
          </p:nvCxnSpPr>
          <p:spPr bwMode="auto">
            <a:xfrm>
              <a:off x="8821042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Rak 19"/>
            <p:cNvCxnSpPr/>
            <p:nvPr/>
          </p:nvCxnSpPr>
          <p:spPr bwMode="auto">
            <a:xfrm>
              <a:off x="4138857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Rak 22"/>
            <p:cNvCxnSpPr/>
            <p:nvPr/>
          </p:nvCxnSpPr>
          <p:spPr bwMode="auto">
            <a:xfrm>
              <a:off x="770383" y="-59968"/>
              <a:ext cx="0" cy="69847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ktangel 11"/>
            <p:cNvSpPr/>
            <p:nvPr userDrawn="1"/>
          </p:nvSpPr>
          <p:spPr bwMode="auto">
            <a:xfrm>
              <a:off x="0" y="0"/>
              <a:ext cx="9001125" cy="684053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048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3263" y="283771"/>
            <a:ext cx="7605109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Rubrik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7538" y="1843907"/>
            <a:ext cx="7590053" cy="3563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Skriv 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cxnSp>
        <p:nvCxnSpPr>
          <p:cNvPr id="10" name="Rak 9"/>
          <p:cNvCxnSpPr/>
          <p:nvPr/>
        </p:nvCxnSpPr>
        <p:spPr bwMode="auto">
          <a:xfrm>
            <a:off x="745259" y="1499383"/>
            <a:ext cx="75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Bildobjekt 18" descr="Lunds_universitet RGB 150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24067" y="5573977"/>
            <a:ext cx="769864" cy="9450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2" r:id="rId2"/>
    <p:sldLayoutId id="2147483694" r:id="rId3"/>
    <p:sldLayoutId id="2147483695" r:id="rId4"/>
    <p:sldLayoutId id="2147483684" r:id="rId5"/>
    <p:sldLayoutId id="2147483691" r:id="rId6"/>
    <p:sldLayoutId id="2147483707" r:id="rId7"/>
    <p:sldLayoutId id="2147483683" r:id="rId8"/>
    <p:sldLayoutId id="2147483705" r:id="rId9"/>
    <p:sldLayoutId id="2147483682" r:id="rId10"/>
    <p:sldLayoutId id="2147483703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l" defTabSz="904875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904875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defTabSz="904875" rtl="0" eaLnBrk="1" fontAlgn="base" hangingPunct="1">
        <a:spcBef>
          <a:spcPts val="10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2200" b="0">
          <a:solidFill>
            <a:schemeClr val="tx2"/>
          </a:solidFill>
          <a:latin typeface="+mn-lt"/>
          <a:ea typeface="ＭＳ Ｐゴシック" charset="-128"/>
          <a:cs typeface="+mn-cs"/>
        </a:defRPr>
      </a:lvl1pPr>
      <a:lvl2pPr marL="700088" indent="-247650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200" b="0">
          <a:solidFill>
            <a:schemeClr val="tx2"/>
          </a:solidFill>
          <a:latin typeface="+mn-lt"/>
          <a:ea typeface="ＭＳ Ｐゴシック" charset="-128"/>
        </a:defRPr>
      </a:lvl2pPr>
      <a:lvl3pPr marL="1089025" indent="-179388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Font typeface="Lucida Grande"/>
        <a:buChar char="»"/>
        <a:defRPr sz="2000" b="0">
          <a:solidFill>
            <a:schemeClr val="tx2"/>
          </a:solidFill>
          <a:latin typeface="+mn-lt"/>
          <a:ea typeface="ＭＳ Ｐゴシック" charset="-128"/>
        </a:defRPr>
      </a:lvl3pPr>
      <a:lvl4pPr marL="1550988" indent="-193675" algn="l" defTabSz="904875" rtl="0" eaLnBrk="1" fontAlgn="base" hangingPunct="1">
        <a:spcBef>
          <a:spcPts val="1000"/>
        </a:spcBef>
        <a:spcAft>
          <a:spcPts val="0"/>
        </a:spcAft>
        <a:buClr>
          <a:schemeClr val="tx1"/>
        </a:buClr>
        <a:buChar char="–"/>
        <a:defRPr sz="2000" b="0">
          <a:solidFill>
            <a:schemeClr val="tx2"/>
          </a:solidFill>
          <a:latin typeface="+mn-lt"/>
          <a:ea typeface="ＭＳ Ｐゴシック" charset="-128"/>
        </a:defRPr>
      </a:lvl4pPr>
      <a:lvl5pPr marL="20367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4939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511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083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65563" indent="-227013" algn="l" defTabSz="9048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2899954" y="1394459"/>
            <a:ext cx="5700328" cy="1292497"/>
          </a:xfrm>
        </p:spPr>
        <p:txBody>
          <a:bodyPr/>
          <a:lstStyle/>
          <a:p>
            <a:r>
              <a:rPr lang="sv-SE" dirty="0" smtClean="0"/>
              <a:t>Tillsättning </a:t>
            </a:r>
            <a:r>
              <a:rPr lang="sv-SE" dirty="0"/>
              <a:t>av </a:t>
            </a:r>
            <a:r>
              <a:rPr lang="sv-SE" dirty="0" smtClean="0"/>
              <a:t>prefekt </a:t>
            </a:r>
            <a:br>
              <a:rPr lang="sv-SE" dirty="0" smtClean="0"/>
            </a:b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2100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Tillsättning av prefekt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Prefekt utses av LTHs rektor efter förslag från institutionens anställda, genom institutionens valberedning. 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Prefekt </a:t>
            </a:r>
            <a:r>
              <a:rPr lang="sv-SE" dirty="0"/>
              <a:t>ansvarar för genomförande av val av valberedning på </a:t>
            </a:r>
            <a:r>
              <a:rPr lang="sv-SE" dirty="0" smtClean="0"/>
              <a:t>institutionsnivå.</a:t>
            </a:r>
          </a:p>
          <a:p>
            <a:pPr lvl="1"/>
            <a:r>
              <a:rPr lang="sv-SE" dirty="0" smtClean="0"/>
              <a:t>Prefekten, eller den han/hon utser, är ordförande vid alla valmöten på institutionsnivå.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Processen </a:t>
            </a:r>
            <a:r>
              <a:rPr lang="sv-SE" dirty="0"/>
              <a:t>ska påbörjas i god tid, </a:t>
            </a:r>
            <a:r>
              <a:rPr lang="sv-SE" dirty="0" smtClean="0"/>
              <a:t>ca åtta månader innan nytt prefektskap ska påbörjas.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65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Process för utseende av prefekt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37925" y="1667800"/>
            <a:ext cx="7587440" cy="3563159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sv-SE" dirty="0" smtClean="0"/>
              <a:t>Institutionens </a:t>
            </a:r>
            <a:r>
              <a:rPr lang="sv-SE" dirty="0"/>
              <a:t>valberedning </a:t>
            </a:r>
            <a:r>
              <a:rPr lang="sv-SE" dirty="0" smtClean="0"/>
              <a:t>utgör </a:t>
            </a:r>
            <a:r>
              <a:rPr lang="sv-SE" dirty="0"/>
              <a:t>rekryteringsgrupp.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Valberedningen kontaktar LTHs rektor för </a:t>
            </a:r>
            <a:r>
              <a:rPr lang="sv-SE" dirty="0" smtClean="0"/>
              <a:t>diskussion om förväntningar och prefektens </a:t>
            </a:r>
            <a:r>
              <a:rPr lang="sv-SE" dirty="0"/>
              <a:t>betydelse för den strategiska utvecklingen av institutionen.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457200" lvl="0" indent="-457200">
              <a:buFont typeface="+mj-lt"/>
              <a:buAutoNum type="arabicPeriod"/>
            </a:pPr>
            <a:r>
              <a:rPr lang="sv-SE" dirty="0" smtClean="0"/>
              <a:t>Valberedningen </a:t>
            </a:r>
            <a:r>
              <a:rPr lang="sv-SE" dirty="0"/>
              <a:t>gör en behovsanalys och upprättar en kravprofil, med stöd från kansliets personalfunktion.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  <a:p>
            <a:pPr marL="457200" lvl="0" indent="-457200">
              <a:buFont typeface="+mj-lt"/>
              <a:buAutoNum type="arabicPeriod"/>
            </a:pPr>
            <a:r>
              <a:rPr lang="sv-SE" dirty="0" smtClean="0"/>
              <a:t>Val kan hållas! </a:t>
            </a:r>
            <a:br>
              <a:rPr lang="sv-SE" dirty="0" smtClean="0"/>
            </a:br>
            <a:endParaRPr lang="sv-SE" dirty="0"/>
          </a:p>
          <a:p>
            <a:pPr marL="457200" lvl="0" indent="-457200">
              <a:buFont typeface="+mj-lt"/>
              <a:buAutoNum type="arabicPeriod"/>
            </a:pPr>
            <a:r>
              <a:rPr lang="sv-SE" dirty="0" smtClean="0"/>
              <a:t>Personalfunktionen är behjälplig i urvalsarbetet. </a:t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05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35789" y="1787375"/>
            <a:ext cx="7587440" cy="3563159"/>
          </a:xfrm>
        </p:spPr>
        <p:txBody>
          <a:bodyPr/>
          <a:lstStyle/>
          <a:p>
            <a:pPr marL="0" lvl="0" indent="0">
              <a:buNone/>
            </a:pPr>
            <a:r>
              <a:rPr lang="sv-SE" dirty="0" smtClean="0"/>
              <a:t>6. Valberedningen </a:t>
            </a:r>
            <a:r>
              <a:rPr lang="sv-SE" dirty="0"/>
              <a:t>lämnar skriftlig rekommendation på kandidat till LTHs rektor och </a:t>
            </a:r>
            <a:r>
              <a:rPr lang="sv-SE" dirty="0" smtClean="0"/>
              <a:t>personalfunktionen. </a:t>
            </a:r>
            <a:br>
              <a:rPr lang="sv-SE" dirty="0" smtClean="0"/>
            </a:br>
            <a:endParaRPr lang="sv-SE" dirty="0" smtClean="0"/>
          </a:p>
          <a:p>
            <a:pPr marL="0" lvl="0" indent="0">
              <a:buNone/>
            </a:pPr>
            <a:r>
              <a:rPr lang="sv-SE" dirty="0"/>
              <a:t>7</a:t>
            </a:r>
            <a:r>
              <a:rPr lang="sv-SE" dirty="0" smtClean="0"/>
              <a:t>. LTHs rektor har samtal med kandidaten. </a:t>
            </a:r>
            <a:br>
              <a:rPr lang="sv-SE" dirty="0" smtClean="0"/>
            </a:br>
            <a:endParaRPr lang="sv-SE" dirty="0"/>
          </a:p>
          <a:p>
            <a:pPr marL="0" lvl="0" indent="0">
              <a:buNone/>
            </a:pPr>
            <a:r>
              <a:rPr lang="sv-SE" dirty="0"/>
              <a:t>8</a:t>
            </a:r>
            <a:r>
              <a:rPr lang="sv-SE" dirty="0" smtClean="0"/>
              <a:t>. LTHs </a:t>
            </a:r>
            <a:r>
              <a:rPr lang="sv-SE" dirty="0"/>
              <a:t>rektor utser </a:t>
            </a:r>
            <a:r>
              <a:rPr lang="sv-SE" dirty="0" smtClean="0"/>
              <a:t>prefekt. </a:t>
            </a:r>
            <a:br>
              <a:rPr lang="sv-SE" dirty="0" smtClean="0"/>
            </a:br>
            <a:endParaRPr lang="sv-SE" dirty="0" smtClean="0"/>
          </a:p>
          <a:p>
            <a:pPr marL="0" lvl="0" indent="0">
              <a:buNone/>
            </a:pPr>
            <a:r>
              <a:rPr lang="sv-SE" dirty="0"/>
              <a:t>9</a:t>
            </a:r>
            <a:r>
              <a:rPr lang="sv-SE" dirty="0" smtClean="0"/>
              <a:t>. Personalfunktionen ser till </a:t>
            </a:r>
            <a:r>
              <a:rPr lang="sv-SE" dirty="0"/>
              <a:t>att ett chefskontrakt </a:t>
            </a:r>
            <a:r>
              <a:rPr lang="sv-SE" dirty="0" smtClean="0"/>
              <a:t>upprättas. </a:t>
            </a:r>
          </a:p>
        </p:txBody>
      </p:sp>
    </p:spTree>
    <p:extLst>
      <p:ext uri="{BB962C8B-B14F-4D97-AF65-F5344CB8AC3E}">
        <p14:creationId xmlns:p14="http://schemas.microsoft.com/office/powerpoint/2010/main" val="7970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/>
              <a:t>Föreskrifter om ledningsuppdrag vid LU </a:t>
            </a:r>
            <a:br>
              <a:rPr lang="sv-SE" sz="2800" dirty="0" smtClean="0"/>
            </a:br>
            <a:r>
              <a:rPr lang="sv-SE" sz="2000" dirty="0" smtClean="0"/>
              <a:t>Dnr STYR 2016/1600 </a:t>
            </a:r>
            <a:endParaRPr lang="sv-SE" sz="20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657538" y="1551490"/>
            <a:ext cx="7587440" cy="3563159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Bilagor: </a:t>
            </a:r>
          </a:p>
          <a:p>
            <a:r>
              <a:rPr lang="sv-SE" dirty="0" err="1" smtClean="0"/>
              <a:t>Chefskontrakt</a:t>
            </a:r>
            <a:r>
              <a:rPr lang="sv-SE" dirty="0" smtClean="0"/>
              <a:t> </a:t>
            </a:r>
          </a:p>
          <a:p>
            <a:r>
              <a:rPr lang="sv-SE" dirty="0" smtClean="0"/>
              <a:t>Uppdragstillägg 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6" name="Platshållare för innehåll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94798" y="2958010"/>
            <a:ext cx="5520878" cy="331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9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_PPT-mall_2012_SV_121127">
  <a:themeElements>
    <a:clrScheme name="Anpassad 3">
      <a:dk1>
        <a:srgbClr val="9C6114"/>
      </a:dk1>
      <a:lt1>
        <a:srgbClr val="FFFFFF"/>
      </a:lt1>
      <a:dk2>
        <a:srgbClr val="000000"/>
      </a:dk2>
      <a:lt2>
        <a:srgbClr val="00008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33333"/>
      </a:hlink>
      <a:folHlink>
        <a:srgbClr val="000080"/>
      </a:folHlink>
    </a:clrScheme>
    <a:fontScheme name="LundsUniversite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b="0" dirty="0" err="1" smtClean="0">
            <a:solidFill>
              <a:schemeClr val="tx2"/>
            </a:solidFill>
          </a:defRPr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6633"/>
        </a:accent1>
        <a:accent2>
          <a:srgbClr val="C4BC9C"/>
        </a:accent2>
        <a:accent3>
          <a:srgbClr val="FFFFFF"/>
        </a:accent3>
        <a:accent4>
          <a:srgbClr val="000000"/>
        </a:accent4>
        <a:accent5>
          <a:srgbClr val="CAB8AD"/>
        </a:accent5>
        <a:accent6>
          <a:srgbClr val="B1AA8D"/>
        </a:accent6>
        <a:hlink>
          <a:srgbClr val="EB730F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LU_PPT-mall_2012_SV_121127</Template>
  <TotalTime>1225</TotalTime>
  <Words>58</Words>
  <Application>Microsoft Office PowerPoint</Application>
  <PresentationFormat>Anpassad</PresentationFormat>
  <Paragraphs>26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Lucida Grande</vt:lpstr>
      <vt:lpstr>Times New Roman</vt:lpstr>
      <vt:lpstr>LU_PPT-mall_2012_SV_121127</vt:lpstr>
      <vt:lpstr>Tillsättning av prefekt  </vt:lpstr>
      <vt:lpstr>Tillsättning av prefekt </vt:lpstr>
      <vt:lpstr>Process för utseende av prefekt</vt:lpstr>
      <vt:lpstr>PowerPoint-presentation</vt:lpstr>
      <vt:lpstr>Föreskrifter om ledningsuppdrag vid LU  Dnr STYR 2016/1600 </vt:lpstr>
    </vt:vector>
  </TitlesOfParts>
  <Company>LTH:s kansli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pia.larsson</dc:creator>
  <cp:lastModifiedBy>Jessica Knutsmark</cp:lastModifiedBy>
  <cp:revision>54</cp:revision>
  <cp:lastPrinted>2016-08-19T11:02:52Z</cp:lastPrinted>
  <dcterms:created xsi:type="dcterms:W3CDTF">2014-02-24T12:25:29Z</dcterms:created>
  <dcterms:modified xsi:type="dcterms:W3CDTF">2017-04-20T12:32:22Z</dcterms:modified>
</cp:coreProperties>
</file>