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8" r:id="rId2"/>
    <p:sldMasterId id="2147483723" r:id="rId3"/>
    <p:sldMasterId id="2147483742" r:id="rId4"/>
    <p:sldMasterId id="2147483760" r:id="rId5"/>
  </p:sldMasterIdLst>
  <p:notesMasterIdLst>
    <p:notesMasterId r:id="rId58"/>
  </p:notesMasterIdLst>
  <p:handoutMasterIdLst>
    <p:handoutMasterId r:id="rId59"/>
  </p:handoutMasterIdLst>
  <p:sldIdLst>
    <p:sldId id="336" r:id="rId6"/>
    <p:sldId id="329"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80" r:id="rId23"/>
    <p:sldId id="381" r:id="rId24"/>
    <p:sldId id="382" r:id="rId25"/>
    <p:sldId id="383" r:id="rId26"/>
    <p:sldId id="384" r:id="rId27"/>
    <p:sldId id="385" r:id="rId28"/>
    <p:sldId id="386" r:id="rId29"/>
    <p:sldId id="387" r:id="rId30"/>
    <p:sldId id="388" r:id="rId31"/>
    <p:sldId id="389" r:id="rId32"/>
    <p:sldId id="390" r:id="rId33"/>
    <p:sldId id="376" r:id="rId34"/>
    <p:sldId id="377" r:id="rId35"/>
    <p:sldId id="378" r:id="rId36"/>
    <p:sldId id="379" r:id="rId37"/>
    <p:sldId id="365" r:id="rId38"/>
    <p:sldId id="366" r:id="rId39"/>
    <p:sldId id="367" r:id="rId40"/>
    <p:sldId id="368" r:id="rId41"/>
    <p:sldId id="369" r:id="rId42"/>
    <p:sldId id="370" r:id="rId43"/>
    <p:sldId id="371" r:id="rId44"/>
    <p:sldId id="352" r:id="rId45"/>
    <p:sldId id="353" r:id="rId46"/>
    <p:sldId id="354" r:id="rId47"/>
    <p:sldId id="355" r:id="rId48"/>
    <p:sldId id="356" r:id="rId49"/>
    <p:sldId id="357" r:id="rId50"/>
    <p:sldId id="375" r:id="rId51"/>
    <p:sldId id="372" r:id="rId52"/>
    <p:sldId id="373" r:id="rId53"/>
    <p:sldId id="374" r:id="rId54"/>
    <p:sldId id="364" r:id="rId55"/>
    <p:sldId id="391" r:id="rId56"/>
    <p:sldId id="335" r:id="rId57"/>
  </p:sldIdLst>
  <p:sldSz cx="9001125" cy="6840538"/>
  <p:notesSz cx="6811963" cy="9942513"/>
  <p:defaultTextStyle>
    <a:defPPr>
      <a:defRPr lang="sv-SE"/>
    </a:defPPr>
    <a:lvl1pPr algn="l" rtl="0" fontAlgn="base">
      <a:spcBef>
        <a:spcPct val="0"/>
      </a:spcBef>
      <a:spcAft>
        <a:spcPct val="0"/>
      </a:spcAft>
      <a:defRPr b="1" kern="1200">
        <a:solidFill>
          <a:schemeClr val="tx1"/>
        </a:solidFill>
        <a:latin typeface="Arial" charset="0"/>
        <a:ea typeface="ＭＳ Ｐゴシック" charset="-128"/>
        <a:cs typeface="+mn-cs"/>
      </a:defRPr>
    </a:lvl1pPr>
    <a:lvl2pPr marL="457200" algn="l" rtl="0" fontAlgn="base">
      <a:spcBef>
        <a:spcPct val="0"/>
      </a:spcBef>
      <a:spcAft>
        <a:spcPct val="0"/>
      </a:spcAft>
      <a:defRPr b="1" kern="1200">
        <a:solidFill>
          <a:schemeClr val="tx1"/>
        </a:solidFill>
        <a:latin typeface="Arial" charset="0"/>
        <a:ea typeface="ＭＳ Ｐゴシック" charset="-128"/>
        <a:cs typeface="+mn-cs"/>
      </a:defRPr>
    </a:lvl2pPr>
    <a:lvl3pPr marL="914400" algn="l" rtl="0" fontAlgn="base">
      <a:spcBef>
        <a:spcPct val="0"/>
      </a:spcBef>
      <a:spcAft>
        <a:spcPct val="0"/>
      </a:spcAft>
      <a:defRPr b="1" kern="1200">
        <a:solidFill>
          <a:schemeClr val="tx1"/>
        </a:solidFill>
        <a:latin typeface="Arial" charset="0"/>
        <a:ea typeface="ＭＳ Ｐゴシック" charset="-128"/>
        <a:cs typeface="+mn-cs"/>
      </a:defRPr>
    </a:lvl3pPr>
    <a:lvl4pPr marL="1371600" algn="l" rtl="0" fontAlgn="base">
      <a:spcBef>
        <a:spcPct val="0"/>
      </a:spcBef>
      <a:spcAft>
        <a:spcPct val="0"/>
      </a:spcAft>
      <a:defRPr b="1" kern="1200">
        <a:solidFill>
          <a:schemeClr val="tx1"/>
        </a:solidFill>
        <a:latin typeface="Arial" charset="0"/>
        <a:ea typeface="ＭＳ Ｐゴシック" charset="-128"/>
        <a:cs typeface="+mn-cs"/>
      </a:defRPr>
    </a:lvl4pPr>
    <a:lvl5pPr marL="1828800" algn="l" rtl="0" fontAlgn="base">
      <a:spcBef>
        <a:spcPct val="0"/>
      </a:spcBef>
      <a:spcAft>
        <a:spcPct val="0"/>
      </a:spcAft>
      <a:defRPr b="1" kern="1200">
        <a:solidFill>
          <a:schemeClr val="tx1"/>
        </a:solidFill>
        <a:latin typeface="Arial" charset="0"/>
        <a:ea typeface="ＭＳ Ｐゴシック" charset="-128"/>
        <a:cs typeface="+mn-cs"/>
      </a:defRPr>
    </a:lvl5pPr>
    <a:lvl6pPr marL="2286000" algn="l" defTabSz="914400" rtl="0" eaLnBrk="1" latinLnBrk="0" hangingPunct="1">
      <a:defRPr b="1" kern="1200">
        <a:solidFill>
          <a:schemeClr val="tx1"/>
        </a:solidFill>
        <a:latin typeface="Arial" charset="0"/>
        <a:ea typeface="ＭＳ Ｐゴシック" charset="-128"/>
        <a:cs typeface="+mn-cs"/>
      </a:defRPr>
    </a:lvl6pPr>
    <a:lvl7pPr marL="2743200" algn="l" defTabSz="914400" rtl="0" eaLnBrk="1" latinLnBrk="0" hangingPunct="1">
      <a:defRPr b="1" kern="1200">
        <a:solidFill>
          <a:schemeClr val="tx1"/>
        </a:solidFill>
        <a:latin typeface="Arial" charset="0"/>
        <a:ea typeface="ＭＳ Ｐゴシック" charset="-128"/>
        <a:cs typeface="+mn-cs"/>
      </a:defRPr>
    </a:lvl7pPr>
    <a:lvl8pPr marL="3200400" algn="l" defTabSz="914400" rtl="0" eaLnBrk="1" latinLnBrk="0" hangingPunct="1">
      <a:defRPr b="1" kern="1200">
        <a:solidFill>
          <a:schemeClr val="tx1"/>
        </a:solidFill>
        <a:latin typeface="Arial" charset="0"/>
        <a:ea typeface="ＭＳ Ｐゴシック" charset="-128"/>
        <a:cs typeface="+mn-cs"/>
      </a:defRPr>
    </a:lvl8pPr>
    <a:lvl9pPr marL="3657600" algn="l" defTabSz="914400" rtl="0" eaLnBrk="1" latinLnBrk="0" hangingPunct="1">
      <a:defRPr b="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204">
          <p15:clr>
            <a:srgbClr val="A4A3A4"/>
          </p15:clr>
        </p15:guide>
        <p15:guide id="2" orient="horz" pos="802">
          <p15:clr>
            <a:srgbClr val="A4A3A4"/>
          </p15:clr>
        </p15:guide>
        <p15:guide id="3" orient="horz" pos="119">
          <p15:clr>
            <a:srgbClr val="A4A3A4"/>
          </p15:clr>
        </p15:guide>
        <p15:guide id="4" orient="horz" pos="1122">
          <p15:clr>
            <a:srgbClr val="A4A3A4"/>
          </p15:clr>
        </p15:guide>
        <p15:guide id="5" pos="492">
          <p15:clr>
            <a:srgbClr val="A4A3A4"/>
          </p15:clr>
        </p15:guide>
        <p15:guide id="6" pos="115">
          <p15:clr>
            <a:srgbClr val="A4A3A4"/>
          </p15:clr>
        </p15:guide>
        <p15:guide id="7" pos="2617">
          <p15:clr>
            <a:srgbClr val="A4A3A4"/>
          </p15:clr>
        </p15:guide>
        <p15:guide id="8" pos="5565">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62626"/>
    <a:srgbClr val="ADCAB8"/>
    <a:srgbClr val="404040"/>
    <a:srgbClr val="BFB8AF"/>
    <a:srgbClr val="D2BA81"/>
    <a:srgbClr val="BED9C7"/>
    <a:srgbClr val="E9C4C7"/>
    <a:srgbClr val="333333"/>
    <a:srgbClr val="FF689D"/>
    <a:srgbClr val="F3EB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1" autoAdjust="0"/>
    <p:restoredTop sz="88061" autoAdjust="0"/>
  </p:normalViewPr>
  <p:slideViewPr>
    <p:cSldViewPr snapToGrid="0" showGuides="1">
      <p:cViewPr varScale="1">
        <p:scale>
          <a:sx n="116" d="100"/>
          <a:sy n="116" d="100"/>
        </p:scale>
        <p:origin x="1572" y="96"/>
      </p:cViewPr>
      <p:guideLst>
        <p:guide orient="horz" pos="4204"/>
        <p:guide orient="horz" pos="802"/>
        <p:guide orient="horz" pos="119"/>
        <p:guide orient="horz" pos="1122"/>
        <p:guide pos="492"/>
        <p:guide pos="115"/>
        <p:guide pos="2617"/>
        <p:guide pos="5565"/>
      </p:guideLst>
    </p:cSldViewPr>
  </p:slideViewPr>
  <p:outlineViewPr>
    <p:cViewPr>
      <p:scale>
        <a:sx n="33" d="100"/>
        <a:sy n="33" d="100"/>
      </p:scale>
      <p:origin x="0" y="5376"/>
    </p:cViewPr>
  </p:outlineViewPr>
  <p:notesTextViewPr>
    <p:cViewPr>
      <p:scale>
        <a:sx n="66" d="100"/>
        <a:sy n="66" d="100"/>
      </p:scale>
      <p:origin x="0" y="0"/>
    </p:cViewPr>
  </p:notesTextViewPr>
  <p:sorterViewPr>
    <p:cViewPr>
      <p:scale>
        <a:sx n="66" d="100"/>
        <a:sy n="66" d="100"/>
      </p:scale>
      <p:origin x="0" y="0"/>
    </p:cViewPr>
  </p:sorterViewPr>
  <p:notesViewPr>
    <p:cSldViewPr snapToGrid="0" snapToObjects="1">
      <p:cViewPr>
        <p:scale>
          <a:sx n="150" d="100"/>
          <a:sy n="150" d="100"/>
        </p:scale>
        <p:origin x="-2364" y="3498"/>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51850" cy="497126"/>
          </a:xfrm>
          <a:prstGeom prst="rect">
            <a:avLst/>
          </a:prstGeom>
        </p:spPr>
        <p:txBody>
          <a:bodyPr vert="horz" lIns="91595" tIns="45798" rIns="91595" bIns="45798" rtlCol="0"/>
          <a:lstStyle>
            <a:lvl1pPr algn="l">
              <a:defRPr sz="1200"/>
            </a:lvl1pPr>
          </a:lstStyle>
          <a:p>
            <a:endParaRPr lang="sv-SE" dirty="0"/>
          </a:p>
        </p:txBody>
      </p:sp>
      <p:sp>
        <p:nvSpPr>
          <p:cNvPr id="3" name="Platshållare för datum 2"/>
          <p:cNvSpPr>
            <a:spLocks noGrp="1"/>
          </p:cNvSpPr>
          <p:nvPr>
            <p:ph type="dt" sz="quarter" idx="1"/>
          </p:nvPr>
        </p:nvSpPr>
        <p:spPr>
          <a:xfrm>
            <a:off x="3858537" y="0"/>
            <a:ext cx="2951850" cy="497126"/>
          </a:xfrm>
          <a:prstGeom prst="rect">
            <a:avLst/>
          </a:prstGeom>
        </p:spPr>
        <p:txBody>
          <a:bodyPr vert="horz" lIns="91595" tIns="45798" rIns="91595" bIns="45798" rtlCol="0"/>
          <a:lstStyle>
            <a:lvl1pPr algn="r">
              <a:defRPr sz="1200"/>
            </a:lvl1pPr>
          </a:lstStyle>
          <a:p>
            <a:fld id="{AF53FA3B-A911-4294-9666-9D8A5388C07E}" type="datetimeFigureOut">
              <a:rPr lang="sv-SE" smtClean="0"/>
              <a:pPr/>
              <a:t>2018-03-05</a:t>
            </a:fld>
            <a:endParaRPr lang="sv-SE" dirty="0"/>
          </a:p>
        </p:txBody>
      </p:sp>
      <p:sp>
        <p:nvSpPr>
          <p:cNvPr id="4" name="Platshållare för sidfot 3"/>
          <p:cNvSpPr>
            <a:spLocks noGrp="1"/>
          </p:cNvSpPr>
          <p:nvPr>
            <p:ph type="ftr" sz="quarter" idx="2"/>
          </p:nvPr>
        </p:nvSpPr>
        <p:spPr>
          <a:xfrm>
            <a:off x="1" y="9443661"/>
            <a:ext cx="2951850" cy="497126"/>
          </a:xfrm>
          <a:prstGeom prst="rect">
            <a:avLst/>
          </a:prstGeom>
        </p:spPr>
        <p:txBody>
          <a:bodyPr vert="horz" lIns="91595" tIns="45798" rIns="91595" bIns="45798"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58537" y="9443661"/>
            <a:ext cx="2951850" cy="497126"/>
          </a:xfrm>
          <a:prstGeom prst="rect">
            <a:avLst/>
          </a:prstGeom>
        </p:spPr>
        <p:txBody>
          <a:bodyPr vert="horz" lIns="91595" tIns="45798" rIns="91595" bIns="45798" rtlCol="0" anchor="b"/>
          <a:lstStyle>
            <a:lvl1pPr algn="r">
              <a:defRPr sz="1200"/>
            </a:lvl1pPr>
          </a:lstStyle>
          <a:p>
            <a:fld id="{3FFF35AB-58F5-4C8C-9928-1BF893383042}" type="slidenum">
              <a:rPr lang="sv-SE" smtClean="0"/>
              <a:pPr/>
              <a:t>‹#›</a:t>
            </a:fld>
            <a:endParaRPr lang="sv-SE" dirty="0"/>
          </a:p>
        </p:txBody>
      </p:sp>
    </p:spTree>
    <p:extLst>
      <p:ext uri="{BB962C8B-B14F-4D97-AF65-F5344CB8AC3E}">
        <p14:creationId xmlns:p14="http://schemas.microsoft.com/office/powerpoint/2010/main" val="3560530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51850" cy="497126"/>
          </a:xfrm>
          <a:prstGeom prst="rect">
            <a:avLst/>
          </a:prstGeom>
        </p:spPr>
        <p:txBody>
          <a:bodyPr vert="horz" lIns="91595" tIns="45798" rIns="91595" bIns="45798" rtlCol="0"/>
          <a:lstStyle>
            <a:lvl1pPr algn="l">
              <a:defRPr sz="1200"/>
            </a:lvl1pPr>
          </a:lstStyle>
          <a:p>
            <a:endParaRPr lang="sv-SE" dirty="0"/>
          </a:p>
        </p:txBody>
      </p:sp>
      <p:sp>
        <p:nvSpPr>
          <p:cNvPr id="3" name="Platshållare för datum 2"/>
          <p:cNvSpPr>
            <a:spLocks noGrp="1"/>
          </p:cNvSpPr>
          <p:nvPr>
            <p:ph type="dt" idx="1"/>
          </p:nvPr>
        </p:nvSpPr>
        <p:spPr>
          <a:xfrm>
            <a:off x="3858537" y="0"/>
            <a:ext cx="2951850" cy="497126"/>
          </a:xfrm>
          <a:prstGeom prst="rect">
            <a:avLst/>
          </a:prstGeom>
        </p:spPr>
        <p:txBody>
          <a:bodyPr vert="horz" lIns="91595" tIns="45798" rIns="91595" bIns="45798" rtlCol="0"/>
          <a:lstStyle>
            <a:lvl1pPr algn="r">
              <a:defRPr sz="1200"/>
            </a:lvl1pPr>
          </a:lstStyle>
          <a:p>
            <a:fld id="{DAAF5E47-94AA-AA43-B08E-C5A5421011EB}" type="datetimeFigureOut">
              <a:rPr lang="sv-SE" smtClean="0"/>
              <a:pPr/>
              <a:t>2018-03-05</a:t>
            </a:fld>
            <a:endParaRPr lang="sv-SE" dirty="0"/>
          </a:p>
        </p:txBody>
      </p:sp>
      <p:sp>
        <p:nvSpPr>
          <p:cNvPr id="4" name="Platshållare för bildobjekt 3"/>
          <p:cNvSpPr>
            <a:spLocks noGrp="1" noRot="1" noChangeAspect="1"/>
          </p:cNvSpPr>
          <p:nvPr>
            <p:ph type="sldImg" idx="2"/>
          </p:nvPr>
        </p:nvSpPr>
        <p:spPr>
          <a:xfrm>
            <a:off x="954088" y="746125"/>
            <a:ext cx="4903787" cy="3727450"/>
          </a:xfrm>
          <a:prstGeom prst="rect">
            <a:avLst/>
          </a:prstGeom>
          <a:noFill/>
          <a:ln w="12700">
            <a:solidFill>
              <a:prstClr val="black"/>
            </a:solidFill>
          </a:ln>
        </p:spPr>
        <p:txBody>
          <a:bodyPr vert="horz" lIns="91595" tIns="45798" rIns="91595" bIns="45798" rtlCol="0" anchor="ctr"/>
          <a:lstStyle/>
          <a:p>
            <a:endParaRPr lang="sv-SE" dirty="0"/>
          </a:p>
        </p:txBody>
      </p:sp>
      <p:sp>
        <p:nvSpPr>
          <p:cNvPr id="5" name="Platshållare för anteckningar 4"/>
          <p:cNvSpPr>
            <a:spLocks noGrp="1"/>
          </p:cNvSpPr>
          <p:nvPr>
            <p:ph type="body" sz="quarter" idx="3"/>
          </p:nvPr>
        </p:nvSpPr>
        <p:spPr>
          <a:xfrm>
            <a:off x="681197" y="4722694"/>
            <a:ext cx="5449570" cy="4474131"/>
          </a:xfrm>
          <a:prstGeom prst="rect">
            <a:avLst/>
          </a:prstGeom>
        </p:spPr>
        <p:txBody>
          <a:bodyPr vert="horz" lIns="91595" tIns="45798" rIns="91595" bIns="45798"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43661"/>
            <a:ext cx="2951850" cy="497126"/>
          </a:xfrm>
          <a:prstGeom prst="rect">
            <a:avLst/>
          </a:prstGeom>
        </p:spPr>
        <p:txBody>
          <a:bodyPr vert="horz" lIns="91595" tIns="45798" rIns="91595" bIns="45798"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58537" y="9443661"/>
            <a:ext cx="2951850" cy="497126"/>
          </a:xfrm>
          <a:prstGeom prst="rect">
            <a:avLst/>
          </a:prstGeom>
        </p:spPr>
        <p:txBody>
          <a:bodyPr vert="horz" lIns="91595" tIns="45798" rIns="91595" bIns="45798" rtlCol="0" anchor="b"/>
          <a:lstStyle>
            <a:lvl1pPr algn="r">
              <a:defRPr sz="1200"/>
            </a:lvl1pPr>
          </a:lstStyle>
          <a:p>
            <a:fld id="{CC13FD4B-1391-7946-A8ED-18550D8B130B}" type="slidenum">
              <a:rPr lang="sv-SE" smtClean="0"/>
              <a:pPr/>
              <a:t>‹#›</a:t>
            </a:fld>
            <a:endParaRPr lang="sv-SE" dirty="0"/>
          </a:p>
        </p:txBody>
      </p:sp>
    </p:spTree>
    <p:extLst>
      <p:ext uri="{BB962C8B-B14F-4D97-AF65-F5344CB8AC3E}">
        <p14:creationId xmlns:p14="http://schemas.microsoft.com/office/powerpoint/2010/main" val="15121021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1006118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Med</a:t>
            </a:r>
            <a:r>
              <a:rPr lang="sv-SE" baseline="0" dirty="0" smtClean="0"/>
              <a:t> Las-tid menar vi här när en visstidsanställning övergår till en tillsvidareanställning: Sammanlagt varit anställd mer än 2 år under de senaste 5 åren.</a:t>
            </a:r>
          </a:p>
          <a:p>
            <a:pPr defTabSz="458618">
              <a:defRPr/>
            </a:pPr>
            <a:r>
              <a:rPr lang="sv-SE" dirty="0" smtClean="0"/>
              <a:t>Redovisning</a:t>
            </a:r>
            <a:r>
              <a:rPr lang="sv-SE" baseline="0" dirty="0" smtClean="0"/>
              <a:t> av arbetad tid för undervisning med faktor – man kan antingen redovisa tiderna efter när personen faktiskt utfört arbetet, inklusive förberedelse och annat. Då redovisas inte faktor. Om man väljer att enbart redovisa undervisningstiden, skriv då vilken faktor som används i kolumnen ”arbetat som”, och sätt undervisningstid + faktortid i kolumnen Arbetad tid.</a:t>
            </a:r>
            <a:endParaRPr lang="sv-SE" dirty="0" smtClean="0"/>
          </a:p>
          <a:p>
            <a:endParaRPr lang="sv-SE" baseline="0" dirty="0" smtClean="0"/>
          </a:p>
        </p:txBody>
      </p:sp>
      <p:sp>
        <p:nvSpPr>
          <p:cNvPr id="4" name="Platshållare för bildnummer 3"/>
          <p:cNvSpPr>
            <a:spLocks noGrp="1"/>
          </p:cNvSpPr>
          <p:nvPr>
            <p:ph type="sldNum" sz="quarter" idx="10"/>
          </p:nvPr>
        </p:nvSpPr>
        <p:spPr/>
        <p:txBody>
          <a:bodyPr/>
          <a:lstStyle/>
          <a:p>
            <a:pPr defTabSz="915954">
              <a:defRPr/>
            </a:pPr>
            <a:fld id="{CC13FD4B-1391-7946-A8ED-18550D8B130B}" type="slidenum">
              <a:rPr lang="sv-SE">
                <a:solidFill>
                  <a:prstClr val="black"/>
                </a:solidFill>
              </a:rPr>
              <a:pPr defTabSz="915954">
                <a:defRPr/>
              </a:pPr>
              <a:t>16</a:t>
            </a:fld>
            <a:endParaRPr lang="sv-SE" dirty="0">
              <a:solidFill>
                <a:prstClr val="black"/>
              </a:solidFill>
            </a:endParaRPr>
          </a:p>
        </p:txBody>
      </p:sp>
    </p:spTree>
    <p:extLst>
      <p:ext uri="{BB962C8B-B14F-4D97-AF65-F5344CB8AC3E}">
        <p14:creationId xmlns:p14="http://schemas.microsoft.com/office/powerpoint/2010/main" val="155830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2338" y="746125"/>
            <a:ext cx="4967287" cy="372745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C13FD4B-1391-7946-A8ED-18550D8B130B}" type="slidenum">
              <a:rPr lang="sv-SE" smtClean="0">
                <a:solidFill>
                  <a:prstClr val="black"/>
                </a:solidFill>
              </a:rPr>
              <a:pPr/>
              <a:t>21</a:t>
            </a:fld>
            <a:endParaRPr lang="sv-SE" dirty="0">
              <a:solidFill>
                <a:prstClr val="black"/>
              </a:solidFill>
            </a:endParaRPr>
          </a:p>
        </p:txBody>
      </p:sp>
    </p:spTree>
    <p:extLst>
      <p:ext uri="{BB962C8B-B14F-4D97-AF65-F5344CB8AC3E}">
        <p14:creationId xmlns:p14="http://schemas.microsoft.com/office/powerpoint/2010/main" val="1514552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2338" y="746125"/>
            <a:ext cx="4967287" cy="3727450"/>
          </a:xfrm>
        </p:spPr>
      </p:sp>
      <p:sp>
        <p:nvSpPr>
          <p:cNvPr id="3" name="Platshållare för anteckningar 2"/>
          <p:cNvSpPr>
            <a:spLocks noGrp="1"/>
          </p:cNvSpPr>
          <p:nvPr>
            <p:ph type="body" idx="1"/>
          </p:nvPr>
        </p:nvSpPr>
        <p:spPr/>
        <p:txBody>
          <a:bodyPr/>
          <a:lstStyle/>
          <a:p>
            <a:r>
              <a:rPr lang="sv-SE" dirty="0" smtClean="0"/>
              <a:t>Ur Nyhetsbrev från sektion Personal 3/2016: Inför att en anställning upphör, som har tidsbegränsats enligt 5§ LAS, ska en anställd få ett skriftligt besked om detta minst en månad före anställningstidens utgång. En förutsättning för rätt till ett sådant besked är att den anställde har varit anställd inom staten mer än tolv månader under de senaste tre åren.  Samtidigt som beskedet lämnas till den anställde ska arbetsgivaren även varsla den lokala arbetstagarorganisation som den anställde tillhör.</a:t>
            </a:r>
          </a:p>
          <a:p>
            <a:r>
              <a:rPr lang="sv-SE" dirty="0" smtClean="0"/>
              <a:t>Arbetsdomstolen har nu konstaterat att reglerna om besked och varsel enligt lagen om anställningsskydd även ska tillämpas på läraranställningar som tidsbegränsats enligt 4 kapitlet i högskoleförordningen. Lunds universitet har sedan många år en praxis att lämna besked i enlighet med vad LAS föreskriver även när tidsbegränsningsgrunden finns i kollektivavtal eller förordning, till exempel vid postdoktor- och doktorandanställningar. Arbetsdomstolens konstaterande förändrar därmed inte praxis och våra rutiner, men fastställer skyldigheten att lämna besked på det sätt som anges i 15 § anställningsskyddslagen, samt varsla den anställdes lokala arbetstagarorganisation på det sätt som anges i 30 a i LAS även vid tidsbegränsade läraranställningar. Om vi inte gör detta, blir vi skadeståndsskyldiga på det sätt som anges i 38 § LAS.</a:t>
            </a:r>
          </a:p>
          <a:p>
            <a:endParaRPr lang="sv-SE" dirty="0"/>
          </a:p>
        </p:txBody>
      </p:sp>
      <p:sp>
        <p:nvSpPr>
          <p:cNvPr id="4" name="Platshållare för bildnummer 3"/>
          <p:cNvSpPr>
            <a:spLocks noGrp="1"/>
          </p:cNvSpPr>
          <p:nvPr>
            <p:ph type="sldNum" sz="quarter" idx="10"/>
          </p:nvPr>
        </p:nvSpPr>
        <p:spPr/>
        <p:txBody>
          <a:bodyPr/>
          <a:lstStyle/>
          <a:p>
            <a:fld id="{CC13FD4B-1391-7946-A8ED-18550D8B130B}" type="slidenum">
              <a:rPr lang="sv-SE" smtClean="0">
                <a:solidFill>
                  <a:prstClr val="black"/>
                </a:solidFill>
              </a:rPr>
              <a:pPr/>
              <a:t>22</a:t>
            </a:fld>
            <a:endParaRPr lang="sv-SE" dirty="0">
              <a:solidFill>
                <a:prstClr val="black"/>
              </a:solidFill>
            </a:endParaRPr>
          </a:p>
        </p:txBody>
      </p:sp>
    </p:spTree>
    <p:extLst>
      <p:ext uri="{BB962C8B-B14F-4D97-AF65-F5344CB8AC3E}">
        <p14:creationId xmlns:p14="http://schemas.microsoft.com/office/powerpoint/2010/main" val="1193787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2338" y="746125"/>
            <a:ext cx="4967287" cy="372745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C13FD4B-1391-7946-A8ED-18550D8B130B}" type="slidenum">
              <a:rPr lang="sv-SE" smtClean="0">
                <a:solidFill>
                  <a:prstClr val="black"/>
                </a:solidFill>
              </a:rPr>
              <a:pPr/>
              <a:t>23</a:t>
            </a:fld>
            <a:endParaRPr lang="sv-SE" dirty="0">
              <a:solidFill>
                <a:prstClr val="black"/>
              </a:solidFill>
            </a:endParaRPr>
          </a:p>
        </p:txBody>
      </p:sp>
    </p:spTree>
    <p:extLst>
      <p:ext uri="{BB962C8B-B14F-4D97-AF65-F5344CB8AC3E}">
        <p14:creationId xmlns:p14="http://schemas.microsoft.com/office/powerpoint/2010/main" val="4021766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2338" y="746125"/>
            <a:ext cx="4967287" cy="372745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C13FD4B-1391-7946-A8ED-18550D8B130B}" type="slidenum">
              <a:rPr lang="sv-SE" smtClean="0">
                <a:solidFill>
                  <a:prstClr val="black"/>
                </a:solidFill>
              </a:rPr>
              <a:pPr/>
              <a:t>24</a:t>
            </a:fld>
            <a:endParaRPr lang="sv-SE" dirty="0">
              <a:solidFill>
                <a:prstClr val="black"/>
              </a:solidFill>
            </a:endParaRPr>
          </a:p>
        </p:txBody>
      </p:sp>
    </p:spTree>
    <p:extLst>
      <p:ext uri="{BB962C8B-B14F-4D97-AF65-F5344CB8AC3E}">
        <p14:creationId xmlns:p14="http://schemas.microsoft.com/office/powerpoint/2010/main" val="3513867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smtClean="0">
                <a:solidFill>
                  <a:schemeClr val="tx1"/>
                </a:solidFill>
                <a:effectLst/>
                <a:latin typeface="+mn-lt"/>
                <a:ea typeface="+mn-ea"/>
                <a:cs typeface="+mn-cs"/>
              </a:rPr>
              <a:t>För deltidsanställda som önskar högre sysselsättningsgrad finns det inte finns en bortre gräns för hur länge företrädesrätten gäller. Däremot gäller företrädesrätten endast under anställningsperioden för </a:t>
            </a:r>
            <a:r>
              <a:rPr lang="sv-SE" sz="1200" b="0" i="0" u="none" strike="noStrike" kern="1200" dirty="0" err="1" smtClean="0">
                <a:solidFill>
                  <a:schemeClr val="tx1"/>
                </a:solidFill>
                <a:effectLst/>
                <a:latin typeface="+mn-lt"/>
                <a:ea typeface="+mn-ea"/>
                <a:cs typeface="+mn-cs"/>
              </a:rPr>
              <a:t>deltidsantällda</a:t>
            </a:r>
            <a:r>
              <a:rPr lang="sv-SE" sz="1200" b="0" i="0" u="none" strike="noStrike" kern="1200" dirty="0" smtClean="0">
                <a:solidFill>
                  <a:schemeClr val="tx1"/>
                </a:solidFill>
                <a:effectLst/>
                <a:latin typeface="+mn-lt"/>
                <a:ea typeface="+mn-ea"/>
                <a:cs typeface="+mn-cs"/>
              </a:rPr>
              <a:t> med tidsbegränsad anställning. Även här kan det föreligga förhandlingsskyldighet  enligt 32 § LAS </a:t>
            </a:r>
            <a:endParaRPr lang="sv-SE" dirty="0"/>
          </a:p>
        </p:txBody>
      </p:sp>
      <p:sp>
        <p:nvSpPr>
          <p:cNvPr id="4" name="Platshållare för bildnummer 3"/>
          <p:cNvSpPr>
            <a:spLocks noGrp="1"/>
          </p:cNvSpPr>
          <p:nvPr>
            <p:ph type="sldNum" sz="quarter" idx="10"/>
          </p:nvPr>
        </p:nvSpPr>
        <p:spPr/>
        <p:txBody>
          <a:bodyPr/>
          <a:lstStyle/>
          <a:p>
            <a:fld id="{A01B13B3-2FE5-4C56-82E8-6B5BB0500762}" type="slidenum">
              <a:rPr lang="sv-SE" smtClean="0"/>
              <a:t>25</a:t>
            </a:fld>
            <a:endParaRPr lang="sv-SE"/>
          </a:p>
        </p:txBody>
      </p:sp>
    </p:spTree>
    <p:extLst>
      <p:ext uri="{BB962C8B-B14F-4D97-AF65-F5344CB8AC3E}">
        <p14:creationId xmlns:p14="http://schemas.microsoft.com/office/powerpoint/2010/main" val="193175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741" indent="-171741">
              <a:buFont typeface="Arial" panose="020B0604020202020204" pitchFamily="34" charset="0"/>
              <a:buChar char="•"/>
            </a:pPr>
            <a:r>
              <a:rPr lang="sv-SE" sz="1600" dirty="0" smtClean="0"/>
              <a:t>December</a:t>
            </a:r>
            <a:r>
              <a:rPr lang="sv-SE" sz="1600" baseline="0" dirty="0" smtClean="0"/>
              <a:t> – snäv deadline. Information till alla prefekter, </a:t>
            </a:r>
            <a:r>
              <a:rPr lang="sv-SE" sz="1600" baseline="0" dirty="0" err="1" smtClean="0"/>
              <a:t>personaladm</a:t>
            </a:r>
            <a:r>
              <a:rPr lang="sv-SE" sz="1600" baseline="0" dirty="0" smtClean="0"/>
              <a:t> m.fl. </a:t>
            </a:r>
          </a:p>
          <a:p>
            <a:pPr marL="171741" indent="-171741">
              <a:buFont typeface="Arial" panose="020B0604020202020204" pitchFamily="34" charset="0"/>
              <a:buChar char="•"/>
            </a:pPr>
            <a:r>
              <a:rPr lang="sv-SE" sz="1600" baseline="0" dirty="0" smtClean="0"/>
              <a:t>I januari – information om flytt av införande till oktober. Främst </a:t>
            </a:r>
            <a:r>
              <a:rPr lang="sv-SE" sz="1600" baseline="0" dirty="0" err="1" smtClean="0"/>
              <a:t>pga</a:t>
            </a:r>
            <a:r>
              <a:rPr lang="sv-SE" sz="1600" baseline="0" dirty="0" smtClean="0"/>
              <a:t> tekniktungt i samband med Ladok3. Nu mer tid till att arbeta med processerna.</a:t>
            </a:r>
          </a:p>
        </p:txBody>
      </p:sp>
      <p:sp>
        <p:nvSpPr>
          <p:cNvPr id="4" name="Platshållare för bildnummer 3"/>
          <p:cNvSpPr>
            <a:spLocks noGrp="1"/>
          </p:cNvSpPr>
          <p:nvPr>
            <p:ph type="sldNum" sz="quarter" idx="10"/>
          </p:nvPr>
        </p:nvSpPr>
        <p:spPr/>
        <p:txBody>
          <a:bodyPr/>
          <a:lstStyle/>
          <a:p>
            <a:pPr defTabSz="915954">
              <a:defRPr/>
            </a:pPr>
            <a:fld id="{CC13FD4B-1391-7946-A8ED-18550D8B130B}" type="slidenum">
              <a:rPr lang="sv-SE">
                <a:solidFill>
                  <a:prstClr val="black"/>
                </a:solidFill>
              </a:rPr>
              <a:pPr defTabSz="915954">
                <a:defRPr/>
              </a:pPr>
              <a:t>5</a:t>
            </a:fld>
            <a:endParaRPr lang="sv-SE">
              <a:solidFill>
                <a:prstClr val="black"/>
              </a:solidFill>
            </a:endParaRPr>
          </a:p>
        </p:txBody>
      </p:sp>
    </p:spTree>
    <p:extLst>
      <p:ext uri="{BB962C8B-B14F-4D97-AF65-F5344CB8AC3E}">
        <p14:creationId xmlns:p14="http://schemas.microsoft.com/office/powerpoint/2010/main" val="172081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5 september – ärenden bör</a:t>
            </a:r>
            <a:r>
              <a:rPr lang="sv-SE" baseline="0" dirty="0" smtClean="0"/>
              <a:t> hanteras i god tid innan för utbetalning i september. Påminn om förlängningar och nyrekryteringar i god tid innan.</a:t>
            </a:r>
          </a:p>
          <a:p>
            <a:r>
              <a:rPr lang="sv-SE" baseline="0" dirty="0" smtClean="0"/>
              <a:t>6-8 oktober – helt stängt för inmatning av ny data. Vi kommer att kunna titta, men bara på det som matats in tom 5/9.</a:t>
            </a:r>
          </a:p>
          <a:p>
            <a:r>
              <a:rPr lang="sv-SE" baseline="0" dirty="0" smtClean="0"/>
              <a:t>8 oktober – allt som inkommit under nedstängning ska matas in. Snäv tidsperiod!</a:t>
            </a:r>
          </a:p>
          <a:p>
            <a:r>
              <a:rPr lang="sv-SE" baseline="0" dirty="0" smtClean="0"/>
              <a:t>10 oktober - </a:t>
            </a:r>
            <a:r>
              <a:rPr lang="sv-SE" dirty="0"/>
              <a:t>underlag vid delpension, anställningsavtal för adjungerade utan lön, föräldrapenningtillägg.</a:t>
            </a:r>
          </a:p>
          <a:p>
            <a:r>
              <a:rPr lang="sv-SE" dirty="0"/>
              <a:t>15 oktober 12:00 – sista dag för attest, tidigare 14 oktober men det är en söndag. </a:t>
            </a:r>
            <a:endParaRPr lang="sv-SE" baseline="0" dirty="0" smtClean="0"/>
          </a:p>
          <a:p>
            <a:endParaRPr lang="sv-SE" dirty="0"/>
          </a:p>
        </p:txBody>
      </p:sp>
      <p:sp>
        <p:nvSpPr>
          <p:cNvPr id="4" name="Platshållare för bildnummer 3"/>
          <p:cNvSpPr>
            <a:spLocks noGrp="1"/>
          </p:cNvSpPr>
          <p:nvPr>
            <p:ph type="sldNum" sz="quarter" idx="10"/>
          </p:nvPr>
        </p:nvSpPr>
        <p:spPr/>
        <p:txBody>
          <a:bodyPr/>
          <a:lstStyle/>
          <a:p>
            <a:pPr defTabSz="915954">
              <a:defRPr/>
            </a:pPr>
            <a:fld id="{CC13FD4B-1391-7946-A8ED-18550D8B130B}" type="slidenum">
              <a:rPr lang="sv-SE">
                <a:solidFill>
                  <a:prstClr val="black"/>
                </a:solidFill>
              </a:rPr>
              <a:pPr defTabSz="915954">
                <a:defRPr/>
              </a:pPr>
              <a:t>6</a:t>
            </a:fld>
            <a:endParaRPr lang="sv-SE">
              <a:solidFill>
                <a:prstClr val="black"/>
              </a:solidFill>
            </a:endParaRPr>
          </a:p>
        </p:txBody>
      </p:sp>
    </p:spTree>
    <p:extLst>
      <p:ext uri="{BB962C8B-B14F-4D97-AF65-F5344CB8AC3E}">
        <p14:creationId xmlns:p14="http://schemas.microsoft.com/office/powerpoint/2010/main" val="221911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55675" y="746125"/>
            <a:ext cx="4903788" cy="3725863"/>
          </a:xfrm>
        </p:spPr>
      </p:sp>
      <p:sp>
        <p:nvSpPr>
          <p:cNvPr id="3" name="Platshållare för anteckningar 2"/>
          <p:cNvSpPr>
            <a:spLocks noGrp="1"/>
          </p:cNvSpPr>
          <p:nvPr>
            <p:ph type="body" idx="1"/>
          </p:nvPr>
        </p:nvSpPr>
        <p:spPr/>
        <p:txBody>
          <a:bodyPr/>
          <a:lstStyle/>
          <a:p>
            <a:pPr defTabSz="458618">
              <a:spcBef>
                <a:spcPct val="0"/>
              </a:spcBef>
              <a:defRPr/>
            </a:pPr>
            <a:endParaRPr lang="sv-SE" dirty="0" smtClean="0">
              <a:solidFill>
                <a:srgbClr val="4D4C44"/>
              </a:solidFill>
            </a:endParaRPr>
          </a:p>
        </p:txBody>
      </p:sp>
      <p:sp>
        <p:nvSpPr>
          <p:cNvPr id="4" name="Platshållare för bildnummer 3"/>
          <p:cNvSpPr>
            <a:spLocks noGrp="1"/>
          </p:cNvSpPr>
          <p:nvPr>
            <p:ph type="sldNum" sz="quarter" idx="10"/>
          </p:nvPr>
        </p:nvSpPr>
        <p:spPr/>
        <p:txBody>
          <a:bodyPr/>
          <a:lstStyle/>
          <a:p>
            <a:pPr defTabSz="915954">
              <a:defRPr/>
            </a:pPr>
            <a:fld id="{CC13FD4B-1391-7946-A8ED-18550D8B130B}" type="slidenum">
              <a:rPr lang="sv-SE">
                <a:solidFill>
                  <a:prstClr val="black"/>
                </a:solidFill>
              </a:rPr>
              <a:pPr defTabSz="915954">
                <a:defRPr/>
              </a:pPr>
              <a:t>10</a:t>
            </a:fld>
            <a:endParaRPr lang="sv-SE" dirty="0">
              <a:solidFill>
                <a:prstClr val="black"/>
              </a:solidFill>
            </a:endParaRPr>
          </a:p>
        </p:txBody>
      </p:sp>
    </p:spTree>
    <p:extLst>
      <p:ext uri="{BB962C8B-B14F-4D97-AF65-F5344CB8AC3E}">
        <p14:creationId xmlns:p14="http://schemas.microsoft.com/office/powerpoint/2010/main" val="161382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55675" y="746125"/>
            <a:ext cx="4903788" cy="3725863"/>
          </a:xfrm>
        </p:spPr>
      </p:sp>
      <p:sp>
        <p:nvSpPr>
          <p:cNvPr id="3" name="Platshållare för anteckningar 2"/>
          <p:cNvSpPr>
            <a:spLocks noGrp="1"/>
          </p:cNvSpPr>
          <p:nvPr>
            <p:ph type="body" idx="1"/>
          </p:nvPr>
        </p:nvSpPr>
        <p:spPr/>
        <p:txBody>
          <a:bodyPr>
            <a:normAutofit/>
          </a:bodyPr>
          <a:lstStyle/>
          <a:p>
            <a:pPr defTabSz="458618">
              <a:spcBef>
                <a:spcPct val="0"/>
              </a:spcBef>
              <a:defRPr/>
            </a:pPr>
            <a:r>
              <a:rPr lang="sv-SE" dirty="0"/>
              <a:t>Arvode betalas endast ut för sakkunnig- och styrelseuppdrag, för opponering, samt ledamöter i till exempel i lärarförslagsnämnd/motsvarande</a:t>
            </a:r>
          </a:p>
          <a:p>
            <a:pPr defTabSz="458618">
              <a:spcBef>
                <a:spcPct val="0"/>
              </a:spcBef>
              <a:defRPr/>
            </a:pPr>
            <a:r>
              <a:rPr lang="sv-SE" dirty="0"/>
              <a:t>Att undervisa är en ordinarie arbetsuppgift inom LU, samma sak att vara handledare för doktorander eller studenter</a:t>
            </a:r>
            <a:r>
              <a:rPr lang="sv-SE" dirty="0" smtClean="0"/>
              <a:t>.</a:t>
            </a:r>
            <a:br>
              <a:rPr lang="sv-SE" dirty="0" smtClean="0"/>
            </a:br>
            <a:r>
              <a:rPr lang="sv-SE" dirty="0" smtClean="0"/>
              <a:t/>
            </a:r>
            <a:br>
              <a:rPr lang="sv-SE" dirty="0" smtClean="0"/>
            </a:br>
            <a:r>
              <a:rPr lang="sv-SE" dirty="0" smtClean="0"/>
              <a:t>LAS-tid räknas mellan tillfällena om inte avtal</a:t>
            </a:r>
            <a:r>
              <a:rPr lang="sv-SE" baseline="0" dirty="0" smtClean="0"/>
              <a:t> om intermittent finns. </a:t>
            </a:r>
            <a:endParaRPr lang="sv-SE" dirty="0"/>
          </a:p>
        </p:txBody>
      </p:sp>
      <p:sp>
        <p:nvSpPr>
          <p:cNvPr id="4" name="Platshållare för bildnummer 3"/>
          <p:cNvSpPr>
            <a:spLocks noGrp="1"/>
          </p:cNvSpPr>
          <p:nvPr>
            <p:ph type="sldNum" sz="quarter" idx="10"/>
          </p:nvPr>
        </p:nvSpPr>
        <p:spPr/>
        <p:txBody>
          <a:bodyPr/>
          <a:lstStyle/>
          <a:p>
            <a:pPr defTabSz="915954">
              <a:defRPr/>
            </a:pPr>
            <a:fld id="{CC13FD4B-1391-7946-A8ED-18550D8B130B}" type="slidenum">
              <a:rPr lang="sv-SE">
                <a:solidFill>
                  <a:prstClr val="black"/>
                </a:solidFill>
              </a:rPr>
              <a:pPr defTabSz="915954">
                <a:defRPr/>
              </a:pPr>
              <a:t>11</a:t>
            </a:fld>
            <a:endParaRPr lang="sv-SE" dirty="0">
              <a:solidFill>
                <a:prstClr val="black"/>
              </a:solidFill>
            </a:endParaRPr>
          </a:p>
        </p:txBody>
      </p:sp>
    </p:spTree>
    <p:extLst>
      <p:ext uri="{BB962C8B-B14F-4D97-AF65-F5344CB8AC3E}">
        <p14:creationId xmlns:p14="http://schemas.microsoft.com/office/powerpoint/2010/main" val="274309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Tacka ja och nej – personen som erbjuds arbete</a:t>
            </a:r>
            <a:r>
              <a:rPr lang="sv-SE" baseline="0" dirty="0" smtClean="0"/>
              <a:t> kan till exempel få ett mejl med frågan om hen kan jobba vissa datum. Det är då viktigt att ni i mejlet skriver något i stil med: Tack aja eller nej till varje datum för sig, så att vi ser vilka dagar du kan jobba.</a:t>
            </a:r>
            <a:endParaRPr lang="sv-SE" dirty="0"/>
          </a:p>
        </p:txBody>
      </p:sp>
      <p:sp>
        <p:nvSpPr>
          <p:cNvPr id="4" name="Platshållare för bildnummer 3"/>
          <p:cNvSpPr>
            <a:spLocks noGrp="1"/>
          </p:cNvSpPr>
          <p:nvPr>
            <p:ph type="sldNum" sz="quarter" idx="10"/>
          </p:nvPr>
        </p:nvSpPr>
        <p:spPr/>
        <p:txBody>
          <a:bodyPr/>
          <a:lstStyle/>
          <a:p>
            <a:pPr defTabSz="915954">
              <a:defRPr/>
            </a:pPr>
            <a:fld id="{CC13FD4B-1391-7946-A8ED-18550D8B130B}" type="slidenum">
              <a:rPr lang="sv-SE">
                <a:solidFill>
                  <a:prstClr val="black"/>
                </a:solidFill>
              </a:rPr>
              <a:pPr defTabSz="915954">
                <a:defRPr/>
              </a:pPr>
              <a:t>12</a:t>
            </a:fld>
            <a:endParaRPr lang="sv-SE" dirty="0">
              <a:solidFill>
                <a:prstClr val="black"/>
              </a:solidFill>
            </a:endParaRPr>
          </a:p>
        </p:txBody>
      </p:sp>
    </p:spTree>
    <p:extLst>
      <p:ext uri="{BB962C8B-B14F-4D97-AF65-F5344CB8AC3E}">
        <p14:creationId xmlns:p14="http://schemas.microsoft.com/office/powerpoint/2010/main" val="319392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741" indent="-171741">
              <a:buFont typeface="Arial" panose="020B0604020202020204" pitchFamily="34" charset="0"/>
              <a:buChar char="•"/>
            </a:pPr>
            <a:r>
              <a:rPr lang="sv-SE" dirty="0" smtClean="0"/>
              <a:t>Intermittent anställning ska användas för: ”mycket korta och tillfälliga anställningar som endast är några timmar eller dagar” (HR-webben).</a:t>
            </a:r>
          </a:p>
          <a:p>
            <a:pPr marL="171741" indent="-171741" defTabSz="457977">
              <a:buFont typeface="Arial" panose="020B0604020202020204" pitchFamily="34" charset="0"/>
              <a:buChar char="•"/>
              <a:defRPr/>
            </a:pPr>
            <a:r>
              <a:rPr lang="sv-SE" dirty="0" smtClean="0"/>
              <a:t>Innan beslut skrivs, gör en uppskattning av förväntad arbetstid. </a:t>
            </a:r>
            <a:r>
              <a:rPr lang="sv-SE" dirty="0" smtClean="0">
                <a:solidFill>
                  <a:srgbClr val="262626"/>
                </a:solidFill>
              </a:rPr>
              <a:t>Om den blir omfattande eller mycket regelbunden – diskutera anställningsform med personalsamordnare.</a:t>
            </a:r>
          </a:p>
          <a:p>
            <a:pPr marL="171741" indent="-171741">
              <a:buFont typeface="Arial" panose="020B0604020202020204" pitchFamily="34" charset="0"/>
              <a:buChar char="•"/>
            </a:pPr>
            <a:endParaRPr lang="sv-SE" dirty="0" smtClean="0"/>
          </a:p>
          <a:p>
            <a:pPr marL="171741" indent="-171741">
              <a:buFont typeface="Arial" panose="020B0604020202020204" pitchFamily="34" charset="0"/>
              <a:buChar char="•"/>
            </a:pPr>
            <a:r>
              <a:rPr lang="sv-SE" dirty="0" smtClean="0">
                <a:solidFill>
                  <a:srgbClr val="FF0000"/>
                </a:solidFill>
              </a:rPr>
              <a:t>Grundregel – alla anställningar ska utlysas. Ex. en intermittent anställning som resulterar i 80% jobb över 6 mån är en anställning som skulle varit utlyst. </a:t>
            </a:r>
            <a:endParaRPr lang="sv-SE" dirty="0" smtClean="0">
              <a:solidFill>
                <a:srgbClr val="262626"/>
              </a:solidFill>
            </a:endParaRPr>
          </a:p>
          <a:p>
            <a:endParaRPr lang="sv-SE" dirty="0"/>
          </a:p>
        </p:txBody>
      </p:sp>
      <p:sp>
        <p:nvSpPr>
          <p:cNvPr id="4" name="Platshållare för bildnummer 3"/>
          <p:cNvSpPr>
            <a:spLocks noGrp="1"/>
          </p:cNvSpPr>
          <p:nvPr>
            <p:ph type="sldNum" sz="quarter" idx="10"/>
          </p:nvPr>
        </p:nvSpPr>
        <p:spPr/>
        <p:txBody>
          <a:bodyPr/>
          <a:lstStyle/>
          <a:p>
            <a:pPr defTabSz="915954">
              <a:defRPr/>
            </a:pPr>
            <a:fld id="{CC13FD4B-1391-7946-A8ED-18550D8B130B}" type="slidenum">
              <a:rPr lang="sv-SE">
                <a:solidFill>
                  <a:prstClr val="black"/>
                </a:solidFill>
              </a:rPr>
              <a:pPr defTabSz="915954">
                <a:defRPr/>
              </a:pPr>
              <a:t>13</a:t>
            </a:fld>
            <a:endParaRPr lang="sv-SE" dirty="0">
              <a:solidFill>
                <a:prstClr val="black"/>
              </a:solidFill>
            </a:endParaRPr>
          </a:p>
        </p:txBody>
      </p:sp>
    </p:spTree>
    <p:extLst>
      <p:ext uri="{BB962C8B-B14F-4D97-AF65-F5344CB8AC3E}">
        <p14:creationId xmlns:p14="http://schemas.microsoft.com/office/powerpoint/2010/main" val="3668686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741" indent="-171741">
              <a:buFont typeface="Arial" panose="020B0604020202020204" pitchFamily="34" charset="0"/>
              <a:buChar char="•"/>
            </a:pPr>
            <a:r>
              <a:rPr lang="sv-SE" dirty="0" smtClean="0"/>
              <a:t>Den verksamhet där beslut skrivs är ansvarig för att kontrollera så att den anställde inte blir tillsvidareanställd via </a:t>
            </a:r>
            <a:r>
              <a:rPr lang="sv-SE" dirty="0" err="1" smtClean="0"/>
              <a:t>sk</a:t>
            </a:r>
            <a:r>
              <a:rPr lang="sv-SE" dirty="0" smtClean="0"/>
              <a:t>. ”in-</a:t>
            </a:r>
            <a:r>
              <a:rPr lang="sv-SE" dirty="0" err="1" smtClean="0"/>
              <a:t>lasning</a:t>
            </a:r>
            <a:r>
              <a:rPr lang="sv-SE" dirty="0" smtClean="0"/>
              <a:t>”.</a:t>
            </a:r>
          </a:p>
          <a:p>
            <a:pPr marL="171741" indent="-171741">
              <a:buFont typeface="Arial" panose="020B0604020202020204" pitchFamily="34" charset="0"/>
              <a:buChar char="•"/>
            </a:pPr>
            <a:r>
              <a:rPr lang="sv-SE" dirty="0" smtClean="0"/>
              <a:t>Kontroll görs i primula, all anställningstid vid LU räknas. </a:t>
            </a:r>
          </a:p>
          <a:p>
            <a:pPr marL="171741" indent="-171741">
              <a:buFont typeface="Arial" panose="020B0604020202020204" pitchFamily="34" charset="0"/>
              <a:buChar char="•"/>
            </a:pPr>
            <a:r>
              <a:rPr lang="sv-SE" dirty="0" smtClean="0"/>
              <a:t>Registrering av timmar är idag ej korrekt och inte helt tillförlitlig. Om en individ enligt primula närmar sig max antal arbetade dagar på en tidsbegränsningsgrund får man titta i blanketterna. </a:t>
            </a:r>
          </a:p>
          <a:p>
            <a:pPr marL="171741" indent="-171741">
              <a:buFont typeface="Arial" panose="020B0604020202020204" pitchFamily="34" charset="0"/>
              <a:buChar char="•"/>
            </a:pPr>
            <a:r>
              <a:rPr lang="sv-SE" dirty="0" smtClean="0"/>
              <a:t>En anställning enligt LAS 5:4 kan ej resultera i en tillsvidareanställning. </a:t>
            </a:r>
          </a:p>
          <a:p>
            <a:endParaRPr lang="sv-SE" dirty="0"/>
          </a:p>
        </p:txBody>
      </p:sp>
      <p:sp>
        <p:nvSpPr>
          <p:cNvPr id="4" name="Platshållare för bildnummer 3"/>
          <p:cNvSpPr>
            <a:spLocks noGrp="1"/>
          </p:cNvSpPr>
          <p:nvPr>
            <p:ph type="sldNum" sz="quarter" idx="10"/>
          </p:nvPr>
        </p:nvSpPr>
        <p:spPr/>
        <p:txBody>
          <a:bodyPr/>
          <a:lstStyle/>
          <a:p>
            <a:pPr defTabSz="915954">
              <a:defRPr/>
            </a:pPr>
            <a:fld id="{CC13FD4B-1391-7946-A8ED-18550D8B130B}" type="slidenum">
              <a:rPr lang="sv-SE">
                <a:solidFill>
                  <a:prstClr val="black"/>
                </a:solidFill>
              </a:rPr>
              <a:pPr defTabSz="915954">
                <a:defRPr/>
              </a:pPr>
              <a:t>14</a:t>
            </a:fld>
            <a:endParaRPr lang="sv-SE" dirty="0">
              <a:solidFill>
                <a:prstClr val="black"/>
              </a:solidFill>
            </a:endParaRPr>
          </a:p>
        </p:txBody>
      </p:sp>
    </p:spTree>
    <p:extLst>
      <p:ext uri="{BB962C8B-B14F-4D97-AF65-F5344CB8AC3E}">
        <p14:creationId xmlns:p14="http://schemas.microsoft.com/office/powerpoint/2010/main" val="3517997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Beslutet ska diarieföras</a:t>
            </a:r>
            <a:r>
              <a:rPr lang="sv-SE" baseline="0" dirty="0" smtClean="0"/>
              <a:t> som Beslut om lön (P)</a:t>
            </a:r>
            <a:endParaRPr lang="sv-SE" dirty="0"/>
          </a:p>
        </p:txBody>
      </p:sp>
      <p:sp>
        <p:nvSpPr>
          <p:cNvPr id="4" name="Platshållare för bildnummer 3"/>
          <p:cNvSpPr>
            <a:spLocks noGrp="1"/>
          </p:cNvSpPr>
          <p:nvPr>
            <p:ph type="sldNum" sz="quarter" idx="10"/>
          </p:nvPr>
        </p:nvSpPr>
        <p:spPr/>
        <p:txBody>
          <a:bodyPr/>
          <a:lstStyle/>
          <a:p>
            <a:pPr defTabSz="915954">
              <a:defRPr/>
            </a:pPr>
            <a:fld id="{CC13FD4B-1391-7946-A8ED-18550D8B130B}" type="slidenum">
              <a:rPr lang="sv-SE">
                <a:solidFill>
                  <a:prstClr val="black"/>
                </a:solidFill>
              </a:rPr>
              <a:pPr defTabSz="915954">
                <a:defRPr/>
              </a:pPr>
              <a:t>15</a:t>
            </a:fld>
            <a:endParaRPr lang="sv-SE" dirty="0">
              <a:solidFill>
                <a:prstClr val="black"/>
              </a:solidFill>
            </a:endParaRPr>
          </a:p>
        </p:txBody>
      </p:sp>
    </p:spTree>
    <p:extLst>
      <p:ext uri="{BB962C8B-B14F-4D97-AF65-F5344CB8AC3E}">
        <p14:creationId xmlns:p14="http://schemas.microsoft.com/office/powerpoint/2010/main" val="3621591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1 rad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42848" y="222095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_universitet RGB 150.png"/>
          <p:cNvPicPr>
            <a:picLocks noChangeAspect="1"/>
          </p:cNvPicPr>
          <p:nvPr userDrawn="1"/>
        </p:nvPicPr>
        <p:blipFill>
          <a:blip r:embed="rId3"/>
          <a:stretch>
            <a:fillRect/>
          </a:stretch>
        </p:blipFill>
        <p:spPr>
          <a:xfrm>
            <a:off x="362198" y="385307"/>
            <a:ext cx="769864" cy="945018"/>
          </a:xfrm>
          <a:prstGeom prst="rect">
            <a:avLst/>
          </a:prstGeom>
        </p:spPr>
      </p:pic>
      <p:pic>
        <p:nvPicPr>
          <p:cNvPr id="14" name="Bildobjekt 13" descr="Lunds sigill RGB 150.png"/>
          <p:cNvPicPr>
            <a:picLocks noChangeAspect="1"/>
          </p:cNvPicPr>
          <p:nvPr userDrawn="1"/>
        </p:nvPicPr>
        <p:blipFill>
          <a:blip r:embed="rId4"/>
          <a:srcRect r="17691" b="21541"/>
          <a:stretch>
            <a:fillRect/>
          </a:stretch>
        </p:blipFill>
        <p:spPr>
          <a:xfrm>
            <a:off x="6329104" y="4279056"/>
            <a:ext cx="2672021" cy="256148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Rubrik</a:t>
            </a:r>
            <a:endParaRPr lang="sv-SE" dirty="0"/>
          </a:p>
        </p:txBody>
      </p:sp>
      <p:sp>
        <p:nvSpPr>
          <p:cNvPr id="3" name="Platshållare för innehåll 2"/>
          <p:cNvSpPr>
            <a:spLocks noGrp="1"/>
          </p:cNvSpPr>
          <p:nvPr>
            <p:ph sz="half" idx="1"/>
          </p:nvPr>
        </p:nvSpPr>
        <p:spPr>
          <a:xfrm>
            <a:off x="741349" y="1666308"/>
            <a:ext cx="4371974" cy="3720107"/>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4" name="Platshållare för innehåll 3"/>
          <p:cNvSpPr>
            <a:spLocks noGrp="1"/>
          </p:cNvSpPr>
          <p:nvPr>
            <p:ph sz="half" idx="2" hasCustomPrompt="1"/>
          </p:nvPr>
        </p:nvSpPr>
        <p:spPr>
          <a:xfrm>
            <a:off x="5346700" y="1666308"/>
            <a:ext cx="2917825"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sp>
        <p:nvSpPr>
          <p:cNvPr id="5" name="Rektangel 4"/>
          <p:cNvSpPr/>
          <p:nvPr userDrawn="1"/>
        </p:nvSpPr>
        <p:spPr bwMode="auto">
          <a:xfrm>
            <a:off x="7585075" y="5383213"/>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8" name="Bildobjekt 7"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5" name="Platshållare för tabell 4"/>
          <p:cNvSpPr>
            <a:spLocks noGrp="1"/>
          </p:cNvSpPr>
          <p:nvPr>
            <p:ph type="tbl" sz="quarter" idx="10"/>
          </p:nvPr>
        </p:nvSpPr>
        <p:spPr>
          <a:xfrm>
            <a:off x="781050" y="1781175"/>
            <a:ext cx="7464452" cy="3589338"/>
          </a:xfrm>
        </p:spPr>
        <p:txBody>
          <a:bodyPr/>
          <a:lstStyle>
            <a:lvl1pPr>
              <a:buNone/>
              <a:defRPr/>
            </a:lvl1pPr>
          </a:lstStyle>
          <a:p>
            <a:r>
              <a:rPr lang="sv-SE" smtClean="0"/>
              <a:t>Klicka på ikonen för att lägga till en tabell</a:t>
            </a:r>
            <a:endParaRPr lang="en-GB" dirty="0"/>
          </a:p>
        </p:txBody>
      </p:sp>
      <p:sp>
        <p:nvSpPr>
          <p:cNvPr id="2" name="Rubrik 1"/>
          <p:cNvSpPr>
            <a:spLocks noGrp="1"/>
          </p:cNvSpPr>
          <p:nvPr>
            <p:ph type="title" hasCustomPrompt="1"/>
          </p:nvPr>
        </p:nvSpPr>
        <p:spPr>
          <a:xfrm>
            <a:off x="643262" y="283771"/>
            <a:ext cx="7589459" cy="1139825"/>
          </a:xfrm>
        </p:spPr>
        <p:txBody>
          <a:bodyPr/>
          <a:lstStyle>
            <a:lvl1pPr>
              <a:defRPr/>
            </a:lvl1pPr>
          </a:lstStyle>
          <a:p>
            <a:r>
              <a:rPr lang="sv-SE" dirty="0" smtClean="0"/>
              <a:t>Rubrik</a:t>
            </a:r>
            <a:endParaRPr lang="sv-SE"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ningsbild">
    <p:bg>
      <p:bgRef idx="1001">
        <a:schemeClr val="bg1"/>
      </p:bgRef>
    </p:bg>
    <p:spTree>
      <p:nvGrpSpPr>
        <p:cNvPr id="1" name=""/>
        <p:cNvGrpSpPr/>
        <p:nvPr/>
      </p:nvGrpSpPr>
      <p:grpSpPr>
        <a:xfrm>
          <a:off x="0" y="0"/>
          <a:ext cx="0" cy="0"/>
          <a:chOff x="0" y="0"/>
          <a:chExt cx="0" cy="0"/>
        </a:xfrm>
      </p:grpSpPr>
      <p:sp>
        <p:nvSpPr>
          <p:cNvPr id="6" name="Rektangel 5"/>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smtClean="0">
              <a:ln>
                <a:noFill/>
              </a:ln>
              <a:solidFill>
                <a:schemeClr val="tx2"/>
              </a:solidFill>
              <a:effectLst/>
              <a:latin typeface="Arial" charset="0"/>
            </a:endParaRPr>
          </a:p>
        </p:txBody>
      </p:sp>
      <p:pic>
        <p:nvPicPr>
          <p:cNvPr id="5" name="Bildobjekt 4" descr="Lunds_universitet RGB 150.png"/>
          <p:cNvPicPr>
            <a:picLocks noChangeAspect="1"/>
          </p:cNvPicPr>
          <p:nvPr userDrawn="1"/>
        </p:nvPicPr>
        <p:blipFill>
          <a:blip r:embed="rId2"/>
          <a:stretch>
            <a:fillRect/>
          </a:stretch>
        </p:blipFill>
        <p:spPr>
          <a:xfrm>
            <a:off x="2853903" y="1282700"/>
            <a:ext cx="3325247" cy="4081785"/>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sida 1 rad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1"/>
              </a:solidFill>
              <a:effectLst/>
              <a:latin typeface="Arial" charset="0"/>
            </a:endParaRPr>
          </a:p>
        </p:txBody>
      </p:sp>
      <p:sp>
        <p:nvSpPr>
          <p:cNvPr id="2"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a:t>Enradig titelrubrik</a:t>
            </a:r>
          </a:p>
        </p:txBody>
      </p:sp>
      <p:sp>
        <p:nvSpPr>
          <p:cNvPr id="17" name="Underrubrik 2"/>
          <p:cNvSpPr>
            <a:spLocks noGrp="1"/>
          </p:cNvSpPr>
          <p:nvPr>
            <p:ph type="subTitle" idx="1" hasCustomPrompt="1"/>
          </p:nvPr>
        </p:nvSpPr>
        <p:spPr>
          <a:xfrm>
            <a:off x="2942848" y="222095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Underrubrik eller namn</a:t>
            </a:r>
          </a:p>
        </p:txBody>
      </p:sp>
      <p:cxnSp>
        <p:nvCxnSpPr>
          <p:cNvPr id="9" name="Rak 8"/>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_universitet RGB 150.png"/>
          <p:cNvPicPr>
            <a:picLocks noChangeAspect="1"/>
          </p:cNvPicPr>
          <p:nvPr userDrawn="1"/>
        </p:nvPicPr>
        <p:blipFill>
          <a:blip r:embed="rId3"/>
          <a:stretch>
            <a:fillRect/>
          </a:stretch>
        </p:blipFill>
        <p:spPr>
          <a:xfrm>
            <a:off x="362198" y="385307"/>
            <a:ext cx="769864" cy="945018"/>
          </a:xfrm>
          <a:prstGeom prst="rect">
            <a:avLst/>
          </a:prstGeom>
        </p:spPr>
      </p:pic>
      <p:pic>
        <p:nvPicPr>
          <p:cNvPr id="14" name="Bildobjekt 13" descr="Lunds sigill RGB 150.png"/>
          <p:cNvPicPr>
            <a:picLocks noChangeAspect="1"/>
          </p:cNvPicPr>
          <p:nvPr userDrawn="1"/>
        </p:nvPicPr>
        <p:blipFill>
          <a:blip r:embed="rId4"/>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3252250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sida 2 rader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a:lvl1pPr>
          </a:lstStyle>
          <a:p>
            <a:r>
              <a:rPr lang="sv-SE"/>
              <a:t>Tvåradig </a:t>
            </a:r>
            <a:br>
              <a:rPr lang="sv-SE"/>
            </a:br>
            <a:r>
              <a:rPr lang="sv-SE"/>
              <a:t>titelrubrik</a:t>
            </a:r>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Underrubrik eller namn</a:t>
            </a:r>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extLst>
      <p:ext uri="{BB962C8B-B14F-4D97-AF65-F5344CB8AC3E}">
        <p14:creationId xmlns:p14="http://schemas.microsoft.com/office/powerpoint/2010/main" val="1827995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sida 1 rad grön">
    <p:spTree>
      <p:nvGrpSpPr>
        <p:cNvPr id="1" name=""/>
        <p:cNvGrpSpPr/>
        <p:nvPr/>
      </p:nvGrpSpPr>
      <p:grpSpPr>
        <a:xfrm>
          <a:off x="0" y="0"/>
          <a:ext cx="0" cy="0"/>
          <a:chOff x="0" y="0"/>
          <a:chExt cx="0" cy="0"/>
        </a:xfrm>
      </p:grpSpPr>
      <p:pic>
        <p:nvPicPr>
          <p:cNvPr id="8" name="Bildobjekt 7" descr="framsidor150 ny grön.jpg"/>
          <p:cNvPicPr>
            <a:picLocks/>
          </p:cNvPicPr>
          <p:nvPr userDrawn="1"/>
        </p:nvPicPr>
        <p:blipFill>
          <a:blip r:embed="rId2"/>
          <a:stretch>
            <a:fillRect/>
          </a:stretch>
        </p:blipFill>
        <p:spPr>
          <a:xfrm>
            <a:off x="183401" y="190051"/>
            <a:ext cx="8647200" cy="6494400"/>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1"/>
              </a:solidFill>
              <a:effectLst/>
              <a:latin typeface="Arial" charset="0"/>
            </a:endParaRPr>
          </a:p>
        </p:txBody>
      </p:sp>
      <p:sp>
        <p:nvSpPr>
          <p:cNvPr id="2"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a:t>Enradig titelrubrik</a:t>
            </a:r>
          </a:p>
        </p:txBody>
      </p:sp>
      <p:sp>
        <p:nvSpPr>
          <p:cNvPr id="17" name="Underrubrik 2"/>
          <p:cNvSpPr>
            <a:spLocks noGrp="1"/>
          </p:cNvSpPr>
          <p:nvPr>
            <p:ph type="subTitle" idx="1" hasCustomPrompt="1"/>
          </p:nvPr>
        </p:nvSpPr>
        <p:spPr>
          <a:xfrm>
            <a:off x="2942848" y="222095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Underrubrik eller namn</a:t>
            </a:r>
          </a:p>
        </p:txBody>
      </p:sp>
      <p:cxnSp>
        <p:nvCxnSpPr>
          <p:cNvPr id="9" name="Rak 8"/>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0" name="Bildobjekt 9"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extLst>
      <p:ext uri="{BB962C8B-B14F-4D97-AF65-F5344CB8AC3E}">
        <p14:creationId xmlns:p14="http://schemas.microsoft.com/office/powerpoint/2010/main" val="328346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sida 2 rader grön">
    <p:spTree>
      <p:nvGrpSpPr>
        <p:cNvPr id="1" name=""/>
        <p:cNvGrpSpPr/>
        <p:nvPr/>
      </p:nvGrpSpPr>
      <p:grpSpPr>
        <a:xfrm>
          <a:off x="0" y="0"/>
          <a:ext cx="0" cy="0"/>
          <a:chOff x="0" y="0"/>
          <a:chExt cx="0" cy="0"/>
        </a:xfrm>
      </p:grpSpPr>
      <p:pic>
        <p:nvPicPr>
          <p:cNvPr id="10" name="Bildobjekt 9" descr="framsidor150 ny grön.jpg"/>
          <p:cNvPicPr>
            <a:picLocks/>
          </p:cNvPicPr>
          <p:nvPr userDrawn="1"/>
        </p:nvPicPr>
        <p:blipFill>
          <a:blip r:embed="rId2"/>
          <a:stretch>
            <a:fillRect/>
          </a:stretch>
        </p:blipFill>
        <p:spPr>
          <a:xfrm>
            <a:off x="183401" y="190051"/>
            <a:ext cx="8647200" cy="6494400"/>
          </a:xfrm>
          <a:prstGeom prst="rect">
            <a:avLst/>
          </a:prstGeom>
        </p:spPr>
      </p:pic>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baseline="0"/>
            </a:lvl1pPr>
          </a:lstStyle>
          <a:p>
            <a:r>
              <a:rPr lang="sv-SE"/>
              <a:t>Tvåradig </a:t>
            </a:r>
            <a:br>
              <a:rPr lang="sv-SE"/>
            </a:br>
            <a:r>
              <a:rPr lang="sv-SE"/>
              <a:t>titelrubrik</a:t>
            </a:r>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Underrubrik eller namn</a:t>
            </a:r>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 name="Bildobjekt 13"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extLst>
      <p:ext uri="{BB962C8B-B14F-4D97-AF65-F5344CB8AC3E}">
        <p14:creationId xmlns:p14="http://schemas.microsoft.com/office/powerpoint/2010/main" val="825928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Rubrik</a:t>
            </a:r>
          </a:p>
        </p:txBody>
      </p:sp>
      <p:sp>
        <p:nvSpPr>
          <p:cNvPr id="3" name="Platshållare för innehåll 2"/>
          <p:cNvSpPr>
            <a:spLocks noGrp="1"/>
          </p:cNvSpPr>
          <p:nvPr>
            <p:ph idx="1" hasCustomPrompt="1"/>
          </p:nvPr>
        </p:nvSpPr>
        <p:spPr>
          <a:xfrm>
            <a:off x="657538" y="1848670"/>
            <a:ext cx="7587440" cy="3563159"/>
          </a:xfrm>
        </p:spPr>
        <p:txBody>
          <a:bodyPr/>
          <a:lstStyle>
            <a:lvl1pPr>
              <a:spcAft>
                <a:spcPts val="0"/>
              </a:spcAft>
              <a:defRPr sz="2200"/>
            </a:lvl1pPr>
            <a:lvl2pPr>
              <a:spcAft>
                <a:spcPts val="0"/>
              </a:spcAft>
              <a:buClr>
                <a:schemeClr val="tx2"/>
              </a:buClr>
              <a:defRPr sz="2200"/>
            </a:lvl2pPr>
            <a:lvl3pPr>
              <a:spcAft>
                <a:spcPts val="0"/>
              </a:spcAft>
              <a:buClr>
                <a:schemeClr val="tx2"/>
              </a:buClr>
              <a:defRPr/>
            </a:lvl3pPr>
            <a:lvl4pPr>
              <a:spcAft>
                <a:spcPts val="0"/>
              </a:spcAft>
              <a:buClr>
                <a:schemeClr val="tx2"/>
              </a:buClr>
              <a:defRPr/>
            </a:lvl4pPr>
          </a:lstStyle>
          <a:p>
            <a:pPr lvl="0"/>
            <a:r>
              <a:rPr lang="sv-SE"/>
              <a:t>Skriv text</a:t>
            </a:r>
          </a:p>
          <a:p>
            <a:pPr lvl="1"/>
            <a:r>
              <a:rPr lang="sv-SE"/>
              <a:t>Nivå två</a:t>
            </a:r>
          </a:p>
          <a:p>
            <a:pPr lvl="2"/>
            <a:r>
              <a:rPr lang="sv-SE"/>
              <a:t>Nivå tre</a:t>
            </a:r>
          </a:p>
          <a:p>
            <a:pPr lvl="3"/>
            <a:r>
              <a:rPr lang="sv-SE"/>
              <a:t>Nivå fyra</a:t>
            </a:r>
          </a:p>
        </p:txBody>
      </p:sp>
      <p:cxnSp>
        <p:nvCxnSpPr>
          <p:cNvPr id="11" name="Rak 10"/>
          <p:cNvCxnSpPr/>
          <p:nvPr userDrawn="1"/>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31080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a:t>Rubrik</a:t>
            </a:r>
          </a:p>
        </p:txBody>
      </p:sp>
      <p:sp>
        <p:nvSpPr>
          <p:cNvPr id="3" name="Platshållare för innehåll 2"/>
          <p:cNvSpPr>
            <a:spLocks noGrp="1"/>
          </p:cNvSpPr>
          <p:nvPr>
            <p:ph sz="half" idx="1"/>
          </p:nvPr>
        </p:nvSpPr>
        <p:spPr>
          <a:xfrm>
            <a:off x="740244" y="1666308"/>
            <a:ext cx="3131642" cy="3720107"/>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4" name="Platshållare för innehåll 3"/>
          <p:cNvSpPr>
            <a:spLocks noGrp="1"/>
          </p:cNvSpPr>
          <p:nvPr>
            <p:ph sz="half" idx="2" hasCustomPrompt="1"/>
          </p:nvPr>
        </p:nvSpPr>
        <p:spPr>
          <a:xfrm>
            <a:off x="4051300" y="1666307"/>
            <a:ext cx="4213225"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a:t>Skriv text</a:t>
            </a:r>
          </a:p>
          <a:p>
            <a:pPr lvl="1"/>
            <a:r>
              <a:rPr lang="sv-SE"/>
              <a:t>Nivå två</a:t>
            </a:r>
          </a:p>
          <a:p>
            <a:pPr lvl="2"/>
            <a:r>
              <a:rPr lang="sv-SE"/>
              <a:t>Nivå tre</a:t>
            </a:r>
          </a:p>
          <a:p>
            <a:pPr lvl="3"/>
            <a:r>
              <a:rPr lang="sv-SE"/>
              <a:t>Nivå fyra</a:t>
            </a:r>
          </a:p>
        </p:txBody>
      </p:sp>
      <p:sp>
        <p:nvSpPr>
          <p:cNvPr id="5" name="Rektangel 4"/>
          <p:cNvSpPr/>
          <p:nvPr userDrawn="1"/>
        </p:nvSpPr>
        <p:spPr bwMode="auto">
          <a:xfrm>
            <a:off x="7585075" y="5383213"/>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1"/>
              </a:solidFill>
              <a:effectLst/>
              <a:latin typeface="Arial" charset="0"/>
            </a:endParaRPr>
          </a:p>
        </p:txBody>
      </p:sp>
      <p:pic>
        <p:nvPicPr>
          <p:cNvPr id="8" name="Bildobjekt 7"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extLst>
      <p:ext uri="{BB962C8B-B14F-4D97-AF65-F5344CB8AC3E}">
        <p14:creationId xmlns:p14="http://schemas.microsoft.com/office/powerpoint/2010/main" val="199295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sida för större illustrationer">
    <p:spTree>
      <p:nvGrpSpPr>
        <p:cNvPr id="1" name=""/>
        <p:cNvGrpSpPr/>
        <p:nvPr/>
      </p:nvGrpSpPr>
      <p:grpSpPr>
        <a:xfrm>
          <a:off x="0" y="0"/>
          <a:ext cx="0" cy="0"/>
          <a:chOff x="0" y="0"/>
          <a:chExt cx="0" cy="0"/>
        </a:xfrm>
      </p:grpSpPr>
      <p:sp>
        <p:nvSpPr>
          <p:cNvPr id="3" name="Rektangel 2"/>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2"/>
              </a:solidFill>
              <a:effectLst/>
              <a:latin typeface="Arial" charset="0"/>
            </a:endParaRPr>
          </a:p>
        </p:txBody>
      </p:sp>
      <p:pic>
        <p:nvPicPr>
          <p:cNvPr id="4" name="Bildobjekt 3"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extLst>
      <p:ext uri="{BB962C8B-B14F-4D97-AF65-F5344CB8AC3E}">
        <p14:creationId xmlns:p14="http://schemas.microsoft.com/office/powerpoint/2010/main" val="100695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2 rader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bildsida 1 rad">
    <p:spTree>
      <p:nvGrpSpPr>
        <p:cNvPr id="1" name=""/>
        <p:cNvGrpSpPr/>
        <p:nvPr/>
      </p:nvGrpSpPr>
      <p:grpSpPr>
        <a:xfrm>
          <a:off x="0" y="0"/>
          <a:ext cx="0" cy="0"/>
          <a:chOff x="0" y="0"/>
          <a:chExt cx="0" cy="0"/>
        </a:xfrm>
      </p:grpSpPr>
      <p:sp>
        <p:nvSpPr>
          <p:cNvPr id="18" name="Rektangel 17"/>
          <p:cNvSpPr/>
          <p:nvPr userDrawn="1"/>
        </p:nvSpPr>
        <p:spPr bwMode="auto">
          <a:xfrm>
            <a:off x="182563" y="182563"/>
            <a:ext cx="8647200"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1"/>
              </a:solidFill>
              <a:effectLst/>
              <a:latin typeface="Arial" charset="0"/>
            </a:endParaRPr>
          </a:p>
        </p:txBody>
      </p:sp>
      <p:sp>
        <p:nvSpPr>
          <p:cNvPr id="28" name="Rektangel 27"/>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1"/>
              </a:solidFill>
              <a:effectLst/>
              <a:latin typeface="Arial" charset="0"/>
            </a:endParaRPr>
          </a:p>
        </p:txBody>
      </p:sp>
      <p:sp>
        <p:nvSpPr>
          <p:cNvPr id="29"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a:t>Enradig titelrubrik</a:t>
            </a:r>
          </a:p>
        </p:txBody>
      </p:sp>
      <p:sp>
        <p:nvSpPr>
          <p:cNvPr id="30" name="Underrubrik 2"/>
          <p:cNvSpPr>
            <a:spLocks noGrp="1"/>
          </p:cNvSpPr>
          <p:nvPr>
            <p:ph type="subTitle" idx="1" hasCustomPrompt="1"/>
          </p:nvPr>
        </p:nvSpPr>
        <p:spPr>
          <a:xfrm>
            <a:off x="2942848" y="2220953"/>
            <a:ext cx="5734178" cy="321507"/>
          </a:xfrm>
        </p:spPr>
        <p:txBody>
          <a:bodyPr lIns="0" tIns="108000" rIns="0"/>
          <a:lstStyle>
            <a:lvl1pPr marL="0" marR="0" indent="0" algn="l" defTabSz="904875" rtl="0" eaLnBrk="1" fontAlgn="base" latinLnBrk="0" hangingPunct="1">
              <a:lnSpc>
                <a:spcPct val="100000"/>
              </a:lnSpc>
              <a:spcBef>
                <a:spcPts val="1000"/>
              </a:spcBef>
              <a:spcAft>
                <a:spcPts val="0"/>
              </a:spcAft>
              <a:buClr>
                <a:schemeClr val="tx2"/>
              </a:buClr>
              <a:buSzTx/>
              <a:buFont typeface="Arial" pitchFamily="34" charset="0"/>
              <a:buNone/>
              <a:tabLst/>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Underrubrik eller namn</a:t>
            </a:r>
          </a:p>
        </p:txBody>
      </p:sp>
      <p:cxnSp>
        <p:nvCxnSpPr>
          <p:cNvPr id="31" name="Rak 30"/>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1999096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bildsida 2 rader">
    <p:spTree>
      <p:nvGrpSpPr>
        <p:cNvPr id="1" name=""/>
        <p:cNvGrpSpPr/>
        <p:nvPr/>
      </p:nvGrpSpPr>
      <p:grpSpPr>
        <a:xfrm>
          <a:off x="0" y="0"/>
          <a:ext cx="0" cy="0"/>
          <a:chOff x="0" y="0"/>
          <a:chExt cx="0" cy="0"/>
        </a:xfrm>
      </p:grpSpPr>
      <p:sp>
        <p:nvSpPr>
          <p:cNvPr id="8" name="Rektangel 7"/>
          <p:cNvSpPr/>
          <p:nvPr userDrawn="1"/>
        </p:nvSpPr>
        <p:spPr bwMode="auto">
          <a:xfrm>
            <a:off x="182563" y="182563"/>
            <a:ext cx="8647200"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1"/>
              </a:solidFill>
              <a:effectLst/>
              <a:latin typeface="Arial" charset="0"/>
            </a:endParaRPr>
          </a:p>
        </p:txBody>
      </p:sp>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a:lvl1pPr>
          </a:lstStyle>
          <a:p>
            <a:r>
              <a:rPr lang="sv-SE"/>
              <a:t>Tvåradig </a:t>
            </a:r>
            <a:br>
              <a:rPr lang="sv-SE"/>
            </a:br>
            <a:r>
              <a:rPr lang="sv-SE"/>
              <a:t>titelrubrik</a:t>
            </a:r>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Underrubrik eller namn</a:t>
            </a:r>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1102861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Rubrik</a:t>
            </a:r>
          </a:p>
        </p:txBody>
      </p:sp>
      <p:sp>
        <p:nvSpPr>
          <p:cNvPr id="3" name="Platshållare för innehåll 2"/>
          <p:cNvSpPr>
            <a:spLocks noGrp="1"/>
          </p:cNvSpPr>
          <p:nvPr>
            <p:ph sz="half" idx="1"/>
          </p:nvPr>
        </p:nvSpPr>
        <p:spPr>
          <a:xfrm>
            <a:off x="741349" y="1666308"/>
            <a:ext cx="4371974" cy="3720107"/>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p:txBody>
      </p:sp>
      <p:sp>
        <p:nvSpPr>
          <p:cNvPr id="4" name="Platshållare för innehåll 3"/>
          <p:cNvSpPr>
            <a:spLocks noGrp="1"/>
          </p:cNvSpPr>
          <p:nvPr>
            <p:ph sz="half" idx="2" hasCustomPrompt="1"/>
          </p:nvPr>
        </p:nvSpPr>
        <p:spPr>
          <a:xfrm>
            <a:off x="5346700" y="1666308"/>
            <a:ext cx="2917825"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a:t>Skriv text</a:t>
            </a:r>
          </a:p>
          <a:p>
            <a:pPr lvl="1"/>
            <a:r>
              <a:rPr lang="sv-SE"/>
              <a:t>Nivå två</a:t>
            </a:r>
          </a:p>
          <a:p>
            <a:pPr lvl="2"/>
            <a:r>
              <a:rPr lang="sv-SE"/>
              <a:t>Nivå tre</a:t>
            </a:r>
          </a:p>
          <a:p>
            <a:pPr lvl="3"/>
            <a:r>
              <a:rPr lang="sv-SE"/>
              <a:t>Nivå fyra</a:t>
            </a:r>
          </a:p>
        </p:txBody>
      </p:sp>
      <p:sp>
        <p:nvSpPr>
          <p:cNvPr id="5" name="Rektangel 4"/>
          <p:cNvSpPr/>
          <p:nvPr userDrawn="1"/>
        </p:nvSpPr>
        <p:spPr bwMode="auto">
          <a:xfrm>
            <a:off x="7585075" y="5383213"/>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1"/>
              </a:solidFill>
              <a:effectLst/>
              <a:latin typeface="Arial" charset="0"/>
            </a:endParaRPr>
          </a:p>
        </p:txBody>
      </p:sp>
      <p:pic>
        <p:nvPicPr>
          <p:cNvPr id="8" name="Bildobjekt 7"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extLst>
      <p:ext uri="{BB962C8B-B14F-4D97-AF65-F5344CB8AC3E}">
        <p14:creationId xmlns:p14="http://schemas.microsoft.com/office/powerpoint/2010/main" val="1537895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5" name="Platshållare för tabell 4"/>
          <p:cNvSpPr>
            <a:spLocks noGrp="1"/>
          </p:cNvSpPr>
          <p:nvPr>
            <p:ph type="tbl" sz="quarter" idx="10"/>
          </p:nvPr>
        </p:nvSpPr>
        <p:spPr>
          <a:xfrm>
            <a:off x="781050" y="1781175"/>
            <a:ext cx="7464452" cy="3589338"/>
          </a:xfrm>
        </p:spPr>
        <p:txBody>
          <a:bodyPr/>
          <a:lstStyle>
            <a:lvl1pPr>
              <a:buNone/>
              <a:defRPr/>
            </a:lvl1pPr>
          </a:lstStyle>
          <a:p>
            <a:r>
              <a:rPr lang="sv-SE"/>
              <a:t>Klicka på ikonen för att lägga till en tabell</a:t>
            </a:r>
            <a:endParaRPr lang="en-GB"/>
          </a:p>
        </p:txBody>
      </p:sp>
      <p:sp>
        <p:nvSpPr>
          <p:cNvPr id="2" name="Rubrik 1"/>
          <p:cNvSpPr>
            <a:spLocks noGrp="1"/>
          </p:cNvSpPr>
          <p:nvPr>
            <p:ph type="title" hasCustomPrompt="1"/>
          </p:nvPr>
        </p:nvSpPr>
        <p:spPr>
          <a:xfrm>
            <a:off x="643262" y="283771"/>
            <a:ext cx="7589459" cy="1139825"/>
          </a:xfrm>
        </p:spPr>
        <p:txBody>
          <a:bodyPr/>
          <a:lstStyle>
            <a:lvl1pPr>
              <a:defRPr/>
            </a:lvl1pPr>
          </a:lstStyle>
          <a:p>
            <a:r>
              <a:rPr lang="sv-SE"/>
              <a:t>Rubrik</a:t>
            </a:r>
          </a:p>
        </p:txBody>
      </p:sp>
    </p:spTree>
    <p:extLst>
      <p:ext uri="{BB962C8B-B14F-4D97-AF65-F5344CB8AC3E}">
        <p14:creationId xmlns:p14="http://schemas.microsoft.com/office/powerpoint/2010/main" val="1635104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lutningsbild">
    <p:bg>
      <p:bgRef idx="1001">
        <a:schemeClr val="bg1"/>
      </p:bgRef>
    </p:bg>
    <p:spTree>
      <p:nvGrpSpPr>
        <p:cNvPr id="1" name=""/>
        <p:cNvGrpSpPr/>
        <p:nvPr/>
      </p:nvGrpSpPr>
      <p:grpSpPr>
        <a:xfrm>
          <a:off x="0" y="0"/>
          <a:ext cx="0" cy="0"/>
          <a:chOff x="0" y="0"/>
          <a:chExt cx="0" cy="0"/>
        </a:xfrm>
      </p:grpSpPr>
      <p:sp>
        <p:nvSpPr>
          <p:cNvPr id="6" name="Rektangel 5"/>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2"/>
              </a:solidFill>
              <a:effectLst/>
              <a:latin typeface="Arial" charset="0"/>
            </a:endParaRPr>
          </a:p>
        </p:txBody>
      </p:sp>
      <p:pic>
        <p:nvPicPr>
          <p:cNvPr id="5" name="Bildobjekt 4" descr="Lunds_universitet RGB 150.png"/>
          <p:cNvPicPr>
            <a:picLocks noChangeAspect="1"/>
          </p:cNvPicPr>
          <p:nvPr userDrawn="1"/>
        </p:nvPicPr>
        <p:blipFill>
          <a:blip r:embed="rId2"/>
          <a:stretch>
            <a:fillRect/>
          </a:stretch>
        </p:blipFill>
        <p:spPr>
          <a:xfrm>
            <a:off x="2853903" y="1282700"/>
            <a:ext cx="3325247" cy="4081785"/>
          </a:xfrm>
          <a:prstGeom prst="rect">
            <a:avLst/>
          </a:prstGeom>
        </p:spPr>
      </p:pic>
    </p:spTree>
    <p:extLst>
      <p:ext uri="{BB962C8B-B14F-4D97-AF65-F5344CB8AC3E}">
        <p14:creationId xmlns:p14="http://schemas.microsoft.com/office/powerpoint/2010/main" val="55548289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elsida v1">
    <p:spTree>
      <p:nvGrpSpPr>
        <p:cNvPr id="1" name=""/>
        <p:cNvGrpSpPr/>
        <p:nvPr/>
      </p:nvGrpSpPr>
      <p:grpSpPr>
        <a:xfrm>
          <a:off x="0" y="0"/>
          <a:ext cx="0" cy="0"/>
          <a:chOff x="0" y="0"/>
          <a:chExt cx="0" cy="0"/>
        </a:xfrm>
      </p:grpSpPr>
      <p:pic>
        <p:nvPicPr>
          <p:cNvPr id="13" name="Bildobjekt 12" descr="dsc_008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3611" y="152780"/>
            <a:ext cx="8695097" cy="6529854"/>
          </a:xfrm>
          <a:prstGeom prst="rect">
            <a:avLst/>
          </a:prstGeom>
        </p:spPr>
      </p:pic>
      <p:pic>
        <p:nvPicPr>
          <p:cNvPr id="5" name="Bildobjekt 4"/>
          <p:cNvPicPr>
            <a:picLocks noChangeAspect="1"/>
          </p:cNvPicPr>
          <p:nvPr userDrawn="1"/>
        </p:nvPicPr>
        <p:blipFill>
          <a:blip r:embed="rId3"/>
          <a:stretch>
            <a:fillRect/>
          </a:stretch>
        </p:blipFill>
        <p:spPr>
          <a:xfrm>
            <a:off x="3966733" y="1461423"/>
            <a:ext cx="5034393" cy="1312899"/>
          </a:xfrm>
          <a:prstGeom prst="rect">
            <a:avLst/>
          </a:prstGeom>
        </p:spPr>
      </p:pic>
      <p:sp>
        <p:nvSpPr>
          <p:cNvPr id="6" name="Shape 124"/>
          <p:cNvSpPr>
            <a:spLocks noGrp="1"/>
          </p:cNvSpPr>
          <p:nvPr>
            <p:ph type="title" hasCustomPrompt="1"/>
          </p:nvPr>
        </p:nvSpPr>
        <p:spPr>
          <a:xfrm>
            <a:off x="5297191" y="1629759"/>
            <a:ext cx="3331472" cy="559990"/>
          </a:xfrm>
          <a:prstGeom prst="rect">
            <a:avLst/>
          </a:prstGeom>
        </p:spPr>
        <p:txBody>
          <a:bodyPr wrap="square">
            <a:spAutoFit/>
          </a:bodyPr>
          <a:lstStyle>
            <a:lvl1pPr>
              <a:defRPr sz="2838">
                <a:solidFill>
                  <a:schemeClr val="accent1"/>
                </a:solidFill>
              </a:defRPr>
            </a:lvl1pPr>
          </a:lstStyle>
          <a:p>
            <a:r>
              <a:rPr lang="sv-SE" sz="3045" dirty="0" smtClean="0">
                <a:solidFill>
                  <a:srgbClr val="9C610B"/>
                </a:solidFill>
                <a:latin typeface="Times New Roman"/>
                <a:cs typeface="Times New Roman"/>
              </a:rPr>
              <a:t>Lägg till rubrik</a:t>
            </a:r>
            <a:endParaRPr sz="3045" dirty="0">
              <a:solidFill>
                <a:srgbClr val="9C610B"/>
              </a:solidFill>
              <a:latin typeface="Times New Roman"/>
              <a:cs typeface="Times New Roman"/>
            </a:endParaRPr>
          </a:p>
        </p:txBody>
      </p:sp>
      <p:cxnSp>
        <p:nvCxnSpPr>
          <p:cNvPr id="7" name="Rak 6"/>
          <p:cNvCxnSpPr/>
          <p:nvPr userDrawn="1"/>
        </p:nvCxnSpPr>
        <p:spPr>
          <a:xfrm>
            <a:off x="5297192" y="2228314"/>
            <a:ext cx="3551516" cy="0"/>
          </a:xfrm>
          <a:prstGeom prst="line">
            <a:avLst/>
          </a:prstGeom>
          <a:noFill/>
          <a:ln w="9525" cap="flat" cmpd="sng">
            <a:solidFill>
              <a:srgbClr val="9C610B"/>
            </a:solidFill>
            <a:prstDash val="solid"/>
            <a:miter lim="400000"/>
          </a:ln>
          <a:effectLst/>
          <a:sp3d/>
        </p:spPr>
        <p:style>
          <a:lnRef idx="0">
            <a:scrgbClr r="0" g="0" b="0"/>
          </a:lnRef>
          <a:fillRef idx="0">
            <a:scrgbClr r="0" g="0" b="0"/>
          </a:fillRef>
          <a:effectRef idx="0">
            <a:scrgbClr r="0" g="0" b="0"/>
          </a:effectRef>
          <a:fontRef idx="none"/>
        </p:style>
      </p:cxnSp>
      <p:sp>
        <p:nvSpPr>
          <p:cNvPr id="8" name="Platshållare för text 7"/>
          <p:cNvSpPr>
            <a:spLocks noGrp="1"/>
          </p:cNvSpPr>
          <p:nvPr>
            <p:ph type="body" sz="quarter" idx="10" hasCustomPrompt="1"/>
          </p:nvPr>
        </p:nvSpPr>
        <p:spPr>
          <a:xfrm>
            <a:off x="5297754" y="2326113"/>
            <a:ext cx="3208409" cy="310605"/>
          </a:xfrm>
        </p:spPr>
        <p:txBody>
          <a:bodyPr vert="horz"/>
          <a:lstStyle>
            <a:lvl1pPr marL="0" indent="0">
              <a:buNone/>
              <a:defRPr sz="969" b="1" kern="1200" cap="all" spc="69" baseline="0">
                <a:solidFill>
                  <a:schemeClr val="accent1"/>
                </a:solidFill>
              </a:defRPr>
            </a:lvl1pPr>
          </a:lstStyle>
          <a:p>
            <a:pPr lvl="0"/>
            <a:r>
              <a:rPr lang="sv-SE" dirty="0" smtClean="0"/>
              <a:t>LÄGG TILL underrubrik</a:t>
            </a:r>
          </a:p>
        </p:txBody>
      </p:sp>
      <p:pic>
        <p:nvPicPr>
          <p:cNvPr id="2" name="Bildobjekt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33432" y="1666965"/>
            <a:ext cx="714183" cy="889031"/>
          </a:xfrm>
          <a:prstGeom prst="rect">
            <a:avLst/>
          </a:prstGeom>
        </p:spPr>
      </p:pic>
      <p:pic>
        <p:nvPicPr>
          <p:cNvPr id="11" name="Bildobjekt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135806" y="4139950"/>
            <a:ext cx="2865318" cy="2710400"/>
          </a:xfrm>
          <a:prstGeom prst="rect">
            <a:avLst/>
          </a:prstGeom>
        </p:spPr>
      </p:pic>
    </p:spTree>
    <p:extLst>
      <p:ext uri="{BB962C8B-B14F-4D97-AF65-F5344CB8AC3E}">
        <p14:creationId xmlns:p14="http://schemas.microsoft.com/office/powerpoint/2010/main" val="2801500974"/>
      </p:ext>
    </p:extLst>
  </p:cSld>
  <p:clrMapOvr>
    <a:masterClrMapping/>
  </p:clrMapOvr>
  <p:transition spd="med"/>
  <p:extLst mod="1">
    <p:ext uri="{DCECCB84-F9BA-43D5-87BE-67443E8EF086}">
      <p15:sldGuideLst xmlns:p15="http://schemas.microsoft.com/office/powerpoint/2012/main">
        <p15:guide id="1" orient="horz" pos="307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alsida 1 rad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3" y="188913"/>
            <a:ext cx="8647199" cy="6494400"/>
          </a:xfrm>
          <a:prstGeom prst="rect">
            <a:avLst/>
          </a:prstGeom>
        </p:spPr>
      </p:pic>
      <p:sp>
        <p:nvSpPr>
          <p:cNvPr id="11" name="Rektangel 10"/>
          <p:cNvSpPr/>
          <p:nvPr userDrawn="1"/>
        </p:nvSpPr>
        <p:spPr bwMode="auto">
          <a:xfrm>
            <a:off x="2655889" y="1516103"/>
            <a:ext cx="6178549"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9" y="1523249"/>
            <a:ext cx="5734178" cy="714380"/>
          </a:xfrm>
        </p:spPr>
        <p:txBody>
          <a:bodyPr lIns="0" tIns="97200" rIns="0" bIns="82800"/>
          <a:lstStyle>
            <a:lvl1pPr>
              <a:defRPr sz="3600"/>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42849" y="2220954"/>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212035"/>
            <a:ext cx="58816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_universitet RGB 150.png"/>
          <p:cNvPicPr>
            <a:picLocks noChangeAspect="1"/>
          </p:cNvPicPr>
          <p:nvPr userDrawn="1"/>
        </p:nvPicPr>
        <p:blipFill>
          <a:blip r:embed="rId3"/>
          <a:stretch>
            <a:fillRect/>
          </a:stretch>
        </p:blipFill>
        <p:spPr>
          <a:xfrm>
            <a:off x="362197" y="385307"/>
            <a:ext cx="769865" cy="945018"/>
          </a:xfrm>
          <a:prstGeom prst="rect">
            <a:avLst/>
          </a:prstGeom>
        </p:spPr>
      </p:pic>
      <p:pic>
        <p:nvPicPr>
          <p:cNvPr id="14" name="Bildobjekt 13" descr="Lunds sigill RGB 150.png"/>
          <p:cNvPicPr>
            <a:picLocks noChangeAspect="1"/>
          </p:cNvPicPr>
          <p:nvPr userDrawn="1"/>
        </p:nvPicPr>
        <p:blipFill>
          <a:blip r:embed="rId4"/>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25356152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alsida 2 rader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3" y="188913"/>
            <a:ext cx="8647199" cy="6494400"/>
          </a:xfrm>
          <a:prstGeom prst="rect">
            <a:avLst/>
          </a:prstGeom>
        </p:spPr>
      </p:pic>
      <p:sp>
        <p:nvSpPr>
          <p:cNvPr id="11" name="Rektangel 10"/>
          <p:cNvSpPr/>
          <p:nvPr userDrawn="1"/>
        </p:nvSpPr>
        <p:spPr bwMode="auto">
          <a:xfrm>
            <a:off x="2655889" y="1516104"/>
            <a:ext cx="6178549"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9" y="1510713"/>
            <a:ext cx="5734178" cy="1189477"/>
          </a:xfrm>
        </p:spPr>
        <p:txBody>
          <a:bodyPr lIns="0" tIns="97200" rIns="0" bIns="82800" anchor="t" anchorCtr="0"/>
          <a:lstStyle>
            <a:lvl1pPr>
              <a:defRPr sz="360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9" y="2777524"/>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7" y="385307"/>
            <a:ext cx="769865" cy="945018"/>
          </a:xfrm>
          <a:prstGeom prst="rect">
            <a:avLst/>
          </a:prstGeom>
        </p:spPr>
      </p:pic>
    </p:spTree>
    <p:extLst>
      <p:ext uri="{BB962C8B-B14F-4D97-AF65-F5344CB8AC3E}">
        <p14:creationId xmlns:p14="http://schemas.microsoft.com/office/powerpoint/2010/main" val="21702506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alsida 1 rad grön">
    <p:spTree>
      <p:nvGrpSpPr>
        <p:cNvPr id="1" name=""/>
        <p:cNvGrpSpPr/>
        <p:nvPr/>
      </p:nvGrpSpPr>
      <p:grpSpPr>
        <a:xfrm>
          <a:off x="0" y="0"/>
          <a:ext cx="0" cy="0"/>
          <a:chOff x="0" y="0"/>
          <a:chExt cx="0" cy="0"/>
        </a:xfrm>
      </p:grpSpPr>
      <p:pic>
        <p:nvPicPr>
          <p:cNvPr id="8" name="Bildobjekt 7" descr="framsidor150 ny grön.jpg"/>
          <p:cNvPicPr>
            <a:picLocks/>
          </p:cNvPicPr>
          <p:nvPr userDrawn="1"/>
        </p:nvPicPr>
        <p:blipFill>
          <a:blip r:embed="rId2"/>
          <a:stretch>
            <a:fillRect/>
          </a:stretch>
        </p:blipFill>
        <p:spPr>
          <a:xfrm>
            <a:off x="183403" y="190052"/>
            <a:ext cx="8647199" cy="6494400"/>
          </a:xfrm>
          <a:prstGeom prst="rect">
            <a:avLst/>
          </a:prstGeom>
        </p:spPr>
      </p:pic>
      <p:sp>
        <p:nvSpPr>
          <p:cNvPr id="11" name="Rektangel 10"/>
          <p:cNvSpPr/>
          <p:nvPr userDrawn="1"/>
        </p:nvSpPr>
        <p:spPr bwMode="auto">
          <a:xfrm>
            <a:off x="2655889" y="1516103"/>
            <a:ext cx="6178549"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9" y="1523249"/>
            <a:ext cx="5734178" cy="714380"/>
          </a:xfrm>
        </p:spPr>
        <p:txBody>
          <a:bodyPr lIns="0" tIns="97200" rIns="0" bIns="82800"/>
          <a:lstStyle>
            <a:lvl1pPr>
              <a:defRPr sz="3600"/>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42849" y="2220954"/>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212035"/>
            <a:ext cx="58816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0" name="Bildobjekt 9" descr="Lunds_universitet RGB 150.png"/>
          <p:cNvPicPr>
            <a:picLocks noChangeAspect="1"/>
          </p:cNvPicPr>
          <p:nvPr userDrawn="1"/>
        </p:nvPicPr>
        <p:blipFill>
          <a:blip r:embed="rId4"/>
          <a:stretch>
            <a:fillRect/>
          </a:stretch>
        </p:blipFill>
        <p:spPr>
          <a:xfrm>
            <a:off x="362197" y="385307"/>
            <a:ext cx="769865" cy="945018"/>
          </a:xfrm>
          <a:prstGeom prst="rect">
            <a:avLst/>
          </a:prstGeom>
        </p:spPr>
      </p:pic>
    </p:spTree>
    <p:extLst>
      <p:ext uri="{BB962C8B-B14F-4D97-AF65-F5344CB8AC3E}">
        <p14:creationId xmlns:p14="http://schemas.microsoft.com/office/powerpoint/2010/main" val="315378633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alsida 2 rader grön">
    <p:spTree>
      <p:nvGrpSpPr>
        <p:cNvPr id="1" name=""/>
        <p:cNvGrpSpPr/>
        <p:nvPr/>
      </p:nvGrpSpPr>
      <p:grpSpPr>
        <a:xfrm>
          <a:off x="0" y="0"/>
          <a:ext cx="0" cy="0"/>
          <a:chOff x="0" y="0"/>
          <a:chExt cx="0" cy="0"/>
        </a:xfrm>
      </p:grpSpPr>
      <p:pic>
        <p:nvPicPr>
          <p:cNvPr id="10" name="Bildobjekt 9" descr="framsidor150 ny grön.jpg"/>
          <p:cNvPicPr>
            <a:picLocks/>
          </p:cNvPicPr>
          <p:nvPr userDrawn="1"/>
        </p:nvPicPr>
        <p:blipFill>
          <a:blip r:embed="rId2"/>
          <a:stretch>
            <a:fillRect/>
          </a:stretch>
        </p:blipFill>
        <p:spPr>
          <a:xfrm>
            <a:off x="183403" y="190052"/>
            <a:ext cx="8647199" cy="6494400"/>
          </a:xfrm>
          <a:prstGeom prst="rect">
            <a:avLst/>
          </a:prstGeom>
        </p:spPr>
      </p:pic>
      <p:sp>
        <p:nvSpPr>
          <p:cNvPr id="11" name="Rektangel 10"/>
          <p:cNvSpPr/>
          <p:nvPr userDrawn="1"/>
        </p:nvSpPr>
        <p:spPr bwMode="auto">
          <a:xfrm>
            <a:off x="2655889" y="1516104"/>
            <a:ext cx="6178549"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9" y="1510713"/>
            <a:ext cx="5734178" cy="1189477"/>
          </a:xfrm>
        </p:spPr>
        <p:txBody>
          <a:bodyPr lIns="0" tIns="97200" rIns="0" bIns="82800" anchor="t" anchorCtr="0"/>
          <a:lstStyle>
            <a:lvl1pPr>
              <a:defRPr sz="3600" baseline="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9" y="2777524"/>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 name="Bildobjekt 13"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7" y="385307"/>
            <a:ext cx="769865" cy="945018"/>
          </a:xfrm>
          <a:prstGeom prst="rect">
            <a:avLst/>
          </a:prstGeom>
        </p:spPr>
      </p:pic>
    </p:spTree>
    <p:extLst>
      <p:ext uri="{BB962C8B-B14F-4D97-AF65-F5344CB8AC3E}">
        <p14:creationId xmlns:p14="http://schemas.microsoft.com/office/powerpoint/2010/main" val="13484247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1 rad grön">
    <p:spTree>
      <p:nvGrpSpPr>
        <p:cNvPr id="1" name=""/>
        <p:cNvGrpSpPr/>
        <p:nvPr/>
      </p:nvGrpSpPr>
      <p:grpSpPr>
        <a:xfrm>
          <a:off x="0" y="0"/>
          <a:ext cx="0" cy="0"/>
          <a:chOff x="0" y="0"/>
          <a:chExt cx="0" cy="0"/>
        </a:xfrm>
      </p:grpSpPr>
      <p:pic>
        <p:nvPicPr>
          <p:cNvPr id="8" name="Bildobjekt 7" descr="framsidor150 ny grön.jpg"/>
          <p:cNvPicPr>
            <a:picLocks/>
          </p:cNvPicPr>
          <p:nvPr userDrawn="1"/>
        </p:nvPicPr>
        <p:blipFill>
          <a:blip r:embed="rId2"/>
          <a:stretch>
            <a:fillRect/>
          </a:stretch>
        </p:blipFill>
        <p:spPr>
          <a:xfrm>
            <a:off x="183401" y="190051"/>
            <a:ext cx="8647200" cy="6494400"/>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42848" y="222095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0" name="Bildobjekt 9"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Rubrik</a:t>
            </a:r>
            <a:endParaRPr lang="sv-SE" dirty="0"/>
          </a:p>
        </p:txBody>
      </p:sp>
      <p:sp>
        <p:nvSpPr>
          <p:cNvPr id="3" name="Platshållare för innehåll 2"/>
          <p:cNvSpPr>
            <a:spLocks noGrp="1"/>
          </p:cNvSpPr>
          <p:nvPr>
            <p:ph idx="1" hasCustomPrompt="1"/>
          </p:nvPr>
        </p:nvSpPr>
        <p:spPr>
          <a:xfrm>
            <a:off x="657539" y="1848670"/>
            <a:ext cx="7587440" cy="3563159"/>
          </a:xfrm>
        </p:spPr>
        <p:txBody>
          <a:bodyPr/>
          <a:lstStyle>
            <a:lvl1pPr>
              <a:spcAft>
                <a:spcPts val="0"/>
              </a:spcAft>
              <a:defRPr sz="2200"/>
            </a:lvl1pPr>
            <a:lvl2pPr>
              <a:spcAft>
                <a:spcPts val="0"/>
              </a:spcAft>
              <a:buClr>
                <a:schemeClr val="tx2"/>
              </a:buClr>
              <a:defRPr sz="2200"/>
            </a:lvl2pPr>
            <a:lvl3pPr>
              <a:spcAft>
                <a:spcPts val="0"/>
              </a:spcAft>
              <a:buClr>
                <a:schemeClr val="tx2"/>
              </a:buClr>
              <a:defRPr/>
            </a:lvl3pPr>
            <a:lvl4pPr>
              <a:spcAft>
                <a:spcPts val="0"/>
              </a:spcAft>
              <a:buClr>
                <a:schemeClr val="tx2"/>
              </a:buClr>
              <a:defRPr/>
            </a:lvl4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cxnSp>
        <p:nvCxnSpPr>
          <p:cNvPr id="11" name="Rak 10"/>
          <p:cNvCxnSpPr/>
          <p:nvPr userDrawn="1"/>
        </p:nvCxnSpPr>
        <p:spPr bwMode="auto">
          <a:xfrm>
            <a:off x="745258"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45214274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bjekt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smtClean="0"/>
              <a:t>Rubrik</a:t>
            </a:r>
            <a:endParaRPr lang="sv-SE" dirty="0"/>
          </a:p>
        </p:txBody>
      </p:sp>
      <p:sp>
        <p:nvSpPr>
          <p:cNvPr id="3" name="Platshållare för innehåll 2"/>
          <p:cNvSpPr>
            <a:spLocks noGrp="1"/>
          </p:cNvSpPr>
          <p:nvPr>
            <p:ph sz="half" idx="1"/>
          </p:nvPr>
        </p:nvSpPr>
        <p:spPr>
          <a:xfrm>
            <a:off x="740244" y="1666308"/>
            <a:ext cx="3131642" cy="3720107"/>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p:txBody>
      </p:sp>
      <p:sp>
        <p:nvSpPr>
          <p:cNvPr id="4" name="Platshållare för innehåll 3"/>
          <p:cNvSpPr>
            <a:spLocks noGrp="1"/>
          </p:cNvSpPr>
          <p:nvPr>
            <p:ph sz="half" idx="2" hasCustomPrompt="1"/>
          </p:nvPr>
        </p:nvSpPr>
        <p:spPr>
          <a:xfrm>
            <a:off x="4051301" y="1666308"/>
            <a:ext cx="4213226"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sp>
        <p:nvSpPr>
          <p:cNvPr id="5" name="Rektangel 4"/>
          <p:cNvSpPr/>
          <p:nvPr userDrawn="1"/>
        </p:nvSpPr>
        <p:spPr bwMode="auto">
          <a:xfrm>
            <a:off x="7585075" y="5383214"/>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8" name="Bildobjekt 7" descr="Lunds_universitet RGB 150.png"/>
          <p:cNvPicPr>
            <a:picLocks noChangeAspect="1"/>
          </p:cNvPicPr>
          <p:nvPr userDrawn="1"/>
        </p:nvPicPr>
        <p:blipFill>
          <a:blip r:embed="rId2"/>
          <a:stretch>
            <a:fillRect/>
          </a:stretch>
        </p:blipFill>
        <p:spPr>
          <a:xfrm>
            <a:off x="7824066" y="5573977"/>
            <a:ext cx="769865" cy="945018"/>
          </a:xfrm>
          <a:prstGeom prst="rect">
            <a:avLst/>
          </a:prstGeom>
        </p:spPr>
      </p:pic>
    </p:spTree>
    <p:extLst>
      <p:ext uri="{BB962C8B-B14F-4D97-AF65-F5344CB8AC3E}">
        <p14:creationId xmlns:p14="http://schemas.microsoft.com/office/powerpoint/2010/main" val="400157535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sida för större illustrationer">
    <p:spTree>
      <p:nvGrpSpPr>
        <p:cNvPr id="1" name=""/>
        <p:cNvGrpSpPr/>
        <p:nvPr/>
      </p:nvGrpSpPr>
      <p:grpSpPr>
        <a:xfrm>
          <a:off x="0" y="0"/>
          <a:ext cx="0" cy="0"/>
          <a:chOff x="0" y="0"/>
          <a:chExt cx="0" cy="0"/>
        </a:xfrm>
      </p:grpSpPr>
      <p:sp>
        <p:nvSpPr>
          <p:cNvPr id="3" name="Rektangel 2"/>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smtClean="0">
              <a:ln>
                <a:noFill/>
              </a:ln>
              <a:solidFill>
                <a:schemeClr val="tx2"/>
              </a:solidFill>
              <a:effectLst/>
              <a:latin typeface="Arial" charset="0"/>
            </a:endParaRPr>
          </a:p>
        </p:txBody>
      </p:sp>
      <p:pic>
        <p:nvPicPr>
          <p:cNvPr id="4" name="Bildobjekt 3" descr="Lunds_universitet RGB 150.png"/>
          <p:cNvPicPr>
            <a:picLocks noChangeAspect="1"/>
          </p:cNvPicPr>
          <p:nvPr userDrawn="1"/>
        </p:nvPicPr>
        <p:blipFill>
          <a:blip r:embed="rId2"/>
          <a:stretch>
            <a:fillRect/>
          </a:stretch>
        </p:blipFill>
        <p:spPr>
          <a:xfrm>
            <a:off x="7824066" y="5573977"/>
            <a:ext cx="769865" cy="945018"/>
          </a:xfrm>
          <a:prstGeom prst="rect">
            <a:avLst/>
          </a:prstGeom>
        </p:spPr>
      </p:pic>
    </p:spTree>
    <p:extLst>
      <p:ext uri="{BB962C8B-B14F-4D97-AF65-F5344CB8AC3E}">
        <p14:creationId xmlns:p14="http://schemas.microsoft.com/office/powerpoint/2010/main" val="225501250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nvänd exempelsida 1">
    <p:spTree>
      <p:nvGrpSpPr>
        <p:cNvPr id="1" name=""/>
        <p:cNvGrpSpPr/>
        <p:nvPr/>
      </p:nvGrpSpPr>
      <p:grpSpPr>
        <a:xfrm>
          <a:off x="0" y="0"/>
          <a:ext cx="0" cy="0"/>
          <a:chOff x="0" y="0"/>
          <a:chExt cx="0" cy="0"/>
        </a:xfrm>
      </p:grpSpPr>
      <p:sp>
        <p:nvSpPr>
          <p:cNvPr id="18" name="Rektangel 17"/>
          <p:cNvSpPr/>
          <p:nvPr userDrawn="1"/>
        </p:nvSpPr>
        <p:spPr bwMode="auto">
          <a:xfrm>
            <a:off x="182565" y="182564"/>
            <a:ext cx="8647199"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8" name="Rektangel 27"/>
          <p:cNvSpPr/>
          <p:nvPr userDrawn="1"/>
        </p:nvSpPr>
        <p:spPr bwMode="auto">
          <a:xfrm>
            <a:off x="2655889" y="1516103"/>
            <a:ext cx="6178549"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9" name="Rubrik 1"/>
          <p:cNvSpPr>
            <a:spLocks noGrp="1"/>
          </p:cNvSpPr>
          <p:nvPr>
            <p:ph type="ctrTitle" hasCustomPrompt="1"/>
          </p:nvPr>
        </p:nvSpPr>
        <p:spPr>
          <a:xfrm>
            <a:off x="2942849" y="1523249"/>
            <a:ext cx="5734178" cy="714380"/>
          </a:xfrm>
        </p:spPr>
        <p:txBody>
          <a:bodyPr lIns="0" tIns="97200" rIns="0" bIns="82800"/>
          <a:lstStyle>
            <a:lvl1pPr>
              <a:defRPr sz="3600"/>
            </a:lvl1pPr>
          </a:lstStyle>
          <a:p>
            <a:r>
              <a:rPr lang="sv-SE" dirty="0" smtClean="0"/>
              <a:t>Enradig titelrubrik</a:t>
            </a:r>
            <a:endParaRPr lang="sv-SE" dirty="0"/>
          </a:p>
        </p:txBody>
      </p:sp>
      <p:sp>
        <p:nvSpPr>
          <p:cNvPr id="30" name="Underrubrik 2"/>
          <p:cNvSpPr>
            <a:spLocks noGrp="1"/>
          </p:cNvSpPr>
          <p:nvPr>
            <p:ph type="subTitle" idx="1" hasCustomPrompt="1"/>
          </p:nvPr>
        </p:nvSpPr>
        <p:spPr>
          <a:xfrm>
            <a:off x="2942849" y="2220954"/>
            <a:ext cx="5734178" cy="321507"/>
          </a:xfrm>
        </p:spPr>
        <p:txBody>
          <a:bodyPr lIns="0" tIns="108000" rIns="0"/>
          <a:lstStyle>
            <a:lvl1pPr marL="0" marR="0" indent="0" algn="l" defTabSz="904875" rtl="0" eaLnBrk="1" fontAlgn="base" latinLnBrk="0" hangingPunct="1">
              <a:lnSpc>
                <a:spcPct val="100000"/>
              </a:lnSpc>
              <a:spcBef>
                <a:spcPts val="1000"/>
              </a:spcBef>
              <a:spcAft>
                <a:spcPts val="0"/>
              </a:spcAft>
              <a:buClr>
                <a:schemeClr val="tx2"/>
              </a:buClr>
              <a:buSzTx/>
              <a:buFont typeface="Arial" pitchFamily="34" charset="0"/>
              <a:buNone/>
              <a:tabLst/>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p>
        </p:txBody>
      </p:sp>
      <p:cxnSp>
        <p:nvCxnSpPr>
          <p:cNvPr id="31" name="Rak 30"/>
          <p:cNvCxnSpPr/>
          <p:nvPr userDrawn="1"/>
        </p:nvCxnSpPr>
        <p:spPr bwMode="auto">
          <a:xfrm>
            <a:off x="2939428" y="2212035"/>
            <a:ext cx="58816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254541980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nvänd exempelsida 2">
    <p:spTree>
      <p:nvGrpSpPr>
        <p:cNvPr id="1" name=""/>
        <p:cNvGrpSpPr/>
        <p:nvPr/>
      </p:nvGrpSpPr>
      <p:grpSpPr>
        <a:xfrm>
          <a:off x="0" y="0"/>
          <a:ext cx="0" cy="0"/>
          <a:chOff x="0" y="0"/>
          <a:chExt cx="0" cy="0"/>
        </a:xfrm>
      </p:grpSpPr>
      <p:sp>
        <p:nvSpPr>
          <p:cNvPr id="8" name="Rektangel 7"/>
          <p:cNvSpPr/>
          <p:nvPr userDrawn="1"/>
        </p:nvSpPr>
        <p:spPr bwMode="auto">
          <a:xfrm>
            <a:off x="182565" y="182564"/>
            <a:ext cx="8647199"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11" name="Rektangel 10"/>
          <p:cNvSpPr/>
          <p:nvPr userDrawn="1"/>
        </p:nvSpPr>
        <p:spPr bwMode="auto">
          <a:xfrm>
            <a:off x="2655889" y="1516104"/>
            <a:ext cx="6178549"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9" y="1510713"/>
            <a:ext cx="5734178" cy="1189477"/>
          </a:xfrm>
        </p:spPr>
        <p:txBody>
          <a:bodyPr lIns="0" tIns="97200" rIns="0" bIns="82800" anchor="t" anchorCtr="0"/>
          <a:lstStyle>
            <a:lvl1pPr>
              <a:defRPr sz="360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9" y="2777524"/>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233018473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bjekt och punkttext bredare">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Rubrik</a:t>
            </a:r>
            <a:endParaRPr lang="sv-SE" dirty="0"/>
          </a:p>
        </p:txBody>
      </p:sp>
      <p:sp>
        <p:nvSpPr>
          <p:cNvPr id="3" name="Platshållare för innehåll 2"/>
          <p:cNvSpPr>
            <a:spLocks noGrp="1"/>
          </p:cNvSpPr>
          <p:nvPr>
            <p:ph sz="half" idx="1"/>
          </p:nvPr>
        </p:nvSpPr>
        <p:spPr>
          <a:xfrm>
            <a:off x="741349" y="1666308"/>
            <a:ext cx="4371974" cy="3720107"/>
          </a:xfrm>
        </p:spPr>
        <p:txBody>
          <a:bodyPr/>
          <a:lstStyle>
            <a:lvl1pPr>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4" name="Platshållare för innehåll 3"/>
          <p:cNvSpPr>
            <a:spLocks noGrp="1"/>
          </p:cNvSpPr>
          <p:nvPr>
            <p:ph sz="half" idx="2" hasCustomPrompt="1"/>
          </p:nvPr>
        </p:nvSpPr>
        <p:spPr>
          <a:xfrm>
            <a:off x="5346700" y="1666308"/>
            <a:ext cx="2917825"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sp>
        <p:nvSpPr>
          <p:cNvPr id="5" name="Rektangel 4"/>
          <p:cNvSpPr/>
          <p:nvPr userDrawn="1"/>
        </p:nvSpPr>
        <p:spPr bwMode="auto">
          <a:xfrm>
            <a:off x="7585075" y="5383214"/>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8" name="Bildobjekt 7" descr="Lunds_universitet RGB 150.png"/>
          <p:cNvPicPr>
            <a:picLocks noChangeAspect="1"/>
          </p:cNvPicPr>
          <p:nvPr userDrawn="1"/>
        </p:nvPicPr>
        <p:blipFill>
          <a:blip r:embed="rId2"/>
          <a:stretch>
            <a:fillRect/>
          </a:stretch>
        </p:blipFill>
        <p:spPr>
          <a:xfrm>
            <a:off x="7824066" y="5573977"/>
            <a:ext cx="769865" cy="945018"/>
          </a:xfrm>
          <a:prstGeom prst="rect">
            <a:avLst/>
          </a:prstGeom>
        </p:spPr>
      </p:pic>
    </p:spTree>
    <p:extLst>
      <p:ext uri="{BB962C8B-B14F-4D97-AF65-F5344CB8AC3E}">
        <p14:creationId xmlns:p14="http://schemas.microsoft.com/office/powerpoint/2010/main" val="228980923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5" name="Platshållare för tabell 4"/>
          <p:cNvSpPr>
            <a:spLocks noGrp="1"/>
          </p:cNvSpPr>
          <p:nvPr>
            <p:ph type="tbl" sz="quarter" idx="10"/>
          </p:nvPr>
        </p:nvSpPr>
        <p:spPr>
          <a:xfrm>
            <a:off x="781050" y="1781175"/>
            <a:ext cx="7464452" cy="3589338"/>
          </a:xfrm>
        </p:spPr>
        <p:txBody>
          <a:bodyPr/>
          <a:lstStyle>
            <a:lvl1pPr>
              <a:buNone/>
              <a:defRPr/>
            </a:lvl1pPr>
          </a:lstStyle>
          <a:p>
            <a:r>
              <a:rPr lang="sv-SE" dirty="0" smtClean="0"/>
              <a:t>Klicka på ikonen för att lägga till en tabell</a:t>
            </a:r>
            <a:endParaRPr lang="en-GB" dirty="0"/>
          </a:p>
        </p:txBody>
      </p:sp>
      <p:sp>
        <p:nvSpPr>
          <p:cNvPr id="2" name="Rubrik 1"/>
          <p:cNvSpPr>
            <a:spLocks noGrp="1"/>
          </p:cNvSpPr>
          <p:nvPr>
            <p:ph type="title" hasCustomPrompt="1"/>
          </p:nvPr>
        </p:nvSpPr>
        <p:spPr>
          <a:xfrm>
            <a:off x="643262" y="283772"/>
            <a:ext cx="7589460" cy="1139825"/>
          </a:xfrm>
        </p:spPr>
        <p:txBody>
          <a:bodyPr/>
          <a:lstStyle>
            <a:lvl1pPr>
              <a:defRPr/>
            </a:lvl1pPr>
          </a:lstStyle>
          <a:p>
            <a:r>
              <a:rPr lang="sv-SE" dirty="0" smtClean="0"/>
              <a:t>Rubrik</a:t>
            </a:r>
            <a:endParaRPr lang="sv-SE" dirty="0"/>
          </a:p>
        </p:txBody>
      </p:sp>
    </p:spTree>
    <p:extLst>
      <p:ext uri="{BB962C8B-B14F-4D97-AF65-F5344CB8AC3E}">
        <p14:creationId xmlns:p14="http://schemas.microsoft.com/office/powerpoint/2010/main" val="385718049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vsnittsbild rosa">
    <p:spTree>
      <p:nvGrpSpPr>
        <p:cNvPr id="1" name=""/>
        <p:cNvGrpSpPr/>
        <p:nvPr/>
      </p:nvGrpSpPr>
      <p:grpSpPr>
        <a:xfrm>
          <a:off x="0" y="0"/>
          <a:ext cx="0" cy="0"/>
          <a:chOff x="0" y="0"/>
          <a:chExt cx="0" cy="0"/>
        </a:xfrm>
      </p:grpSpPr>
      <p:sp>
        <p:nvSpPr>
          <p:cNvPr id="5" name="Rektangel 4"/>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6" name="Rubrik 1"/>
          <p:cNvSpPr>
            <a:spLocks noGrp="1"/>
          </p:cNvSpPr>
          <p:nvPr>
            <p:ph type="ctrTitle" hasCustomPrompt="1"/>
          </p:nvPr>
        </p:nvSpPr>
        <p:spPr>
          <a:xfrm>
            <a:off x="1408114" y="2227489"/>
            <a:ext cx="6176963" cy="821419"/>
          </a:xfrm>
        </p:spPr>
        <p:txBody>
          <a:bodyPr lIns="0" tIns="97200" rIns="0" bIns="86400"/>
          <a:lstStyle>
            <a:lvl1pPr>
              <a:defRPr sz="5400" baseline="0"/>
            </a:lvl1pPr>
          </a:lstStyle>
          <a:p>
            <a:r>
              <a:rPr lang="en-GB" dirty="0" err="1" smtClean="0"/>
              <a:t>Avsnittsrubrik</a:t>
            </a:r>
            <a:endParaRPr lang="sv-SE" dirty="0"/>
          </a:p>
        </p:txBody>
      </p:sp>
      <p:cxnSp>
        <p:nvCxnSpPr>
          <p:cNvPr id="9" name="Rak 8"/>
          <p:cNvCxnSpPr/>
          <p:nvPr userDrawn="1"/>
        </p:nvCxnSpPr>
        <p:spPr bwMode="auto">
          <a:xfrm>
            <a:off x="1402659" y="3049848"/>
            <a:ext cx="61775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33874419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bild blå">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408114" y="2228491"/>
            <a:ext cx="6176963" cy="821419"/>
          </a:xfrm>
        </p:spPr>
        <p:txBody>
          <a:bodyPr lIns="0" tIns="97200" rIns="0" bIns="86400"/>
          <a:lstStyle>
            <a:lvl1pPr>
              <a:defRPr sz="5400" baseline="0"/>
            </a:lvl1pPr>
          </a:lstStyle>
          <a:p>
            <a:r>
              <a:rPr lang="en-GB" dirty="0" err="1" smtClean="0"/>
              <a:t>Avsnittsrubrik</a:t>
            </a:r>
            <a:endParaRPr lang="sv-SE" dirty="0"/>
          </a:p>
        </p:txBody>
      </p:sp>
      <p:cxnSp>
        <p:nvCxnSpPr>
          <p:cNvPr id="6" name="Rak 5"/>
          <p:cNvCxnSpPr/>
          <p:nvPr userDrawn="1"/>
        </p:nvCxnSpPr>
        <p:spPr bwMode="auto">
          <a:xfrm>
            <a:off x="1402659" y="3052397"/>
            <a:ext cx="61775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7" name="Bildobjekt 6"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415014191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nittsbild grön">
    <p:spTree>
      <p:nvGrpSpPr>
        <p:cNvPr id="1" name=""/>
        <p:cNvGrpSpPr/>
        <p:nvPr/>
      </p:nvGrpSpPr>
      <p:grpSpPr>
        <a:xfrm>
          <a:off x="0" y="0"/>
          <a:ext cx="0" cy="0"/>
          <a:chOff x="0" y="0"/>
          <a:chExt cx="0" cy="0"/>
        </a:xfrm>
      </p:grpSpPr>
      <p:sp>
        <p:nvSpPr>
          <p:cNvPr id="5" name="Rektangel 4"/>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6" name="Rubrik 1"/>
          <p:cNvSpPr>
            <a:spLocks noGrp="1"/>
          </p:cNvSpPr>
          <p:nvPr>
            <p:ph type="ctrTitle" hasCustomPrompt="1"/>
          </p:nvPr>
        </p:nvSpPr>
        <p:spPr>
          <a:xfrm>
            <a:off x="1408114" y="2225289"/>
            <a:ext cx="6176963" cy="821419"/>
          </a:xfrm>
        </p:spPr>
        <p:txBody>
          <a:bodyPr lIns="0" tIns="97200" rIns="0" bIns="86400"/>
          <a:lstStyle>
            <a:lvl1pPr>
              <a:defRPr sz="5400" baseline="0"/>
            </a:lvl1pPr>
          </a:lstStyle>
          <a:p>
            <a:r>
              <a:rPr lang="en-GB" dirty="0" err="1" smtClean="0"/>
              <a:t>Avsnittsrubrik</a:t>
            </a:r>
            <a:endParaRPr lang="sv-SE" dirty="0"/>
          </a:p>
        </p:txBody>
      </p:sp>
      <p:cxnSp>
        <p:nvCxnSpPr>
          <p:cNvPr id="9" name="Rak 8"/>
          <p:cNvCxnSpPr/>
          <p:nvPr userDrawn="1"/>
        </p:nvCxnSpPr>
        <p:spPr bwMode="auto">
          <a:xfrm>
            <a:off x="1402659" y="3052397"/>
            <a:ext cx="61775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41233503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ida 2 rader grön">
    <p:spTree>
      <p:nvGrpSpPr>
        <p:cNvPr id="1" name=""/>
        <p:cNvGrpSpPr/>
        <p:nvPr/>
      </p:nvGrpSpPr>
      <p:grpSpPr>
        <a:xfrm>
          <a:off x="0" y="0"/>
          <a:ext cx="0" cy="0"/>
          <a:chOff x="0" y="0"/>
          <a:chExt cx="0" cy="0"/>
        </a:xfrm>
      </p:grpSpPr>
      <p:pic>
        <p:nvPicPr>
          <p:cNvPr id="10" name="Bildobjekt 9" descr="framsidor150 ny grön.jpg"/>
          <p:cNvPicPr>
            <a:picLocks/>
          </p:cNvPicPr>
          <p:nvPr userDrawn="1"/>
        </p:nvPicPr>
        <p:blipFill>
          <a:blip r:embed="rId2"/>
          <a:stretch>
            <a:fillRect/>
          </a:stretch>
        </p:blipFill>
        <p:spPr>
          <a:xfrm>
            <a:off x="183401" y="190051"/>
            <a:ext cx="8647200" cy="6494400"/>
          </a:xfrm>
          <a:prstGeom prst="rect">
            <a:avLst/>
          </a:prstGeom>
        </p:spPr>
      </p:pic>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baseline="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 name="Bildobjekt 13"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nittsbild beige">
    <p:spTree>
      <p:nvGrpSpPr>
        <p:cNvPr id="1" name=""/>
        <p:cNvGrpSpPr/>
        <p:nvPr/>
      </p:nvGrpSpPr>
      <p:grpSpPr>
        <a:xfrm>
          <a:off x="0" y="0"/>
          <a:ext cx="0" cy="0"/>
          <a:chOff x="0" y="0"/>
          <a:chExt cx="0" cy="0"/>
        </a:xfrm>
      </p:grpSpPr>
      <p:sp>
        <p:nvSpPr>
          <p:cNvPr id="5" name="Rektangel 4"/>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6" name="Rubrik 1"/>
          <p:cNvSpPr>
            <a:spLocks noGrp="1"/>
          </p:cNvSpPr>
          <p:nvPr>
            <p:ph type="ctrTitle" hasCustomPrompt="1"/>
          </p:nvPr>
        </p:nvSpPr>
        <p:spPr>
          <a:xfrm>
            <a:off x="1408114" y="2226836"/>
            <a:ext cx="6176963" cy="821419"/>
          </a:xfrm>
        </p:spPr>
        <p:txBody>
          <a:bodyPr lIns="0" tIns="97200" rIns="0" bIns="86400"/>
          <a:lstStyle>
            <a:lvl1pPr>
              <a:defRPr sz="5400" baseline="0"/>
            </a:lvl1pPr>
          </a:lstStyle>
          <a:p>
            <a:r>
              <a:rPr lang="en-GB" dirty="0" err="1" smtClean="0"/>
              <a:t>Avsnittsrubrik</a:t>
            </a:r>
            <a:endParaRPr lang="sv-SE" dirty="0"/>
          </a:p>
        </p:txBody>
      </p:sp>
      <p:cxnSp>
        <p:nvCxnSpPr>
          <p:cNvPr id="9" name="Rak 8"/>
          <p:cNvCxnSpPr/>
          <p:nvPr userDrawn="1"/>
        </p:nvCxnSpPr>
        <p:spPr bwMode="auto">
          <a:xfrm>
            <a:off x="1402659" y="3052397"/>
            <a:ext cx="61775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418122476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vsnittsbild grå">
    <p:spTree>
      <p:nvGrpSpPr>
        <p:cNvPr id="1" name=""/>
        <p:cNvGrpSpPr/>
        <p:nvPr/>
      </p:nvGrpSpPr>
      <p:grpSpPr>
        <a:xfrm>
          <a:off x="0" y="0"/>
          <a:ext cx="0" cy="0"/>
          <a:chOff x="0" y="0"/>
          <a:chExt cx="0" cy="0"/>
        </a:xfrm>
      </p:grpSpPr>
      <p:sp>
        <p:nvSpPr>
          <p:cNvPr id="5" name="Rektangel 4"/>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6" name="Rubrik 1"/>
          <p:cNvSpPr>
            <a:spLocks noGrp="1"/>
          </p:cNvSpPr>
          <p:nvPr>
            <p:ph type="ctrTitle" hasCustomPrompt="1"/>
          </p:nvPr>
        </p:nvSpPr>
        <p:spPr>
          <a:xfrm>
            <a:off x="1408114" y="2225289"/>
            <a:ext cx="6176963" cy="821419"/>
          </a:xfrm>
        </p:spPr>
        <p:txBody>
          <a:bodyPr lIns="0" tIns="97200" rIns="0" bIns="86400"/>
          <a:lstStyle>
            <a:lvl1pPr>
              <a:defRPr sz="5400" baseline="0"/>
            </a:lvl1pPr>
          </a:lstStyle>
          <a:p>
            <a:r>
              <a:rPr lang="en-GB" dirty="0" err="1" smtClean="0"/>
              <a:t>Avsnittsrubrik</a:t>
            </a:r>
            <a:endParaRPr lang="sv-SE" dirty="0"/>
          </a:p>
        </p:txBody>
      </p:sp>
      <p:cxnSp>
        <p:nvCxnSpPr>
          <p:cNvPr id="9" name="Rak 8"/>
          <p:cNvCxnSpPr/>
          <p:nvPr userDrawn="1"/>
        </p:nvCxnSpPr>
        <p:spPr bwMode="auto">
          <a:xfrm>
            <a:off x="1402659" y="3052397"/>
            <a:ext cx="61775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358628260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9" name="Rektangel 8"/>
          <p:cNvSpPr/>
          <p:nvPr userDrawn="1"/>
        </p:nvSpPr>
        <p:spPr bwMode="auto">
          <a:xfrm>
            <a:off x="179099" y="183474"/>
            <a:ext cx="8647388" cy="64953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5" name="Bildobjekt 4" descr="Lunds_universitet RGB 150.png"/>
          <p:cNvPicPr>
            <a:picLocks noChangeAspect="1"/>
          </p:cNvPicPr>
          <p:nvPr userDrawn="1"/>
        </p:nvPicPr>
        <p:blipFill>
          <a:blip r:embed="rId2"/>
          <a:stretch>
            <a:fillRect/>
          </a:stretch>
        </p:blipFill>
        <p:spPr>
          <a:xfrm>
            <a:off x="2853904" y="1282701"/>
            <a:ext cx="3325248" cy="4081785"/>
          </a:xfrm>
          <a:prstGeom prst="rect">
            <a:avLst/>
          </a:prstGeom>
        </p:spPr>
      </p:pic>
    </p:spTree>
    <p:extLst>
      <p:ext uri="{BB962C8B-B14F-4D97-AF65-F5344CB8AC3E}">
        <p14:creationId xmlns:p14="http://schemas.microsoft.com/office/powerpoint/2010/main" val="243817446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2_Rubrikbild">
    <p:spTree>
      <p:nvGrpSpPr>
        <p:cNvPr id="1" name=""/>
        <p:cNvGrpSpPr/>
        <p:nvPr/>
      </p:nvGrpSpPr>
      <p:grpSpPr>
        <a:xfrm>
          <a:off x="0" y="0"/>
          <a:ext cx="0" cy="0"/>
          <a:chOff x="0" y="0"/>
          <a:chExt cx="0" cy="0"/>
        </a:xfrm>
      </p:grpSpPr>
      <p:sp>
        <p:nvSpPr>
          <p:cNvPr id="5" name="Rektangel 4"/>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11" name="Rektangel 10"/>
          <p:cNvSpPr/>
          <p:nvPr userDrawn="1"/>
        </p:nvSpPr>
        <p:spPr bwMode="auto">
          <a:xfrm>
            <a:off x="3887790" y="1492250"/>
            <a:ext cx="4946649"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14" name="Rektangel 13"/>
          <p:cNvSpPr/>
          <p:nvPr userDrawn="1"/>
        </p:nvSpPr>
        <p:spPr bwMode="auto">
          <a:xfrm>
            <a:off x="2655889" y="1492250"/>
            <a:ext cx="1231899"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17" name="Bildobjekt 16" descr="Lunds_universitet_C2r_PMS.eps"/>
          <p:cNvPicPr>
            <a:picLocks noChangeAspect="1"/>
          </p:cNvPicPr>
          <p:nvPr userDrawn="1"/>
        </p:nvPicPr>
        <p:blipFill>
          <a:blip r:embed="rId2"/>
          <a:stretch>
            <a:fillRect/>
          </a:stretch>
        </p:blipFill>
        <p:spPr>
          <a:xfrm>
            <a:off x="2835881" y="1601267"/>
            <a:ext cx="871914" cy="1049338"/>
          </a:xfrm>
          <a:prstGeom prst="rect">
            <a:avLst/>
          </a:prstGeom>
        </p:spPr>
      </p:pic>
      <p:sp>
        <p:nvSpPr>
          <p:cNvPr id="19" name="Rektangel 18"/>
          <p:cNvSpPr/>
          <p:nvPr userDrawn="1"/>
        </p:nvSpPr>
        <p:spPr bwMode="auto">
          <a:xfrm>
            <a:off x="2655889" y="1492250"/>
            <a:ext cx="6178549"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0" name="Rubrik 1"/>
          <p:cNvSpPr>
            <a:spLocks noGrp="1"/>
          </p:cNvSpPr>
          <p:nvPr>
            <p:ph type="ctrTitle" hasCustomPrompt="1"/>
          </p:nvPr>
        </p:nvSpPr>
        <p:spPr>
          <a:xfrm>
            <a:off x="2878667" y="1499396"/>
            <a:ext cx="5955771" cy="714380"/>
          </a:xfrm>
        </p:spPr>
        <p:txBody>
          <a:bodyPr lIns="0" tIns="97200" rIns="0" bIns="82800"/>
          <a:lstStyle>
            <a:lvl1pPr>
              <a:defRPr sz="3600"/>
            </a:lvl1pPr>
          </a:lstStyle>
          <a:p>
            <a:r>
              <a:rPr lang="sv-SE" dirty="0" smtClean="0"/>
              <a:t>Rubrik</a:t>
            </a:r>
            <a:endParaRPr lang="sv-SE" dirty="0"/>
          </a:p>
        </p:txBody>
      </p:sp>
      <p:sp>
        <p:nvSpPr>
          <p:cNvPr id="21" name="Underrubrik 2"/>
          <p:cNvSpPr>
            <a:spLocks noGrp="1"/>
          </p:cNvSpPr>
          <p:nvPr>
            <p:ph type="subTitle" idx="1" hasCustomPrompt="1"/>
          </p:nvPr>
        </p:nvSpPr>
        <p:spPr>
          <a:xfrm>
            <a:off x="2904068" y="2175765"/>
            <a:ext cx="5930371" cy="342842"/>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titel</a:t>
            </a:r>
            <a:endParaRPr lang="sv-SE" dirty="0"/>
          </a:p>
        </p:txBody>
      </p:sp>
      <p:pic>
        <p:nvPicPr>
          <p:cNvPr id="16" name="Bildobjekt 15" descr="LundUniversity logga150.png"/>
          <p:cNvPicPr>
            <a:picLocks noChangeAspect="1"/>
          </p:cNvPicPr>
          <p:nvPr userDrawn="1"/>
        </p:nvPicPr>
        <p:blipFill>
          <a:blip r:embed="rId3"/>
          <a:srcRect r="23929" b="49907"/>
          <a:stretch>
            <a:fillRect/>
          </a:stretch>
        </p:blipFill>
        <p:spPr>
          <a:xfrm>
            <a:off x="6030006" y="4318000"/>
            <a:ext cx="2971119" cy="2522538"/>
          </a:xfrm>
          <a:prstGeom prst="rect">
            <a:avLst/>
          </a:prstGeom>
        </p:spPr>
      </p:pic>
    </p:spTree>
    <p:extLst>
      <p:ext uri="{BB962C8B-B14F-4D97-AF65-F5344CB8AC3E}">
        <p14:creationId xmlns:p14="http://schemas.microsoft.com/office/powerpoint/2010/main" val="80435338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elsida 1 rad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0901" tIns="45453" rIns="90901" bIns="45453" numCol="1" rtlCol="0" anchor="t" anchorCtr="0" compatLnSpc="1">
            <a:prstTxWarp prst="textNoShape">
              <a:avLst/>
            </a:prstTxWarp>
          </a:bodyPr>
          <a:lstStyle/>
          <a:p>
            <a:pPr defTabSz="899570" fontAlgn="base">
              <a:spcBef>
                <a:spcPct val="0"/>
              </a:spcBef>
              <a:spcAft>
                <a:spcPct val="0"/>
              </a:spcAft>
            </a:pPr>
            <a:endParaRPr lang="sv-SE" b="1" dirty="0">
              <a:solidFill>
                <a:srgbClr val="9C6114"/>
              </a:solidFill>
              <a:ea typeface="ＭＳ Ｐゴシック" charset="-128"/>
            </a:endParaRPr>
          </a:p>
        </p:txBody>
      </p:sp>
      <p:sp>
        <p:nvSpPr>
          <p:cNvPr id="2" name="Rubrik 1"/>
          <p:cNvSpPr>
            <a:spLocks noGrp="1"/>
          </p:cNvSpPr>
          <p:nvPr>
            <p:ph type="ctrTitle" hasCustomPrompt="1"/>
          </p:nvPr>
        </p:nvSpPr>
        <p:spPr>
          <a:xfrm>
            <a:off x="2942851" y="1523248"/>
            <a:ext cx="5734178" cy="714380"/>
          </a:xfrm>
        </p:spPr>
        <p:txBody>
          <a:bodyPr lIns="0" tIns="98162" rIns="0" bIns="83618"/>
          <a:lstStyle>
            <a:lvl1pPr>
              <a:defRPr sz="3544"/>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42851" y="2220956"/>
            <a:ext cx="5734178" cy="321507"/>
          </a:xfrm>
        </p:spPr>
        <p:txBody>
          <a:bodyPr lIns="0" tIns="109069" rIns="0"/>
          <a:lstStyle>
            <a:lvl1pPr marL="0" indent="0" algn="l">
              <a:buNone/>
              <a:defRPr sz="1181" b="1" cap="all" baseline="0">
                <a:solidFill>
                  <a:schemeClr val="tx1"/>
                </a:solidFill>
              </a:defRPr>
            </a:lvl1pPr>
            <a:lvl2pPr marL="454521" indent="0" algn="ctr">
              <a:buNone/>
              <a:defRPr/>
            </a:lvl2pPr>
            <a:lvl3pPr marL="909040" indent="0" algn="ctr">
              <a:buNone/>
              <a:defRPr/>
            </a:lvl3pPr>
            <a:lvl4pPr marL="1363561" indent="0" algn="ctr">
              <a:buNone/>
              <a:defRPr/>
            </a:lvl4pPr>
            <a:lvl5pPr marL="1818082" indent="0" algn="ctr">
              <a:buNone/>
              <a:defRPr/>
            </a:lvl5pPr>
            <a:lvl6pPr marL="2272604" indent="0" algn="ctr">
              <a:buNone/>
              <a:defRPr/>
            </a:lvl6pPr>
            <a:lvl7pPr marL="2727124" indent="0" algn="ctr">
              <a:buNone/>
              <a:defRPr/>
            </a:lvl7pPr>
            <a:lvl8pPr marL="3181644" indent="0" algn="ctr">
              <a:buNone/>
              <a:defRPr/>
            </a:lvl8pPr>
            <a:lvl9pPr marL="3636165" indent="0" algn="ctr">
              <a:buNone/>
              <a:defRPr/>
            </a:lvl9pPr>
          </a:lstStyle>
          <a:p>
            <a:r>
              <a:rPr lang="sv-SE" dirty="0" smtClean="0"/>
              <a:t>Underrubrik eller namn</a:t>
            </a:r>
            <a:endParaRPr lang="sv-SE" dirty="0"/>
          </a:p>
        </p:txBody>
      </p:sp>
      <p:cxnSp>
        <p:nvCxnSpPr>
          <p:cNvPr id="9" name="Rak 8"/>
          <p:cNvCxnSpPr/>
          <p:nvPr userDrawn="1"/>
        </p:nvCxnSpPr>
        <p:spPr bwMode="auto">
          <a:xfrm>
            <a:off x="2939431"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_universitet RGB 150.png"/>
          <p:cNvPicPr>
            <a:picLocks noChangeAspect="1"/>
          </p:cNvPicPr>
          <p:nvPr userDrawn="1"/>
        </p:nvPicPr>
        <p:blipFill>
          <a:blip r:embed="rId3"/>
          <a:stretch>
            <a:fillRect/>
          </a:stretch>
        </p:blipFill>
        <p:spPr>
          <a:xfrm>
            <a:off x="362198" y="385307"/>
            <a:ext cx="769864" cy="945018"/>
          </a:xfrm>
          <a:prstGeom prst="rect">
            <a:avLst/>
          </a:prstGeom>
        </p:spPr>
      </p:pic>
      <p:pic>
        <p:nvPicPr>
          <p:cNvPr id="14" name="Bildobjekt 13" descr="Lunds sigill RGB 150.png"/>
          <p:cNvPicPr>
            <a:picLocks noChangeAspect="1"/>
          </p:cNvPicPr>
          <p:nvPr userDrawn="1"/>
        </p:nvPicPr>
        <p:blipFill>
          <a:blip r:embed="rId4"/>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103298942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iagram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Rubrik</a:t>
            </a:r>
            <a:endParaRPr lang="sv-SE" dirty="0"/>
          </a:p>
        </p:txBody>
      </p:sp>
      <p:sp>
        <p:nvSpPr>
          <p:cNvPr id="3" name="Platshållare för innehåll 2"/>
          <p:cNvSpPr>
            <a:spLocks noGrp="1"/>
          </p:cNvSpPr>
          <p:nvPr>
            <p:ph sz="half" idx="1"/>
          </p:nvPr>
        </p:nvSpPr>
        <p:spPr>
          <a:xfrm>
            <a:off x="741349" y="1666314"/>
            <a:ext cx="4371974" cy="3720107"/>
          </a:xfrm>
        </p:spPr>
        <p:txBody>
          <a:bodyPr/>
          <a:lstStyle>
            <a:lvl1pPr marL="0" indent="0">
              <a:spcAft>
                <a:spcPts val="0"/>
              </a:spcAft>
              <a:buNone/>
              <a:defRPr sz="2166"/>
            </a:lvl1pPr>
            <a:lvl2pPr>
              <a:defRPr sz="1772"/>
            </a:lvl2pPr>
            <a:lvl3pPr>
              <a:defRPr sz="1575"/>
            </a:lvl3pPr>
            <a:lvl4pPr>
              <a:defRPr sz="1378"/>
            </a:lvl4pPr>
            <a:lvl5pPr>
              <a:defRPr sz="1772"/>
            </a:lvl5pPr>
            <a:lvl6pPr>
              <a:defRPr sz="1772"/>
            </a:lvl6pPr>
            <a:lvl7pPr>
              <a:defRPr sz="1772"/>
            </a:lvl7pPr>
            <a:lvl8pPr>
              <a:defRPr sz="1772"/>
            </a:lvl8pPr>
            <a:lvl9pPr>
              <a:defRPr sz="1772"/>
            </a:lvl9pPr>
          </a:lstStyle>
          <a:p>
            <a:pPr lvl="0"/>
            <a:r>
              <a:rPr lang="sv-SE" smtClean="0"/>
              <a:t>Klicka här för att ändra format på bakgrundstexten</a:t>
            </a:r>
          </a:p>
        </p:txBody>
      </p:sp>
      <p:sp>
        <p:nvSpPr>
          <p:cNvPr id="4" name="Platshållare för innehåll 3"/>
          <p:cNvSpPr>
            <a:spLocks noGrp="1"/>
          </p:cNvSpPr>
          <p:nvPr>
            <p:ph sz="half" idx="2" hasCustomPrompt="1"/>
          </p:nvPr>
        </p:nvSpPr>
        <p:spPr>
          <a:xfrm>
            <a:off x="5346706" y="1666314"/>
            <a:ext cx="2917825" cy="3720107"/>
          </a:xfrm>
        </p:spPr>
        <p:txBody>
          <a:bodyPr/>
          <a:lstStyle>
            <a:lvl1pPr>
              <a:spcAft>
                <a:spcPts val="0"/>
              </a:spcAft>
              <a:buClr>
                <a:schemeClr val="tx2"/>
              </a:buClr>
              <a:defRPr sz="2166"/>
            </a:lvl1pPr>
            <a:lvl2pPr>
              <a:spcAft>
                <a:spcPts val="0"/>
              </a:spcAft>
              <a:buClr>
                <a:schemeClr val="tx2"/>
              </a:buClr>
              <a:defRPr sz="2166"/>
            </a:lvl2pPr>
            <a:lvl3pPr>
              <a:spcAft>
                <a:spcPts val="0"/>
              </a:spcAft>
              <a:buClr>
                <a:schemeClr val="tx2"/>
              </a:buClr>
              <a:defRPr sz="1969"/>
            </a:lvl3pPr>
            <a:lvl4pPr>
              <a:spcAft>
                <a:spcPts val="0"/>
              </a:spcAft>
              <a:buClr>
                <a:schemeClr val="tx2"/>
              </a:buClr>
              <a:defRPr sz="1969"/>
            </a:lvl4pPr>
            <a:lvl5pPr>
              <a:defRPr sz="1772"/>
            </a:lvl5pPr>
            <a:lvl6pPr>
              <a:defRPr sz="1772"/>
            </a:lvl6pPr>
            <a:lvl7pPr>
              <a:defRPr sz="1772"/>
            </a:lvl7pPr>
            <a:lvl8pPr>
              <a:defRPr sz="1772"/>
            </a:lvl8pPr>
            <a:lvl9pPr>
              <a:defRPr sz="1772"/>
            </a:lvl9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sp>
        <p:nvSpPr>
          <p:cNvPr id="5" name="Rektangel 4"/>
          <p:cNvSpPr/>
          <p:nvPr userDrawn="1"/>
        </p:nvSpPr>
        <p:spPr bwMode="auto">
          <a:xfrm>
            <a:off x="7585081" y="5383213"/>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0873" tIns="45441" rIns="90873" bIns="45441" numCol="1" rtlCol="0" anchor="t" anchorCtr="0" compatLnSpc="1">
            <a:prstTxWarp prst="textNoShape">
              <a:avLst/>
            </a:prstTxWarp>
          </a:bodyPr>
          <a:lstStyle/>
          <a:p>
            <a:pPr defTabSz="899294" fontAlgn="base">
              <a:spcBef>
                <a:spcPct val="0"/>
              </a:spcBef>
              <a:spcAft>
                <a:spcPct val="0"/>
              </a:spcAft>
            </a:pPr>
            <a:endParaRPr lang="sv-SE" b="1" dirty="0">
              <a:solidFill>
                <a:srgbClr val="9C6114"/>
              </a:solidFill>
              <a:ea typeface="ＭＳ Ｐゴシック" charset="-128"/>
            </a:endParaRPr>
          </a:p>
        </p:txBody>
      </p:sp>
      <p:pic>
        <p:nvPicPr>
          <p:cNvPr id="8" name="Bildobjekt 7"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extLst>
      <p:ext uri="{BB962C8B-B14F-4D97-AF65-F5344CB8AC3E}">
        <p14:creationId xmlns:p14="http://schemas.microsoft.com/office/powerpoint/2010/main" val="129068089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sida 1 rad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2" name="Rubrik 1"/>
          <p:cNvSpPr>
            <a:spLocks noGrp="1"/>
          </p:cNvSpPr>
          <p:nvPr>
            <p:ph type="ctrTitle" hasCustomPrompt="1"/>
          </p:nvPr>
        </p:nvSpPr>
        <p:spPr>
          <a:xfrm>
            <a:off x="2942849" y="1523248"/>
            <a:ext cx="5734178" cy="714380"/>
          </a:xfrm>
        </p:spPr>
        <p:txBody>
          <a:bodyPr lIns="0" tIns="98182" rIns="0" bIns="83636"/>
          <a:lstStyle>
            <a:lvl1pPr>
              <a:defRPr sz="3544"/>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42849" y="2220954"/>
            <a:ext cx="5734178" cy="321507"/>
          </a:xfrm>
        </p:spPr>
        <p:txBody>
          <a:bodyPr lIns="0" tIns="109091" rIns="0"/>
          <a:lstStyle>
            <a:lvl1pPr marL="0" indent="0" algn="l">
              <a:buNone/>
              <a:defRPr sz="1181" b="1" cap="all" baseline="0">
                <a:solidFill>
                  <a:schemeClr val="tx1"/>
                </a:solidFill>
              </a:defRPr>
            </a:lvl1pPr>
            <a:lvl2pPr marL="454614" indent="0" algn="ctr">
              <a:buNone/>
              <a:defRPr/>
            </a:lvl2pPr>
            <a:lvl3pPr marL="909226" indent="0" algn="ctr">
              <a:buNone/>
              <a:defRPr/>
            </a:lvl3pPr>
            <a:lvl4pPr marL="1363840" indent="0" algn="ctr">
              <a:buNone/>
              <a:defRPr/>
            </a:lvl4pPr>
            <a:lvl5pPr marL="1818454" indent="0" algn="ctr">
              <a:buNone/>
              <a:defRPr/>
            </a:lvl5pPr>
            <a:lvl6pPr marL="2273067" indent="0" algn="ctr">
              <a:buNone/>
              <a:defRPr/>
            </a:lvl6pPr>
            <a:lvl7pPr marL="2727680" indent="0" algn="ctr">
              <a:buNone/>
              <a:defRPr/>
            </a:lvl7pPr>
            <a:lvl8pPr marL="3182294" indent="0" algn="ctr">
              <a:buNone/>
              <a:defRPr/>
            </a:lvl8pPr>
            <a:lvl9pPr marL="3636907" indent="0" algn="ctr">
              <a:buNone/>
              <a:defRPr/>
            </a:lvl9pPr>
          </a:lstStyle>
          <a:p>
            <a:r>
              <a:rPr lang="sv-SE" dirty="0" smtClean="0"/>
              <a:t>Underrubrik eller namn</a:t>
            </a:r>
            <a:endParaRPr lang="sv-SE" dirty="0"/>
          </a:p>
        </p:txBody>
      </p:sp>
      <p:cxnSp>
        <p:nvCxnSpPr>
          <p:cNvPr id="9" name="Rak 8"/>
          <p:cNvCxnSpPr/>
          <p:nvPr userDrawn="1"/>
        </p:nvCxnSpPr>
        <p:spPr bwMode="auto">
          <a:xfrm>
            <a:off x="2939429"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_universitet RGB 150.png"/>
          <p:cNvPicPr>
            <a:picLocks noChangeAspect="1"/>
          </p:cNvPicPr>
          <p:nvPr userDrawn="1"/>
        </p:nvPicPr>
        <p:blipFill>
          <a:blip r:embed="rId3"/>
          <a:stretch>
            <a:fillRect/>
          </a:stretch>
        </p:blipFill>
        <p:spPr>
          <a:xfrm>
            <a:off x="362198" y="385307"/>
            <a:ext cx="769864" cy="945018"/>
          </a:xfrm>
          <a:prstGeom prst="rect">
            <a:avLst/>
          </a:prstGeom>
        </p:spPr>
      </p:pic>
      <p:pic>
        <p:nvPicPr>
          <p:cNvPr id="14" name="Bildobjekt 13" descr="Lunds sigill RGB 150.png"/>
          <p:cNvPicPr>
            <a:picLocks noChangeAspect="1"/>
          </p:cNvPicPr>
          <p:nvPr userDrawn="1"/>
        </p:nvPicPr>
        <p:blipFill>
          <a:blip r:embed="rId4"/>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306357717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sida 2 rader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1" y="188913"/>
            <a:ext cx="8647200" cy="6494400"/>
          </a:xfrm>
          <a:prstGeom prst="rect">
            <a:avLst/>
          </a:prstGeom>
        </p:spPr>
      </p:pic>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2" name="Rubrik 1"/>
          <p:cNvSpPr>
            <a:spLocks noGrp="1"/>
          </p:cNvSpPr>
          <p:nvPr>
            <p:ph type="ctrTitle" hasCustomPrompt="1"/>
          </p:nvPr>
        </p:nvSpPr>
        <p:spPr>
          <a:xfrm>
            <a:off x="2942849" y="1510713"/>
            <a:ext cx="5734178" cy="1189477"/>
          </a:xfrm>
        </p:spPr>
        <p:txBody>
          <a:bodyPr lIns="0" tIns="98182" rIns="0" bIns="83636" anchor="t" anchorCtr="0"/>
          <a:lstStyle>
            <a:lvl1pPr>
              <a:defRPr sz="3544"/>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9" y="2777524"/>
            <a:ext cx="5734178" cy="321507"/>
          </a:xfrm>
        </p:spPr>
        <p:txBody>
          <a:bodyPr lIns="0" tIns="109091" rIns="0"/>
          <a:lstStyle>
            <a:lvl1pPr marL="0" indent="0" algn="l">
              <a:buNone/>
              <a:defRPr sz="1181" b="1" cap="all" baseline="0">
                <a:solidFill>
                  <a:schemeClr val="tx1"/>
                </a:solidFill>
              </a:defRPr>
            </a:lvl1pPr>
            <a:lvl2pPr marL="454614" indent="0" algn="ctr">
              <a:buNone/>
              <a:defRPr/>
            </a:lvl2pPr>
            <a:lvl3pPr marL="909226" indent="0" algn="ctr">
              <a:buNone/>
              <a:defRPr/>
            </a:lvl3pPr>
            <a:lvl4pPr marL="1363840" indent="0" algn="ctr">
              <a:buNone/>
              <a:defRPr/>
            </a:lvl4pPr>
            <a:lvl5pPr marL="1818454" indent="0" algn="ctr">
              <a:buNone/>
              <a:defRPr/>
            </a:lvl5pPr>
            <a:lvl6pPr marL="2273067" indent="0" algn="ctr">
              <a:buNone/>
              <a:defRPr/>
            </a:lvl6pPr>
            <a:lvl7pPr marL="2727680" indent="0" algn="ctr">
              <a:buNone/>
              <a:defRPr/>
            </a:lvl7pPr>
            <a:lvl8pPr marL="3182294" indent="0" algn="ctr">
              <a:buNone/>
              <a:defRPr/>
            </a:lvl8pPr>
            <a:lvl9pPr marL="3636907" indent="0" algn="ctr">
              <a:buNone/>
              <a:defRPr/>
            </a:lvl9pPr>
          </a:lstStyle>
          <a:p>
            <a:r>
              <a:rPr lang="sv-SE" dirty="0" smtClean="0"/>
              <a:t>Underrubrik eller namn</a:t>
            </a:r>
            <a:endParaRPr lang="sv-SE" dirty="0"/>
          </a:p>
        </p:txBody>
      </p:sp>
      <p:cxnSp>
        <p:nvCxnSpPr>
          <p:cNvPr id="9" name="Rak 8"/>
          <p:cNvCxnSpPr/>
          <p:nvPr userDrawn="1"/>
        </p:nvCxnSpPr>
        <p:spPr bwMode="auto">
          <a:xfrm>
            <a:off x="2939429"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extLst>
      <p:ext uri="{BB962C8B-B14F-4D97-AF65-F5344CB8AC3E}">
        <p14:creationId xmlns:p14="http://schemas.microsoft.com/office/powerpoint/2010/main" val="88595539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sida 1 rad grön">
    <p:spTree>
      <p:nvGrpSpPr>
        <p:cNvPr id="1" name=""/>
        <p:cNvGrpSpPr/>
        <p:nvPr/>
      </p:nvGrpSpPr>
      <p:grpSpPr>
        <a:xfrm>
          <a:off x="0" y="0"/>
          <a:ext cx="0" cy="0"/>
          <a:chOff x="0" y="0"/>
          <a:chExt cx="0" cy="0"/>
        </a:xfrm>
      </p:grpSpPr>
      <p:pic>
        <p:nvPicPr>
          <p:cNvPr id="8" name="Bildobjekt 7" descr="framsidor150 ny grön.jpg"/>
          <p:cNvPicPr>
            <a:picLocks/>
          </p:cNvPicPr>
          <p:nvPr userDrawn="1"/>
        </p:nvPicPr>
        <p:blipFill>
          <a:blip r:embed="rId2"/>
          <a:stretch>
            <a:fillRect/>
          </a:stretch>
        </p:blipFill>
        <p:spPr>
          <a:xfrm>
            <a:off x="183401" y="190051"/>
            <a:ext cx="8647200" cy="6494400"/>
          </a:xfrm>
          <a:prstGeom prst="rect">
            <a:avLst/>
          </a:prstGeom>
        </p:spPr>
      </p:pic>
      <p:sp>
        <p:nvSpPr>
          <p:cNvPr id="11" name="Rektangel 10"/>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2" name="Rubrik 1"/>
          <p:cNvSpPr>
            <a:spLocks noGrp="1"/>
          </p:cNvSpPr>
          <p:nvPr>
            <p:ph type="ctrTitle" hasCustomPrompt="1"/>
          </p:nvPr>
        </p:nvSpPr>
        <p:spPr>
          <a:xfrm>
            <a:off x="2942849" y="1523248"/>
            <a:ext cx="5734178" cy="714380"/>
          </a:xfrm>
        </p:spPr>
        <p:txBody>
          <a:bodyPr lIns="0" tIns="98182" rIns="0" bIns="83636"/>
          <a:lstStyle>
            <a:lvl1pPr>
              <a:defRPr sz="3544"/>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42849" y="2220954"/>
            <a:ext cx="5734178" cy="321507"/>
          </a:xfrm>
        </p:spPr>
        <p:txBody>
          <a:bodyPr lIns="0" tIns="109091" rIns="0"/>
          <a:lstStyle>
            <a:lvl1pPr marL="0" indent="0" algn="l">
              <a:buNone/>
              <a:defRPr sz="1181" b="1" cap="all" baseline="0">
                <a:solidFill>
                  <a:schemeClr val="tx1"/>
                </a:solidFill>
              </a:defRPr>
            </a:lvl1pPr>
            <a:lvl2pPr marL="454614" indent="0" algn="ctr">
              <a:buNone/>
              <a:defRPr/>
            </a:lvl2pPr>
            <a:lvl3pPr marL="909226" indent="0" algn="ctr">
              <a:buNone/>
              <a:defRPr/>
            </a:lvl3pPr>
            <a:lvl4pPr marL="1363840" indent="0" algn="ctr">
              <a:buNone/>
              <a:defRPr/>
            </a:lvl4pPr>
            <a:lvl5pPr marL="1818454" indent="0" algn="ctr">
              <a:buNone/>
              <a:defRPr/>
            </a:lvl5pPr>
            <a:lvl6pPr marL="2273067" indent="0" algn="ctr">
              <a:buNone/>
              <a:defRPr/>
            </a:lvl6pPr>
            <a:lvl7pPr marL="2727680" indent="0" algn="ctr">
              <a:buNone/>
              <a:defRPr/>
            </a:lvl7pPr>
            <a:lvl8pPr marL="3182294" indent="0" algn="ctr">
              <a:buNone/>
              <a:defRPr/>
            </a:lvl8pPr>
            <a:lvl9pPr marL="3636907" indent="0" algn="ctr">
              <a:buNone/>
              <a:defRPr/>
            </a:lvl9pPr>
          </a:lstStyle>
          <a:p>
            <a:r>
              <a:rPr lang="sv-SE" dirty="0" smtClean="0"/>
              <a:t>Underrubrik eller namn</a:t>
            </a:r>
            <a:endParaRPr lang="sv-SE" dirty="0"/>
          </a:p>
        </p:txBody>
      </p:sp>
      <p:cxnSp>
        <p:nvCxnSpPr>
          <p:cNvPr id="9" name="Rak 8"/>
          <p:cNvCxnSpPr/>
          <p:nvPr userDrawn="1"/>
        </p:nvCxnSpPr>
        <p:spPr bwMode="auto">
          <a:xfrm>
            <a:off x="2939429"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0" name="Bildobjekt 9"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extLst>
      <p:ext uri="{BB962C8B-B14F-4D97-AF65-F5344CB8AC3E}">
        <p14:creationId xmlns:p14="http://schemas.microsoft.com/office/powerpoint/2010/main" val="260822126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sida 2 rader grön">
    <p:spTree>
      <p:nvGrpSpPr>
        <p:cNvPr id="1" name=""/>
        <p:cNvGrpSpPr/>
        <p:nvPr/>
      </p:nvGrpSpPr>
      <p:grpSpPr>
        <a:xfrm>
          <a:off x="0" y="0"/>
          <a:ext cx="0" cy="0"/>
          <a:chOff x="0" y="0"/>
          <a:chExt cx="0" cy="0"/>
        </a:xfrm>
      </p:grpSpPr>
      <p:pic>
        <p:nvPicPr>
          <p:cNvPr id="10" name="Bildobjekt 9" descr="framsidor150 ny grön.jpg"/>
          <p:cNvPicPr>
            <a:picLocks/>
          </p:cNvPicPr>
          <p:nvPr userDrawn="1"/>
        </p:nvPicPr>
        <p:blipFill>
          <a:blip r:embed="rId2"/>
          <a:stretch>
            <a:fillRect/>
          </a:stretch>
        </p:blipFill>
        <p:spPr>
          <a:xfrm>
            <a:off x="183401" y="190051"/>
            <a:ext cx="8647200" cy="6494400"/>
          </a:xfrm>
          <a:prstGeom prst="rect">
            <a:avLst/>
          </a:prstGeom>
        </p:spPr>
      </p:pic>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2" name="Rubrik 1"/>
          <p:cNvSpPr>
            <a:spLocks noGrp="1"/>
          </p:cNvSpPr>
          <p:nvPr>
            <p:ph type="ctrTitle" hasCustomPrompt="1"/>
          </p:nvPr>
        </p:nvSpPr>
        <p:spPr>
          <a:xfrm>
            <a:off x="2942849" y="1510713"/>
            <a:ext cx="5734178" cy="1189477"/>
          </a:xfrm>
        </p:spPr>
        <p:txBody>
          <a:bodyPr lIns="0" tIns="98182" rIns="0" bIns="83636" anchor="t" anchorCtr="0"/>
          <a:lstStyle>
            <a:lvl1pPr>
              <a:defRPr sz="3544" baseline="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9" y="2777524"/>
            <a:ext cx="5734178" cy="321507"/>
          </a:xfrm>
        </p:spPr>
        <p:txBody>
          <a:bodyPr lIns="0" tIns="109091" rIns="0"/>
          <a:lstStyle>
            <a:lvl1pPr marL="0" indent="0" algn="l">
              <a:buNone/>
              <a:defRPr sz="1181" b="1" cap="all" baseline="0">
                <a:solidFill>
                  <a:schemeClr val="tx1"/>
                </a:solidFill>
              </a:defRPr>
            </a:lvl1pPr>
            <a:lvl2pPr marL="454614" indent="0" algn="ctr">
              <a:buNone/>
              <a:defRPr/>
            </a:lvl2pPr>
            <a:lvl3pPr marL="909226" indent="0" algn="ctr">
              <a:buNone/>
              <a:defRPr/>
            </a:lvl3pPr>
            <a:lvl4pPr marL="1363840" indent="0" algn="ctr">
              <a:buNone/>
              <a:defRPr/>
            </a:lvl4pPr>
            <a:lvl5pPr marL="1818454" indent="0" algn="ctr">
              <a:buNone/>
              <a:defRPr/>
            </a:lvl5pPr>
            <a:lvl6pPr marL="2273067" indent="0" algn="ctr">
              <a:buNone/>
              <a:defRPr/>
            </a:lvl6pPr>
            <a:lvl7pPr marL="2727680" indent="0" algn="ctr">
              <a:buNone/>
              <a:defRPr/>
            </a:lvl7pPr>
            <a:lvl8pPr marL="3182294" indent="0" algn="ctr">
              <a:buNone/>
              <a:defRPr/>
            </a:lvl8pPr>
            <a:lvl9pPr marL="3636907" indent="0" algn="ctr">
              <a:buNone/>
              <a:defRPr/>
            </a:lvl9pPr>
          </a:lstStyle>
          <a:p>
            <a:r>
              <a:rPr lang="sv-SE" dirty="0" smtClean="0"/>
              <a:t>Underrubrik eller namn</a:t>
            </a:r>
            <a:endParaRPr lang="sv-SE" dirty="0"/>
          </a:p>
        </p:txBody>
      </p:sp>
      <p:cxnSp>
        <p:nvCxnSpPr>
          <p:cNvPr id="9" name="Rak 8"/>
          <p:cNvCxnSpPr/>
          <p:nvPr userDrawn="1"/>
        </p:nvCxnSpPr>
        <p:spPr bwMode="auto">
          <a:xfrm>
            <a:off x="2939429"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 name="Bildobjekt 13"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8" y="385307"/>
            <a:ext cx="769864" cy="945018"/>
          </a:xfrm>
          <a:prstGeom prst="rect">
            <a:avLst/>
          </a:prstGeom>
        </p:spPr>
      </p:pic>
    </p:spTree>
    <p:extLst>
      <p:ext uri="{BB962C8B-B14F-4D97-AF65-F5344CB8AC3E}">
        <p14:creationId xmlns:p14="http://schemas.microsoft.com/office/powerpoint/2010/main" val="17740412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Rubrik</a:t>
            </a:r>
            <a:endParaRPr lang="sv-SE" dirty="0"/>
          </a:p>
        </p:txBody>
      </p:sp>
      <p:sp>
        <p:nvSpPr>
          <p:cNvPr id="3" name="Platshållare för innehåll 2"/>
          <p:cNvSpPr>
            <a:spLocks noGrp="1"/>
          </p:cNvSpPr>
          <p:nvPr>
            <p:ph idx="1" hasCustomPrompt="1"/>
          </p:nvPr>
        </p:nvSpPr>
        <p:spPr>
          <a:xfrm>
            <a:off x="657538" y="1848670"/>
            <a:ext cx="7587440" cy="3563159"/>
          </a:xfrm>
        </p:spPr>
        <p:txBody>
          <a:bodyPr/>
          <a:lstStyle>
            <a:lvl1pPr>
              <a:spcAft>
                <a:spcPts val="0"/>
              </a:spcAft>
              <a:defRPr sz="2200"/>
            </a:lvl1pPr>
            <a:lvl2pPr>
              <a:spcAft>
                <a:spcPts val="0"/>
              </a:spcAft>
              <a:buClr>
                <a:schemeClr val="tx2"/>
              </a:buClr>
              <a:defRPr sz="2200"/>
            </a:lvl2pPr>
            <a:lvl3pPr>
              <a:spcAft>
                <a:spcPts val="0"/>
              </a:spcAft>
              <a:buClr>
                <a:schemeClr val="tx2"/>
              </a:buClr>
              <a:defRPr/>
            </a:lvl3pPr>
            <a:lvl4pPr>
              <a:spcAft>
                <a:spcPts val="0"/>
              </a:spcAft>
              <a:buClr>
                <a:schemeClr val="tx2"/>
              </a:buClr>
              <a:defRPr/>
            </a:lvl4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cxnSp>
        <p:nvCxnSpPr>
          <p:cNvPr id="11" name="Rak 10"/>
          <p:cNvCxnSpPr/>
          <p:nvPr userDrawn="1"/>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Rubrik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Rubrik</a:t>
            </a:r>
            <a:endParaRPr lang="sv-SE" dirty="0"/>
          </a:p>
        </p:txBody>
      </p:sp>
      <p:sp>
        <p:nvSpPr>
          <p:cNvPr id="3" name="Platshållare för innehåll 2"/>
          <p:cNvSpPr>
            <a:spLocks noGrp="1"/>
          </p:cNvSpPr>
          <p:nvPr>
            <p:ph idx="1" hasCustomPrompt="1"/>
          </p:nvPr>
        </p:nvSpPr>
        <p:spPr>
          <a:xfrm>
            <a:off x="657538" y="1848671"/>
            <a:ext cx="7587440" cy="3563159"/>
          </a:xfrm>
        </p:spPr>
        <p:txBody>
          <a:bodyPr/>
          <a:lstStyle>
            <a:lvl1pPr>
              <a:spcAft>
                <a:spcPts val="0"/>
              </a:spcAft>
              <a:defRPr sz="2166"/>
            </a:lvl1pPr>
            <a:lvl2pPr>
              <a:spcAft>
                <a:spcPts val="0"/>
              </a:spcAft>
              <a:buClr>
                <a:schemeClr val="tx2"/>
              </a:buClr>
              <a:defRPr sz="2166"/>
            </a:lvl2pPr>
            <a:lvl3pPr>
              <a:spcAft>
                <a:spcPts val="0"/>
              </a:spcAft>
              <a:buClr>
                <a:schemeClr val="tx2"/>
              </a:buClr>
              <a:defRPr/>
            </a:lvl3pPr>
            <a:lvl4pPr>
              <a:spcAft>
                <a:spcPts val="0"/>
              </a:spcAft>
              <a:buClr>
                <a:schemeClr val="tx2"/>
              </a:buClr>
              <a:defRPr/>
            </a:lvl4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cxnSp>
        <p:nvCxnSpPr>
          <p:cNvPr id="11" name="Rak 10"/>
          <p:cNvCxnSpPr/>
          <p:nvPr userDrawn="1"/>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91856588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smtClean="0"/>
              <a:t>Rubrik</a:t>
            </a:r>
            <a:endParaRPr lang="sv-SE" dirty="0"/>
          </a:p>
        </p:txBody>
      </p:sp>
      <p:sp>
        <p:nvSpPr>
          <p:cNvPr id="3" name="Platshållare för innehåll 2"/>
          <p:cNvSpPr>
            <a:spLocks noGrp="1"/>
          </p:cNvSpPr>
          <p:nvPr>
            <p:ph sz="half" idx="1"/>
          </p:nvPr>
        </p:nvSpPr>
        <p:spPr>
          <a:xfrm>
            <a:off x="740245" y="1666309"/>
            <a:ext cx="3131642" cy="3720107"/>
          </a:xfrm>
        </p:spPr>
        <p:txBody>
          <a:bodyPr/>
          <a:lstStyle>
            <a:lvl1pPr marL="0" indent="0">
              <a:spcAft>
                <a:spcPts val="0"/>
              </a:spcAft>
              <a:buNone/>
              <a:defRPr sz="2166"/>
            </a:lvl1pPr>
            <a:lvl2pPr>
              <a:defRPr sz="1772"/>
            </a:lvl2pPr>
            <a:lvl3pPr>
              <a:defRPr sz="1575"/>
            </a:lvl3pPr>
            <a:lvl4pPr>
              <a:defRPr sz="1378"/>
            </a:lvl4pPr>
            <a:lvl5pPr>
              <a:defRPr sz="1772"/>
            </a:lvl5pPr>
            <a:lvl6pPr>
              <a:defRPr sz="1772"/>
            </a:lvl6pPr>
            <a:lvl7pPr>
              <a:defRPr sz="1772"/>
            </a:lvl7pPr>
            <a:lvl8pPr>
              <a:defRPr sz="1772"/>
            </a:lvl8pPr>
            <a:lvl9pPr>
              <a:defRPr sz="1772"/>
            </a:lvl9pPr>
          </a:lstStyle>
          <a:p>
            <a:pPr lvl="0"/>
            <a:r>
              <a:rPr lang="sv-SE" smtClean="0"/>
              <a:t>Klicka här för att ändra format på bakgrundstexten</a:t>
            </a:r>
          </a:p>
        </p:txBody>
      </p:sp>
      <p:sp>
        <p:nvSpPr>
          <p:cNvPr id="4" name="Platshållare för innehåll 3"/>
          <p:cNvSpPr>
            <a:spLocks noGrp="1"/>
          </p:cNvSpPr>
          <p:nvPr>
            <p:ph sz="half" idx="2" hasCustomPrompt="1"/>
          </p:nvPr>
        </p:nvSpPr>
        <p:spPr>
          <a:xfrm>
            <a:off x="4051301" y="1666308"/>
            <a:ext cx="4213225" cy="3720107"/>
          </a:xfrm>
        </p:spPr>
        <p:txBody>
          <a:bodyPr/>
          <a:lstStyle>
            <a:lvl1pPr>
              <a:spcAft>
                <a:spcPts val="0"/>
              </a:spcAft>
              <a:buClr>
                <a:schemeClr val="tx2"/>
              </a:buClr>
              <a:defRPr sz="2166"/>
            </a:lvl1pPr>
            <a:lvl2pPr>
              <a:spcAft>
                <a:spcPts val="0"/>
              </a:spcAft>
              <a:buClr>
                <a:schemeClr val="tx2"/>
              </a:buClr>
              <a:defRPr sz="2166"/>
            </a:lvl2pPr>
            <a:lvl3pPr>
              <a:spcAft>
                <a:spcPts val="0"/>
              </a:spcAft>
              <a:buClr>
                <a:schemeClr val="tx2"/>
              </a:buClr>
              <a:defRPr sz="1969"/>
            </a:lvl3pPr>
            <a:lvl4pPr>
              <a:spcAft>
                <a:spcPts val="0"/>
              </a:spcAft>
              <a:buClr>
                <a:schemeClr val="tx2"/>
              </a:buClr>
              <a:defRPr sz="1969"/>
            </a:lvl4pPr>
            <a:lvl5pPr>
              <a:defRPr sz="1772"/>
            </a:lvl5pPr>
            <a:lvl6pPr>
              <a:defRPr sz="1772"/>
            </a:lvl6pPr>
            <a:lvl7pPr>
              <a:defRPr sz="1772"/>
            </a:lvl7pPr>
            <a:lvl8pPr>
              <a:defRPr sz="1772"/>
            </a:lvl8pPr>
            <a:lvl9pPr>
              <a:defRPr sz="1772"/>
            </a:lvl9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sp>
        <p:nvSpPr>
          <p:cNvPr id="5" name="Rektangel 4"/>
          <p:cNvSpPr/>
          <p:nvPr userDrawn="1"/>
        </p:nvSpPr>
        <p:spPr bwMode="auto">
          <a:xfrm>
            <a:off x="7585076" y="5383213"/>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pic>
        <p:nvPicPr>
          <p:cNvPr id="8" name="Bildobjekt 7"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extLst>
      <p:ext uri="{BB962C8B-B14F-4D97-AF65-F5344CB8AC3E}">
        <p14:creationId xmlns:p14="http://schemas.microsoft.com/office/powerpoint/2010/main" val="167865231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sida för större illustrationer">
    <p:spTree>
      <p:nvGrpSpPr>
        <p:cNvPr id="1" name=""/>
        <p:cNvGrpSpPr/>
        <p:nvPr/>
      </p:nvGrpSpPr>
      <p:grpSpPr>
        <a:xfrm>
          <a:off x="0" y="0"/>
          <a:ext cx="0" cy="0"/>
          <a:chOff x="0" y="0"/>
          <a:chExt cx="0" cy="0"/>
        </a:xfrm>
      </p:grpSpPr>
      <p:sp>
        <p:nvSpPr>
          <p:cNvPr id="3" name="Rektangel 2"/>
          <p:cNvSpPr/>
          <p:nvPr userDrawn="1"/>
        </p:nvSpPr>
        <p:spPr bwMode="auto">
          <a:xfrm>
            <a:off x="1"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4D4C44"/>
              </a:solidFill>
              <a:ea typeface="ＭＳ Ｐゴシック" charset="-128"/>
            </a:endParaRPr>
          </a:p>
        </p:txBody>
      </p:sp>
      <p:pic>
        <p:nvPicPr>
          <p:cNvPr id="4" name="Bildobjekt 3"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extLst>
      <p:ext uri="{BB962C8B-B14F-4D97-AF65-F5344CB8AC3E}">
        <p14:creationId xmlns:p14="http://schemas.microsoft.com/office/powerpoint/2010/main" val="356328139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lbildsida 1 rad">
    <p:spTree>
      <p:nvGrpSpPr>
        <p:cNvPr id="1" name=""/>
        <p:cNvGrpSpPr/>
        <p:nvPr/>
      </p:nvGrpSpPr>
      <p:grpSpPr>
        <a:xfrm>
          <a:off x="0" y="0"/>
          <a:ext cx="0" cy="0"/>
          <a:chOff x="0" y="0"/>
          <a:chExt cx="0" cy="0"/>
        </a:xfrm>
      </p:grpSpPr>
      <p:sp>
        <p:nvSpPr>
          <p:cNvPr id="18" name="Rektangel 17"/>
          <p:cNvSpPr/>
          <p:nvPr userDrawn="1"/>
        </p:nvSpPr>
        <p:spPr bwMode="auto">
          <a:xfrm>
            <a:off x="182564" y="182563"/>
            <a:ext cx="8647200"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28" name="Rektangel 27"/>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29" name="Rubrik 1"/>
          <p:cNvSpPr>
            <a:spLocks noGrp="1"/>
          </p:cNvSpPr>
          <p:nvPr>
            <p:ph type="ctrTitle" hasCustomPrompt="1"/>
          </p:nvPr>
        </p:nvSpPr>
        <p:spPr>
          <a:xfrm>
            <a:off x="2942849" y="1523248"/>
            <a:ext cx="5734178" cy="714380"/>
          </a:xfrm>
        </p:spPr>
        <p:txBody>
          <a:bodyPr lIns="0" tIns="98182" rIns="0" bIns="83636"/>
          <a:lstStyle>
            <a:lvl1pPr>
              <a:defRPr sz="3544"/>
            </a:lvl1pPr>
          </a:lstStyle>
          <a:p>
            <a:r>
              <a:rPr lang="sv-SE" dirty="0" smtClean="0"/>
              <a:t>Enradig titelrubrik</a:t>
            </a:r>
            <a:endParaRPr lang="sv-SE" dirty="0"/>
          </a:p>
        </p:txBody>
      </p:sp>
      <p:sp>
        <p:nvSpPr>
          <p:cNvPr id="30" name="Underrubrik 2"/>
          <p:cNvSpPr>
            <a:spLocks noGrp="1"/>
          </p:cNvSpPr>
          <p:nvPr>
            <p:ph type="subTitle" idx="1" hasCustomPrompt="1"/>
          </p:nvPr>
        </p:nvSpPr>
        <p:spPr>
          <a:xfrm>
            <a:off x="2942849" y="2220954"/>
            <a:ext cx="5734178" cy="321507"/>
          </a:xfrm>
        </p:spPr>
        <p:txBody>
          <a:bodyPr lIns="0" tIns="109091" rIns="0"/>
          <a:lstStyle>
            <a:lvl1pPr marL="0" marR="0" indent="0" algn="l" defTabSz="899755" rtl="0" eaLnBrk="1" fontAlgn="base" latinLnBrk="0" hangingPunct="1">
              <a:lnSpc>
                <a:spcPct val="100000"/>
              </a:lnSpc>
              <a:spcBef>
                <a:spcPts val="994"/>
              </a:spcBef>
              <a:spcAft>
                <a:spcPts val="0"/>
              </a:spcAft>
              <a:buClr>
                <a:schemeClr val="tx2"/>
              </a:buClr>
              <a:buSzTx/>
              <a:buFont typeface="Arial" pitchFamily="34" charset="0"/>
              <a:buNone/>
              <a:tabLst/>
              <a:defRPr sz="1181" b="1" cap="all" baseline="0">
                <a:solidFill>
                  <a:schemeClr val="tx1"/>
                </a:solidFill>
              </a:defRPr>
            </a:lvl1pPr>
            <a:lvl2pPr marL="454614" indent="0" algn="ctr">
              <a:buNone/>
              <a:defRPr/>
            </a:lvl2pPr>
            <a:lvl3pPr marL="909226" indent="0" algn="ctr">
              <a:buNone/>
              <a:defRPr/>
            </a:lvl3pPr>
            <a:lvl4pPr marL="1363840" indent="0" algn="ctr">
              <a:buNone/>
              <a:defRPr/>
            </a:lvl4pPr>
            <a:lvl5pPr marL="1818454" indent="0" algn="ctr">
              <a:buNone/>
              <a:defRPr/>
            </a:lvl5pPr>
            <a:lvl6pPr marL="2273067" indent="0" algn="ctr">
              <a:buNone/>
              <a:defRPr/>
            </a:lvl6pPr>
            <a:lvl7pPr marL="2727680" indent="0" algn="ctr">
              <a:buNone/>
              <a:defRPr/>
            </a:lvl7pPr>
            <a:lvl8pPr marL="3182294" indent="0" algn="ctr">
              <a:buNone/>
              <a:defRPr/>
            </a:lvl8pPr>
            <a:lvl9pPr marL="3636907" indent="0" algn="ctr">
              <a:buNone/>
              <a:defRPr/>
            </a:lvl9pPr>
          </a:lstStyle>
          <a:p>
            <a:r>
              <a:rPr lang="sv-SE" dirty="0" smtClean="0"/>
              <a:t>Underrubrik eller namn</a:t>
            </a:r>
          </a:p>
        </p:txBody>
      </p:sp>
      <p:cxnSp>
        <p:nvCxnSpPr>
          <p:cNvPr id="31" name="Rak 30"/>
          <p:cNvCxnSpPr/>
          <p:nvPr userDrawn="1"/>
        </p:nvCxnSpPr>
        <p:spPr bwMode="auto">
          <a:xfrm>
            <a:off x="2939429"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258298787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lbildsida 2 rader">
    <p:spTree>
      <p:nvGrpSpPr>
        <p:cNvPr id="1" name=""/>
        <p:cNvGrpSpPr/>
        <p:nvPr/>
      </p:nvGrpSpPr>
      <p:grpSpPr>
        <a:xfrm>
          <a:off x="0" y="0"/>
          <a:ext cx="0" cy="0"/>
          <a:chOff x="0" y="0"/>
          <a:chExt cx="0" cy="0"/>
        </a:xfrm>
      </p:grpSpPr>
      <p:sp>
        <p:nvSpPr>
          <p:cNvPr id="8" name="Rektangel 7"/>
          <p:cNvSpPr/>
          <p:nvPr userDrawn="1"/>
        </p:nvSpPr>
        <p:spPr bwMode="auto">
          <a:xfrm>
            <a:off x="182564" y="182563"/>
            <a:ext cx="8647200"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2" name="Rubrik 1"/>
          <p:cNvSpPr>
            <a:spLocks noGrp="1"/>
          </p:cNvSpPr>
          <p:nvPr>
            <p:ph type="ctrTitle" hasCustomPrompt="1"/>
          </p:nvPr>
        </p:nvSpPr>
        <p:spPr>
          <a:xfrm>
            <a:off x="2942849" y="1510713"/>
            <a:ext cx="5734178" cy="1189477"/>
          </a:xfrm>
        </p:spPr>
        <p:txBody>
          <a:bodyPr lIns="0" tIns="98182" rIns="0" bIns="83636" anchor="t" anchorCtr="0"/>
          <a:lstStyle>
            <a:lvl1pPr>
              <a:defRPr sz="3544"/>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9" y="2777524"/>
            <a:ext cx="5734178" cy="321507"/>
          </a:xfrm>
        </p:spPr>
        <p:txBody>
          <a:bodyPr lIns="0" tIns="109091" rIns="0"/>
          <a:lstStyle>
            <a:lvl1pPr marL="0" indent="0" algn="l">
              <a:buNone/>
              <a:defRPr sz="1181" b="1" cap="all" baseline="0">
                <a:solidFill>
                  <a:schemeClr val="tx1"/>
                </a:solidFill>
              </a:defRPr>
            </a:lvl1pPr>
            <a:lvl2pPr marL="454614" indent="0" algn="ctr">
              <a:buNone/>
              <a:defRPr/>
            </a:lvl2pPr>
            <a:lvl3pPr marL="909226" indent="0" algn="ctr">
              <a:buNone/>
              <a:defRPr/>
            </a:lvl3pPr>
            <a:lvl4pPr marL="1363840" indent="0" algn="ctr">
              <a:buNone/>
              <a:defRPr/>
            </a:lvl4pPr>
            <a:lvl5pPr marL="1818454" indent="0" algn="ctr">
              <a:buNone/>
              <a:defRPr/>
            </a:lvl5pPr>
            <a:lvl6pPr marL="2273067" indent="0" algn="ctr">
              <a:buNone/>
              <a:defRPr/>
            </a:lvl6pPr>
            <a:lvl7pPr marL="2727680" indent="0" algn="ctr">
              <a:buNone/>
              <a:defRPr/>
            </a:lvl7pPr>
            <a:lvl8pPr marL="3182294" indent="0" algn="ctr">
              <a:buNone/>
              <a:defRPr/>
            </a:lvl8pPr>
            <a:lvl9pPr marL="3636907" indent="0" algn="ctr">
              <a:buNone/>
              <a:defRPr/>
            </a:lvl9pPr>
          </a:lstStyle>
          <a:p>
            <a:r>
              <a:rPr lang="sv-SE" dirty="0" smtClean="0"/>
              <a:t>Underrubrik eller namn</a:t>
            </a:r>
            <a:endParaRPr lang="sv-SE" dirty="0"/>
          </a:p>
        </p:txBody>
      </p:sp>
      <p:cxnSp>
        <p:nvCxnSpPr>
          <p:cNvPr id="9" name="Rak 8"/>
          <p:cNvCxnSpPr/>
          <p:nvPr userDrawn="1"/>
        </p:nvCxnSpPr>
        <p:spPr bwMode="auto">
          <a:xfrm>
            <a:off x="2939429"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226487814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agram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Rubrik</a:t>
            </a:r>
            <a:endParaRPr lang="sv-SE" dirty="0"/>
          </a:p>
        </p:txBody>
      </p:sp>
      <p:sp>
        <p:nvSpPr>
          <p:cNvPr id="3" name="Platshållare för innehåll 2"/>
          <p:cNvSpPr>
            <a:spLocks noGrp="1"/>
          </p:cNvSpPr>
          <p:nvPr>
            <p:ph sz="half" idx="1"/>
          </p:nvPr>
        </p:nvSpPr>
        <p:spPr>
          <a:xfrm>
            <a:off x="741349" y="1666309"/>
            <a:ext cx="4371974" cy="3720107"/>
          </a:xfrm>
        </p:spPr>
        <p:txBody>
          <a:bodyPr/>
          <a:lstStyle>
            <a:lvl1pPr marL="0" indent="0">
              <a:spcAft>
                <a:spcPts val="0"/>
              </a:spcAft>
              <a:buNone/>
              <a:defRPr sz="2166"/>
            </a:lvl1pPr>
            <a:lvl2pPr>
              <a:defRPr sz="1772"/>
            </a:lvl2pPr>
            <a:lvl3pPr>
              <a:defRPr sz="1575"/>
            </a:lvl3pPr>
            <a:lvl4pPr>
              <a:defRPr sz="1378"/>
            </a:lvl4pPr>
            <a:lvl5pPr>
              <a:defRPr sz="1772"/>
            </a:lvl5pPr>
            <a:lvl6pPr>
              <a:defRPr sz="1772"/>
            </a:lvl6pPr>
            <a:lvl7pPr>
              <a:defRPr sz="1772"/>
            </a:lvl7pPr>
            <a:lvl8pPr>
              <a:defRPr sz="1772"/>
            </a:lvl8pPr>
            <a:lvl9pPr>
              <a:defRPr sz="1772"/>
            </a:lvl9pPr>
          </a:lstStyle>
          <a:p>
            <a:pPr lvl="0"/>
            <a:r>
              <a:rPr lang="sv-SE" smtClean="0"/>
              <a:t>Klicka här för att ändra format på bakgrundstexten</a:t>
            </a:r>
          </a:p>
        </p:txBody>
      </p:sp>
      <p:sp>
        <p:nvSpPr>
          <p:cNvPr id="4" name="Platshållare för innehåll 3"/>
          <p:cNvSpPr>
            <a:spLocks noGrp="1"/>
          </p:cNvSpPr>
          <p:nvPr>
            <p:ph sz="half" idx="2" hasCustomPrompt="1"/>
          </p:nvPr>
        </p:nvSpPr>
        <p:spPr>
          <a:xfrm>
            <a:off x="5346701" y="1666309"/>
            <a:ext cx="2917825" cy="3720107"/>
          </a:xfrm>
        </p:spPr>
        <p:txBody>
          <a:bodyPr/>
          <a:lstStyle>
            <a:lvl1pPr>
              <a:spcAft>
                <a:spcPts val="0"/>
              </a:spcAft>
              <a:buClr>
                <a:schemeClr val="tx2"/>
              </a:buClr>
              <a:defRPr sz="2166"/>
            </a:lvl1pPr>
            <a:lvl2pPr>
              <a:spcAft>
                <a:spcPts val="0"/>
              </a:spcAft>
              <a:buClr>
                <a:schemeClr val="tx2"/>
              </a:buClr>
              <a:defRPr sz="2166"/>
            </a:lvl2pPr>
            <a:lvl3pPr>
              <a:spcAft>
                <a:spcPts val="0"/>
              </a:spcAft>
              <a:buClr>
                <a:schemeClr val="tx2"/>
              </a:buClr>
              <a:defRPr sz="1969"/>
            </a:lvl3pPr>
            <a:lvl4pPr>
              <a:spcAft>
                <a:spcPts val="0"/>
              </a:spcAft>
              <a:buClr>
                <a:schemeClr val="tx2"/>
              </a:buClr>
              <a:defRPr sz="1969"/>
            </a:lvl4pPr>
            <a:lvl5pPr>
              <a:defRPr sz="1772"/>
            </a:lvl5pPr>
            <a:lvl6pPr>
              <a:defRPr sz="1772"/>
            </a:lvl6pPr>
            <a:lvl7pPr>
              <a:defRPr sz="1772"/>
            </a:lvl7pPr>
            <a:lvl8pPr>
              <a:defRPr sz="1772"/>
            </a:lvl8pPr>
            <a:lvl9pPr>
              <a:defRPr sz="1772"/>
            </a:lvl9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sp>
        <p:nvSpPr>
          <p:cNvPr id="5" name="Rektangel 4"/>
          <p:cNvSpPr/>
          <p:nvPr userDrawn="1"/>
        </p:nvSpPr>
        <p:spPr bwMode="auto">
          <a:xfrm>
            <a:off x="7585076" y="5383213"/>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pic>
        <p:nvPicPr>
          <p:cNvPr id="8" name="Bildobjekt 7"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extLst>
      <p:ext uri="{BB962C8B-B14F-4D97-AF65-F5344CB8AC3E}">
        <p14:creationId xmlns:p14="http://schemas.microsoft.com/office/powerpoint/2010/main" val="343921159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5" name="Platshållare för tabell 4"/>
          <p:cNvSpPr>
            <a:spLocks noGrp="1"/>
          </p:cNvSpPr>
          <p:nvPr>
            <p:ph type="tbl" sz="quarter" idx="10"/>
          </p:nvPr>
        </p:nvSpPr>
        <p:spPr>
          <a:xfrm>
            <a:off x="781051" y="1781176"/>
            <a:ext cx="7464452" cy="3589338"/>
          </a:xfrm>
        </p:spPr>
        <p:txBody>
          <a:bodyPr/>
          <a:lstStyle>
            <a:lvl1pPr>
              <a:buNone/>
              <a:defRPr/>
            </a:lvl1pPr>
          </a:lstStyle>
          <a:p>
            <a:r>
              <a:rPr lang="sv-SE" smtClean="0"/>
              <a:t>Klicka på ikonen för att lägga till en tabell</a:t>
            </a:r>
            <a:endParaRPr lang="en-GB" dirty="0"/>
          </a:p>
        </p:txBody>
      </p:sp>
      <p:sp>
        <p:nvSpPr>
          <p:cNvPr id="2" name="Rubrik 1"/>
          <p:cNvSpPr>
            <a:spLocks noGrp="1"/>
          </p:cNvSpPr>
          <p:nvPr>
            <p:ph type="title" hasCustomPrompt="1"/>
          </p:nvPr>
        </p:nvSpPr>
        <p:spPr>
          <a:xfrm>
            <a:off x="643263" y="283772"/>
            <a:ext cx="7589459" cy="1139825"/>
          </a:xfrm>
        </p:spPr>
        <p:txBody>
          <a:bodyPr/>
          <a:lstStyle>
            <a:lvl1pPr>
              <a:defRPr/>
            </a:lvl1pPr>
          </a:lstStyle>
          <a:p>
            <a:r>
              <a:rPr lang="sv-SE" dirty="0" smtClean="0"/>
              <a:t>Rubrik</a:t>
            </a:r>
            <a:endParaRPr lang="sv-SE" dirty="0"/>
          </a:p>
        </p:txBody>
      </p:sp>
    </p:spTree>
    <p:extLst>
      <p:ext uri="{BB962C8B-B14F-4D97-AF65-F5344CB8AC3E}">
        <p14:creationId xmlns:p14="http://schemas.microsoft.com/office/powerpoint/2010/main" val="140453570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vsnittsbild rosa">
    <p:spTree>
      <p:nvGrpSpPr>
        <p:cNvPr id="1" name=""/>
        <p:cNvGrpSpPr/>
        <p:nvPr/>
      </p:nvGrpSpPr>
      <p:grpSpPr>
        <a:xfrm>
          <a:off x="0" y="0"/>
          <a:ext cx="0" cy="0"/>
          <a:chOff x="0" y="0"/>
          <a:chExt cx="0" cy="0"/>
        </a:xfrm>
      </p:grpSpPr>
      <p:sp>
        <p:nvSpPr>
          <p:cNvPr id="5" name="Rektangel 4"/>
          <p:cNvSpPr/>
          <p:nvPr userDrawn="1"/>
        </p:nvSpPr>
        <p:spPr bwMode="auto">
          <a:xfrm>
            <a:off x="1"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7" name="Rektangel 6"/>
          <p:cNvSpPr/>
          <p:nvPr userDrawn="1"/>
        </p:nvSpPr>
        <p:spPr bwMode="auto">
          <a:xfrm>
            <a:off x="181303" y="181372"/>
            <a:ext cx="8647388" cy="6495393"/>
          </a:xfrm>
          <a:prstGeom prst="rect">
            <a:avLst/>
          </a:prstGeom>
          <a:solidFill>
            <a:schemeClr val="accent2"/>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6" name="Rubrik 1"/>
          <p:cNvSpPr>
            <a:spLocks noGrp="1"/>
          </p:cNvSpPr>
          <p:nvPr>
            <p:ph type="ctrTitle" hasCustomPrompt="1"/>
          </p:nvPr>
        </p:nvSpPr>
        <p:spPr>
          <a:xfrm>
            <a:off x="1408114" y="2227489"/>
            <a:ext cx="6176962" cy="821419"/>
          </a:xfrm>
        </p:spPr>
        <p:txBody>
          <a:bodyPr lIns="0" tIns="98182" rIns="0" bIns="87273"/>
          <a:lstStyle>
            <a:lvl1pPr>
              <a:defRPr sz="5414" baseline="0"/>
            </a:lvl1pPr>
          </a:lstStyle>
          <a:p>
            <a:r>
              <a:rPr lang="en-GB" dirty="0" err="1" smtClean="0"/>
              <a:t>Avsnittsrubrik</a:t>
            </a:r>
            <a:endParaRPr lang="sv-SE" dirty="0"/>
          </a:p>
        </p:txBody>
      </p:sp>
      <p:cxnSp>
        <p:nvCxnSpPr>
          <p:cNvPr id="9" name="Rak 8"/>
          <p:cNvCxnSpPr/>
          <p:nvPr userDrawn="1"/>
        </p:nvCxnSpPr>
        <p:spPr bwMode="auto">
          <a:xfrm>
            <a:off x="1402658" y="3049848"/>
            <a:ext cx="617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365634680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vsnittsbild blå">
    <p:spTree>
      <p:nvGrpSpPr>
        <p:cNvPr id="1" name=""/>
        <p:cNvGrpSpPr/>
        <p:nvPr/>
      </p:nvGrpSpPr>
      <p:grpSpPr>
        <a:xfrm>
          <a:off x="0" y="0"/>
          <a:ext cx="0" cy="0"/>
          <a:chOff x="0" y="0"/>
          <a:chExt cx="0" cy="0"/>
        </a:xfrm>
      </p:grpSpPr>
      <p:sp>
        <p:nvSpPr>
          <p:cNvPr id="9" name="Rektangel 8"/>
          <p:cNvSpPr/>
          <p:nvPr userDrawn="1"/>
        </p:nvSpPr>
        <p:spPr bwMode="auto">
          <a:xfrm>
            <a:off x="182564" y="182563"/>
            <a:ext cx="8647200" cy="6494400"/>
          </a:xfrm>
          <a:prstGeom prst="rect">
            <a:avLst/>
          </a:prstGeom>
          <a:solidFill>
            <a:schemeClr val="accent3"/>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2" name="Rubrik 1"/>
          <p:cNvSpPr>
            <a:spLocks noGrp="1"/>
          </p:cNvSpPr>
          <p:nvPr>
            <p:ph type="ctrTitle" hasCustomPrompt="1"/>
          </p:nvPr>
        </p:nvSpPr>
        <p:spPr>
          <a:xfrm>
            <a:off x="1408114" y="2228490"/>
            <a:ext cx="6176962" cy="821419"/>
          </a:xfrm>
        </p:spPr>
        <p:txBody>
          <a:bodyPr lIns="0" tIns="98182" rIns="0" bIns="87273"/>
          <a:lstStyle>
            <a:lvl1pPr>
              <a:defRPr sz="5414" baseline="0"/>
            </a:lvl1pPr>
          </a:lstStyle>
          <a:p>
            <a:r>
              <a:rPr lang="en-GB" dirty="0" err="1" smtClean="0"/>
              <a:t>Avsnittsrubrik</a:t>
            </a:r>
            <a:endParaRPr lang="sv-SE" dirty="0"/>
          </a:p>
        </p:txBody>
      </p:sp>
      <p:cxnSp>
        <p:nvCxnSpPr>
          <p:cNvPr id="6" name="Rak 5"/>
          <p:cNvCxnSpPr/>
          <p:nvPr userDrawn="1"/>
        </p:nvCxnSpPr>
        <p:spPr bwMode="auto">
          <a:xfrm>
            <a:off x="1402658" y="3052397"/>
            <a:ext cx="617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7" name="Bildobjekt 6"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141573674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vsnittsbild grön">
    <p:spTree>
      <p:nvGrpSpPr>
        <p:cNvPr id="1" name=""/>
        <p:cNvGrpSpPr/>
        <p:nvPr/>
      </p:nvGrpSpPr>
      <p:grpSpPr>
        <a:xfrm>
          <a:off x="0" y="0"/>
          <a:ext cx="0" cy="0"/>
          <a:chOff x="0" y="0"/>
          <a:chExt cx="0" cy="0"/>
        </a:xfrm>
      </p:grpSpPr>
      <p:sp>
        <p:nvSpPr>
          <p:cNvPr id="5" name="Rektangel 4"/>
          <p:cNvSpPr/>
          <p:nvPr userDrawn="1"/>
        </p:nvSpPr>
        <p:spPr bwMode="auto">
          <a:xfrm>
            <a:off x="1"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4" name="Rektangel 3"/>
          <p:cNvSpPr/>
          <p:nvPr userDrawn="1"/>
        </p:nvSpPr>
        <p:spPr bwMode="auto">
          <a:xfrm>
            <a:off x="181303" y="181372"/>
            <a:ext cx="8647388" cy="6495393"/>
          </a:xfrm>
          <a:prstGeom prst="rect">
            <a:avLst/>
          </a:prstGeom>
          <a:solidFill>
            <a:schemeClr val="accent4"/>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6" name="Rubrik 1"/>
          <p:cNvSpPr>
            <a:spLocks noGrp="1"/>
          </p:cNvSpPr>
          <p:nvPr>
            <p:ph type="ctrTitle" hasCustomPrompt="1"/>
          </p:nvPr>
        </p:nvSpPr>
        <p:spPr>
          <a:xfrm>
            <a:off x="1408114" y="2225289"/>
            <a:ext cx="6176962" cy="821419"/>
          </a:xfrm>
        </p:spPr>
        <p:txBody>
          <a:bodyPr lIns="0" tIns="98182" rIns="0" bIns="87273"/>
          <a:lstStyle>
            <a:lvl1pPr>
              <a:defRPr sz="5414" baseline="0"/>
            </a:lvl1pPr>
          </a:lstStyle>
          <a:p>
            <a:r>
              <a:rPr lang="en-GB" dirty="0" err="1" smtClean="0"/>
              <a:t>Avsnittsrubrik</a:t>
            </a:r>
            <a:endParaRPr lang="sv-SE" dirty="0"/>
          </a:p>
        </p:txBody>
      </p:sp>
      <p:cxnSp>
        <p:nvCxnSpPr>
          <p:cNvPr id="9" name="Rak 8"/>
          <p:cNvCxnSpPr/>
          <p:nvPr userDrawn="1"/>
        </p:nvCxnSpPr>
        <p:spPr bwMode="auto">
          <a:xfrm>
            <a:off x="1402658" y="3052397"/>
            <a:ext cx="617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27249629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smtClean="0"/>
              <a:t>Rubrik</a:t>
            </a:r>
            <a:endParaRPr lang="sv-SE" dirty="0"/>
          </a:p>
        </p:txBody>
      </p:sp>
      <p:sp>
        <p:nvSpPr>
          <p:cNvPr id="3" name="Platshållare för innehåll 2"/>
          <p:cNvSpPr>
            <a:spLocks noGrp="1"/>
          </p:cNvSpPr>
          <p:nvPr>
            <p:ph sz="half" idx="1"/>
          </p:nvPr>
        </p:nvSpPr>
        <p:spPr>
          <a:xfrm>
            <a:off x="740244" y="1666308"/>
            <a:ext cx="3131642" cy="3720107"/>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4" name="Platshållare för innehåll 3"/>
          <p:cNvSpPr>
            <a:spLocks noGrp="1"/>
          </p:cNvSpPr>
          <p:nvPr>
            <p:ph sz="half" idx="2" hasCustomPrompt="1"/>
          </p:nvPr>
        </p:nvSpPr>
        <p:spPr>
          <a:xfrm>
            <a:off x="4051300" y="1666307"/>
            <a:ext cx="4213225"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sp>
        <p:nvSpPr>
          <p:cNvPr id="5" name="Rektangel 4"/>
          <p:cNvSpPr/>
          <p:nvPr userDrawn="1"/>
        </p:nvSpPr>
        <p:spPr bwMode="auto">
          <a:xfrm>
            <a:off x="7585075" y="5383213"/>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8" name="Bildobjekt 7"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vsnittsbild beige">
    <p:spTree>
      <p:nvGrpSpPr>
        <p:cNvPr id="1" name=""/>
        <p:cNvGrpSpPr/>
        <p:nvPr/>
      </p:nvGrpSpPr>
      <p:grpSpPr>
        <a:xfrm>
          <a:off x="0" y="0"/>
          <a:ext cx="0" cy="0"/>
          <a:chOff x="0" y="0"/>
          <a:chExt cx="0" cy="0"/>
        </a:xfrm>
      </p:grpSpPr>
      <p:sp>
        <p:nvSpPr>
          <p:cNvPr id="5" name="Rektangel 4"/>
          <p:cNvSpPr/>
          <p:nvPr userDrawn="1"/>
        </p:nvSpPr>
        <p:spPr bwMode="auto">
          <a:xfrm>
            <a:off x="1"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4" name="Rektangel 3"/>
          <p:cNvSpPr/>
          <p:nvPr userDrawn="1"/>
        </p:nvSpPr>
        <p:spPr bwMode="auto">
          <a:xfrm>
            <a:off x="179099" y="182564"/>
            <a:ext cx="8647388" cy="6495393"/>
          </a:xfrm>
          <a:prstGeom prst="rect">
            <a:avLst/>
          </a:prstGeom>
          <a:solidFill>
            <a:schemeClr val="accent5"/>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6" name="Rubrik 1"/>
          <p:cNvSpPr>
            <a:spLocks noGrp="1"/>
          </p:cNvSpPr>
          <p:nvPr>
            <p:ph type="ctrTitle" hasCustomPrompt="1"/>
          </p:nvPr>
        </p:nvSpPr>
        <p:spPr>
          <a:xfrm>
            <a:off x="1408114" y="2226836"/>
            <a:ext cx="6176962" cy="821419"/>
          </a:xfrm>
        </p:spPr>
        <p:txBody>
          <a:bodyPr lIns="0" tIns="98182" rIns="0" bIns="87273"/>
          <a:lstStyle>
            <a:lvl1pPr>
              <a:defRPr sz="5414" baseline="0"/>
            </a:lvl1pPr>
          </a:lstStyle>
          <a:p>
            <a:r>
              <a:rPr lang="en-GB" dirty="0" err="1" smtClean="0"/>
              <a:t>Avsnittsrubrik</a:t>
            </a:r>
            <a:endParaRPr lang="sv-SE" dirty="0"/>
          </a:p>
        </p:txBody>
      </p:sp>
      <p:cxnSp>
        <p:nvCxnSpPr>
          <p:cNvPr id="9" name="Rak 8"/>
          <p:cNvCxnSpPr/>
          <p:nvPr userDrawn="1"/>
        </p:nvCxnSpPr>
        <p:spPr bwMode="auto">
          <a:xfrm>
            <a:off x="1402658" y="3052397"/>
            <a:ext cx="617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301833384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vsnittsbild grå">
    <p:spTree>
      <p:nvGrpSpPr>
        <p:cNvPr id="1" name=""/>
        <p:cNvGrpSpPr/>
        <p:nvPr/>
      </p:nvGrpSpPr>
      <p:grpSpPr>
        <a:xfrm>
          <a:off x="0" y="0"/>
          <a:ext cx="0" cy="0"/>
          <a:chOff x="0" y="0"/>
          <a:chExt cx="0" cy="0"/>
        </a:xfrm>
      </p:grpSpPr>
      <p:sp>
        <p:nvSpPr>
          <p:cNvPr id="5" name="Rektangel 4"/>
          <p:cNvSpPr/>
          <p:nvPr userDrawn="1"/>
        </p:nvSpPr>
        <p:spPr bwMode="auto">
          <a:xfrm>
            <a:off x="1"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4" name="Rektangel 3"/>
          <p:cNvSpPr/>
          <p:nvPr userDrawn="1"/>
        </p:nvSpPr>
        <p:spPr bwMode="auto">
          <a:xfrm>
            <a:off x="179099" y="182564"/>
            <a:ext cx="8647388" cy="6495393"/>
          </a:xfrm>
          <a:prstGeom prst="rect">
            <a:avLst/>
          </a:prstGeom>
          <a:solidFill>
            <a:schemeClr val="accent6"/>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sp>
        <p:nvSpPr>
          <p:cNvPr id="6" name="Rubrik 1"/>
          <p:cNvSpPr>
            <a:spLocks noGrp="1"/>
          </p:cNvSpPr>
          <p:nvPr>
            <p:ph type="ctrTitle" hasCustomPrompt="1"/>
          </p:nvPr>
        </p:nvSpPr>
        <p:spPr>
          <a:xfrm>
            <a:off x="1408114" y="2225289"/>
            <a:ext cx="6176962" cy="821419"/>
          </a:xfrm>
        </p:spPr>
        <p:txBody>
          <a:bodyPr lIns="0" tIns="98182" rIns="0" bIns="87273"/>
          <a:lstStyle>
            <a:lvl1pPr>
              <a:defRPr sz="5414" baseline="0"/>
            </a:lvl1pPr>
          </a:lstStyle>
          <a:p>
            <a:r>
              <a:rPr lang="en-GB" dirty="0" err="1" smtClean="0"/>
              <a:t>Avsnittsrubrik</a:t>
            </a:r>
            <a:endParaRPr lang="sv-SE" dirty="0"/>
          </a:p>
        </p:txBody>
      </p:sp>
      <p:cxnSp>
        <p:nvCxnSpPr>
          <p:cNvPr id="9" name="Rak 8"/>
          <p:cNvCxnSpPr/>
          <p:nvPr userDrawn="1"/>
        </p:nvCxnSpPr>
        <p:spPr bwMode="auto">
          <a:xfrm>
            <a:off x="1402658" y="3052397"/>
            <a:ext cx="617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191181085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9" name="Rektangel 8"/>
          <p:cNvSpPr/>
          <p:nvPr userDrawn="1"/>
        </p:nvSpPr>
        <p:spPr bwMode="auto">
          <a:xfrm>
            <a:off x="179099" y="183474"/>
            <a:ext cx="8647388" cy="6495393"/>
          </a:xfrm>
          <a:prstGeom prst="rect">
            <a:avLst/>
          </a:prstGeom>
          <a:solidFill>
            <a:schemeClr val="accent5"/>
          </a:solidFill>
          <a:ln w="9525" cap="flat" cmpd="sng" algn="ctr">
            <a:noFill/>
            <a:prstDash val="solid"/>
            <a:round/>
            <a:headEnd type="none" w="med" len="med"/>
            <a:tailEnd type="none" w="med" len="med"/>
          </a:ln>
          <a:effectLst/>
        </p:spPr>
        <p:txBody>
          <a:bodyPr vert="horz" wrap="square" lIns="90921" tIns="45460" rIns="90921" bIns="4546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pic>
        <p:nvPicPr>
          <p:cNvPr id="5" name="Bildobjekt 4" descr="Lunds_universitet RGB 150.png"/>
          <p:cNvPicPr>
            <a:picLocks noChangeAspect="1"/>
          </p:cNvPicPr>
          <p:nvPr userDrawn="1"/>
        </p:nvPicPr>
        <p:blipFill>
          <a:blip r:embed="rId2"/>
          <a:stretch>
            <a:fillRect/>
          </a:stretch>
        </p:blipFill>
        <p:spPr>
          <a:xfrm>
            <a:off x="2853904" y="1282701"/>
            <a:ext cx="3325247" cy="4081785"/>
          </a:xfrm>
          <a:prstGeom prst="rect">
            <a:avLst/>
          </a:prstGeom>
        </p:spPr>
      </p:pic>
    </p:spTree>
    <p:extLst>
      <p:ext uri="{BB962C8B-B14F-4D97-AF65-F5344CB8AC3E}">
        <p14:creationId xmlns:p14="http://schemas.microsoft.com/office/powerpoint/2010/main" val="3336267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alsida 1 rad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3" y="188913"/>
            <a:ext cx="8647199" cy="6494400"/>
          </a:xfrm>
          <a:prstGeom prst="rect">
            <a:avLst/>
          </a:prstGeom>
        </p:spPr>
      </p:pic>
      <p:sp>
        <p:nvSpPr>
          <p:cNvPr id="11" name="Rektangel 10"/>
          <p:cNvSpPr/>
          <p:nvPr userDrawn="1"/>
        </p:nvSpPr>
        <p:spPr bwMode="auto">
          <a:xfrm>
            <a:off x="2655889" y="1516103"/>
            <a:ext cx="6178549"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9" y="1523249"/>
            <a:ext cx="5734178" cy="714380"/>
          </a:xfrm>
        </p:spPr>
        <p:txBody>
          <a:bodyPr lIns="0" tIns="97200" rIns="0" bIns="82800"/>
          <a:lstStyle>
            <a:lvl1pPr>
              <a:defRPr sz="3600"/>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42849" y="2220954"/>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212035"/>
            <a:ext cx="58816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_universitet RGB 150.png"/>
          <p:cNvPicPr>
            <a:picLocks noChangeAspect="1"/>
          </p:cNvPicPr>
          <p:nvPr userDrawn="1"/>
        </p:nvPicPr>
        <p:blipFill>
          <a:blip r:embed="rId3"/>
          <a:stretch>
            <a:fillRect/>
          </a:stretch>
        </p:blipFill>
        <p:spPr>
          <a:xfrm>
            <a:off x="362197" y="385307"/>
            <a:ext cx="769865" cy="945018"/>
          </a:xfrm>
          <a:prstGeom prst="rect">
            <a:avLst/>
          </a:prstGeom>
        </p:spPr>
      </p:pic>
      <p:pic>
        <p:nvPicPr>
          <p:cNvPr id="14" name="Bildobjekt 13" descr="Lunds sigill RGB 150.png"/>
          <p:cNvPicPr>
            <a:picLocks noChangeAspect="1"/>
          </p:cNvPicPr>
          <p:nvPr userDrawn="1"/>
        </p:nvPicPr>
        <p:blipFill>
          <a:blip r:embed="rId4"/>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336033439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alsida 2 rader rosa">
    <p:spTree>
      <p:nvGrpSpPr>
        <p:cNvPr id="1" name=""/>
        <p:cNvGrpSpPr/>
        <p:nvPr/>
      </p:nvGrpSpPr>
      <p:grpSpPr>
        <a:xfrm>
          <a:off x="0" y="0"/>
          <a:ext cx="0" cy="0"/>
          <a:chOff x="0" y="0"/>
          <a:chExt cx="0" cy="0"/>
        </a:xfrm>
      </p:grpSpPr>
      <p:pic>
        <p:nvPicPr>
          <p:cNvPr id="8" name="Bildobjekt 7" descr="framsidor150 ny rosa.jpg"/>
          <p:cNvPicPr>
            <a:picLocks/>
          </p:cNvPicPr>
          <p:nvPr userDrawn="1"/>
        </p:nvPicPr>
        <p:blipFill>
          <a:blip r:embed="rId2"/>
          <a:stretch>
            <a:fillRect/>
          </a:stretch>
        </p:blipFill>
        <p:spPr>
          <a:xfrm>
            <a:off x="183403" y="188913"/>
            <a:ext cx="8647199" cy="6494400"/>
          </a:xfrm>
          <a:prstGeom prst="rect">
            <a:avLst/>
          </a:prstGeom>
        </p:spPr>
      </p:pic>
      <p:sp>
        <p:nvSpPr>
          <p:cNvPr id="11" name="Rektangel 10"/>
          <p:cNvSpPr/>
          <p:nvPr userDrawn="1"/>
        </p:nvSpPr>
        <p:spPr bwMode="auto">
          <a:xfrm>
            <a:off x="2655889" y="1516104"/>
            <a:ext cx="6178549"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9" y="1510713"/>
            <a:ext cx="5734178" cy="1189477"/>
          </a:xfrm>
        </p:spPr>
        <p:txBody>
          <a:bodyPr lIns="0" tIns="97200" rIns="0" bIns="82800" anchor="t" anchorCtr="0"/>
          <a:lstStyle>
            <a:lvl1pPr>
              <a:defRPr sz="360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9" y="2777524"/>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7" y="385307"/>
            <a:ext cx="769865" cy="945018"/>
          </a:xfrm>
          <a:prstGeom prst="rect">
            <a:avLst/>
          </a:prstGeom>
        </p:spPr>
      </p:pic>
    </p:spTree>
    <p:extLst>
      <p:ext uri="{BB962C8B-B14F-4D97-AF65-F5344CB8AC3E}">
        <p14:creationId xmlns:p14="http://schemas.microsoft.com/office/powerpoint/2010/main" val="367610068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alsida 1 rad grön">
    <p:spTree>
      <p:nvGrpSpPr>
        <p:cNvPr id="1" name=""/>
        <p:cNvGrpSpPr/>
        <p:nvPr/>
      </p:nvGrpSpPr>
      <p:grpSpPr>
        <a:xfrm>
          <a:off x="0" y="0"/>
          <a:ext cx="0" cy="0"/>
          <a:chOff x="0" y="0"/>
          <a:chExt cx="0" cy="0"/>
        </a:xfrm>
      </p:grpSpPr>
      <p:pic>
        <p:nvPicPr>
          <p:cNvPr id="8" name="Bildobjekt 7" descr="framsidor150 ny grön.jpg"/>
          <p:cNvPicPr>
            <a:picLocks/>
          </p:cNvPicPr>
          <p:nvPr userDrawn="1"/>
        </p:nvPicPr>
        <p:blipFill>
          <a:blip r:embed="rId2"/>
          <a:stretch>
            <a:fillRect/>
          </a:stretch>
        </p:blipFill>
        <p:spPr>
          <a:xfrm>
            <a:off x="183403" y="190052"/>
            <a:ext cx="8647199" cy="6494400"/>
          </a:xfrm>
          <a:prstGeom prst="rect">
            <a:avLst/>
          </a:prstGeom>
        </p:spPr>
      </p:pic>
      <p:sp>
        <p:nvSpPr>
          <p:cNvPr id="11" name="Rektangel 10"/>
          <p:cNvSpPr/>
          <p:nvPr userDrawn="1"/>
        </p:nvSpPr>
        <p:spPr bwMode="auto">
          <a:xfrm>
            <a:off x="2655889" y="1516103"/>
            <a:ext cx="6178549"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9" y="1523249"/>
            <a:ext cx="5734178" cy="714380"/>
          </a:xfrm>
        </p:spPr>
        <p:txBody>
          <a:bodyPr lIns="0" tIns="97200" rIns="0" bIns="82800"/>
          <a:lstStyle>
            <a:lvl1pPr>
              <a:defRPr sz="3600"/>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42849" y="2220954"/>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212035"/>
            <a:ext cx="58816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0" name="Bildobjekt 9" descr="Lunds_universitet RGB 150.png"/>
          <p:cNvPicPr>
            <a:picLocks noChangeAspect="1"/>
          </p:cNvPicPr>
          <p:nvPr userDrawn="1"/>
        </p:nvPicPr>
        <p:blipFill>
          <a:blip r:embed="rId4"/>
          <a:stretch>
            <a:fillRect/>
          </a:stretch>
        </p:blipFill>
        <p:spPr>
          <a:xfrm>
            <a:off x="362197" y="385307"/>
            <a:ext cx="769865" cy="945018"/>
          </a:xfrm>
          <a:prstGeom prst="rect">
            <a:avLst/>
          </a:prstGeom>
        </p:spPr>
      </p:pic>
    </p:spTree>
    <p:extLst>
      <p:ext uri="{BB962C8B-B14F-4D97-AF65-F5344CB8AC3E}">
        <p14:creationId xmlns:p14="http://schemas.microsoft.com/office/powerpoint/2010/main" val="106882934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alsida 2 rader grön">
    <p:spTree>
      <p:nvGrpSpPr>
        <p:cNvPr id="1" name=""/>
        <p:cNvGrpSpPr/>
        <p:nvPr/>
      </p:nvGrpSpPr>
      <p:grpSpPr>
        <a:xfrm>
          <a:off x="0" y="0"/>
          <a:ext cx="0" cy="0"/>
          <a:chOff x="0" y="0"/>
          <a:chExt cx="0" cy="0"/>
        </a:xfrm>
      </p:grpSpPr>
      <p:pic>
        <p:nvPicPr>
          <p:cNvPr id="10" name="Bildobjekt 9" descr="framsidor150 ny grön.jpg"/>
          <p:cNvPicPr>
            <a:picLocks/>
          </p:cNvPicPr>
          <p:nvPr userDrawn="1"/>
        </p:nvPicPr>
        <p:blipFill>
          <a:blip r:embed="rId2"/>
          <a:stretch>
            <a:fillRect/>
          </a:stretch>
        </p:blipFill>
        <p:spPr>
          <a:xfrm>
            <a:off x="183403" y="190052"/>
            <a:ext cx="8647199" cy="6494400"/>
          </a:xfrm>
          <a:prstGeom prst="rect">
            <a:avLst/>
          </a:prstGeom>
        </p:spPr>
      </p:pic>
      <p:sp>
        <p:nvSpPr>
          <p:cNvPr id="11" name="Rektangel 10"/>
          <p:cNvSpPr/>
          <p:nvPr userDrawn="1"/>
        </p:nvSpPr>
        <p:spPr bwMode="auto">
          <a:xfrm>
            <a:off x="2655889" y="1516104"/>
            <a:ext cx="6178549"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9" y="1510713"/>
            <a:ext cx="5734178" cy="1189477"/>
          </a:xfrm>
        </p:spPr>
        <p:txBody>
          <a:bodyPr lIns="0" tIns="97200" rIns="0" bIns="82800" anchor="t" anchorCtr="0"/>
          <a:lstStyle>
            <a:lvl1pPr>
              <a:defRPr sz="3600" baseline="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9" y="2777524"/>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 name="Bildobjekt 13" descr="Lunds sigill RGB 150.png"/>
          <p:cNvPicPr>
            <a:picLocks noChangeAspect="1"/>
          </p:cNvPicPr>
          <p:nvPr userDrawn="1"/>
        </p:nvPicPr>
        <p:blipFill>
          <a:blip r:embed="rId3"/>
          <a:srcRect r="17691" b="21541"/>
          <a:stretch>
            <a:fillRect/>
          </a:stretch>
        </p:blipFill>
        <p:spPr>
          <a:xfrm>
            <a:off x="6329104" y="4279056"/>
            <a:ext cx="2672021" cy="2561482"/>
          </a:xfrm>
          <a:prstGeom prst="rect">
            <a:avLst/>
          </a:prstGeom>
        </p:spPr>
      </p:pic>
      <p:pic>
        <p:nvPicPr>
          <p:cNvPr id="12" name="Bildobjekt 11" descr="Lunds_universitet RGB 150.png"/>
          <p:cNvPicPr>
            <a:picLocks noChangeAspect="1"/>
          </p:cNvPicPr>
          <p:nvPr userDrawn="1"/>
        </p:nvPicPr>
        <p:blipFill>
          <a:blip r:embed="rId4"/>
          <a:stretch>
            <a:fillRect/>
          </a:stretch>
        </p:blipFill>
        <p:spPr>
          <a:xfrm>
            <a:off x="362197" y="385307"/>
            <a:ext cx="769865" cy="945018"/>
          </a:xfrm>
          <a:prstGeom prst="rect">
            <a:avLst/>
          </a:prstGeom>
        </p:spPr>
      </p:pic>
    </p:spTree>
    <p:extLst>
      <p:ext uri="{BB962C8B-B14F-4D97-AF65-F5344CB8AC3E}">
        <p14:creationId xmlns:p14="http://schemas.microsoft.com/office/powerpoint/2010/main" val="36234626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Rubrik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Rubrik</a:t>
            </a:r>
            <a:endParaRPr lang="sv-SE" dirty="0"/>
          </a:p>
        </p:txBody>
      </p:sp>
      <p:sp>
        <p:nvSpPr>
          <p:cNvPr id="3" name="Platshållare för innehåll 2"/>
          <p:cNvSpPr>
            <a:spLocks noGrp="1"/>
          </p:cNvSpPr>
          <p:nvPr>
            <p:ph idx="1" hasCustomPrompt="1"/>
          </p:nvPr>
        </p:nvSpPr>
        <p:spPr>
          <a:xfrm>
            <a:off x="657539" y="1848670"/>
            <a:ext cx="7587440" cy="3563159"/>
          </a:xfrm>
        </p:spPr>
        <p:txBody>
          <a:bodyPr/>
          <a:lstStyle>
            <a:lvl1pPr>
              <a:spcAft>
                <a:spcPts val="0"/>
              </a:spcAft>
              <a:defRPr sz="2200"/>
            </a:lvl1pPr>
            <a:lvl2pPr>
              <a:spcAft>
                <a:spcPts val="0"/>
              </a:spcAft>
              <a:buClr>
                <a:schemeClr val="tx2"/>
              </a:buClr>
              <a:defRPr sz="2200"/>
            </a:lvl2pPr>
            <a:lvl3pPr>
              <a:spcAft>
                <a:spcPts val="0"/>
              </a:spcAft>
              <a:buClr>
                <a:schemeClr val="tx2"/>
              </a:buClr>
              <a:defRPr/>
            </a:lvl3pPr>
            <a:lvl4pPr>
              <a:spcAft>
                <a:spcPts val="0"/>
              </a:spcAft>
              <a:buClr>
                <a:schemeClr val="tx2"/>
              </a:buClr>
              <a:defRPr/>
            </a:lvl4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cxnSp>
        <p:nvCxnSpPr>
          <p:cNvPr id="11" name="Rak 10"/>
          <p:cNvCxnSpPr/>
          <p:nvPr userDrawn="1"/>
        </p:nvCxnSpPr>
        <p:spPr bwMode="auto">
          <a:xfrm>
            <a:off x="745258"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13579658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bjekt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sv-SE" dirty="0" smtClean="0"/>
              <a:t>Rubrik</a:t>
            </a:r>
            <a:endParaRPr lang="sv-SE" dirty="0"/>
          </a:p>
        </p:txBody>
      </p:sp>
      <p:sp>
        <p:nvSpPr>
          <p:cNvPr id="3" name="Platshållare för innehåll 2"/>
          <p:cNvSpPr>
            <a:spLocks noGrp="1"/>
          </p:cNvSpPr>
          <p:nvPr>
            <p:ph sz="half" idx="1"/>
          </p:nvPr>
        </p:nvSpPr>
        <p:spPr>
          <a:xfrm>
            <a:off x="740244" y="1666308"/>
            <a:ext cx="3131642" cy="3720107"/>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p:txBody>
      </p:sp>
      <p:sp>
        <p:nvSpPr>
          <p:cNvPr id="4" name="Platshållare för innehåll 3"/>
          <p:cNvSpPr>
            <a:spLocks noGrp="1"/>
          </p:cNvSpPr>
          <p:nvPr>
            <p:ph sz="half" idx="2" hasCustomPrompt="1"/>
          </p:nvPr>
        </p:nvSpPr>
        <p:spPr>
          <a:xfrm>
            <a:off x="4051301" y="1666308"/>
            <a:ext cx="4213226"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sp>
        <p:nvSpPr>
          <p:cNvPr id="5" name="Rektangel 4"/>
          <p:cNvSpPr/>
          <p:nvPr userDrawn="1"/>
        </p:nvSpPr>
        <p:spPr bwMode="auto">
          <a:xfrm>
            <a:off x="7585075" y="5383214"/>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8" name="Bildobjekt 7" descr="Lunds_universitet RGB 150.png"/>
          <p:cNvPicPr>
            <a:picLocks noChangeAspect="1"/>
          </p:cNvPicPr>
          <p:nvPr userDrawn="1"/>
        </p:nvPicPr>
        <p:blipFill>
          <a:blip r:embed="rId2"/>
          <a:stretch>
            <a:fillRect/>
          </a:stretch>
        </p:blipFill>
        <p:spPr>
          <a:xfrm>
            <a:off x="7824066" y="5573977"/>
            <a:ext cx="769865" cy="945018"/>
          </a:xfrm>
          <a:prstGeom prst="rect">
            <a:avLst/>
          </a:prstGeom>
        </p:spPr>
      </p:pic>
    </p:spTree>
    <p:extLst>
      <p:ext uri="{BB962C8B-B14F-4D97-AF65-F5344CB8AC3E}">
        <p14:creationId xmlns:p14="http://schemas.microsoft.com/office/powerpoint/2010/main" val="207200265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sida för större illustrationer">
    <p:spTree>
      <p:nvGrpSpPr>
        <p:cNvPr id="1" name=""/>
        <p:cNvGrpSpPr/>
        <p:nvPr/>
      </p:nvGrpSpPr>
      <p:grpSpPr>
        <a:xfrm>
          <a:off x="0" y="0"/>
          <a:ext cx="0" cy="0"/>
          <a:chOff x="0" y="0"/>
          <a:chExt cx="0" cy="0"/>
        </a:xfrm>
      </p:grpSpPr>
      <p:sp>
        <p:nvSpPr>
          <p:cNvPr id="3" name="Rektangel 2"/>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smtClean="0">
              <a:ln>
                <a:noFill/>
              </a:ln>
              <a:solidFill>
                <a:schemeClr val="tx2"/>
              </a:solidFill>
              <a:effectLst/>
              <a:latin typeface="Arial" charset="0"/>
            </a:endParaRPr>
          </a:p>
        </p:txBody>
      </p:sp>
      <p:pic>
        <p:nvPicPr>
          <p:cNvPr id="4" name="Bildobjekt 3" descr="Lunds_universitet RGB 150.png"/>
          <p:cNvPicPr>
            <a:picLocks noChangeAspect="1"/>
          </p:cNvPicPr>
          <p:nvPr userDrawn="1"/>
        </p:nvPicPr>
        <p:blipFill>
          <a:blip r:embed="rId2"/>
          <a:stretch>
            <a:fillRect/>
          </a:stretch>
        </p:blipFill>
        <p:spPr>
          <a:xfrm>
            <a:off x="7824066" y="5573977"/>
            <a:ext cx="769865" cy="945018"/>
          </a:xfrm>
          <a:prstGeom prst="rect">
            <a:avLst/>
          </a:prstGeom>
        </p:spPr>
      </p:pic>
    </p:spTree>
    <p:extLst>
      <p:ext uri="{BB962C8B-B14F-4D97-AF65-F5344CB8AC3E}">
        <p14:creationId xmlns:p14="http://schemas.microsoft.com/office/powerpoint/2010/main" val="17821030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sida för större illustrationer">
    <p:spTree>
      <p:nvGrpSpPr>
        <p:cNvPr id="1" name=""/>
        <p:cNvGrpSpPr/>
        <p:nvPr/>
      </p:nvGrpSpPr>
      <p:grpSpPr>
        <a:xfrm>
          <a:off x="0" y="0"/>
          <a:ext cx="0" cy="0"/>
          <a:chOff x="0" y="0"/>
          <a:chExt cx="0" cy="0"/>
        </a:xfrm>
      </p:grpSpPr>
      <p:sp>
        <p:nvSpPr>
          <p:cNvPr id="3" name="Rektangel 2"/>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smtClean="0">
              <a:ln>
                <a:noFill/>
              </a:ln>
              <a:solidFill>
                <a:schemeClr val="tx2"/>
              </a:solidFill>
              <a:effectLst/>
              <a:latin typeface="Arial" charset="0"/>
            </a:endParaRPr>
          </a:p>
        </p:txBody>
      </p:sp>
      <p:pic>
        <p:nvPicPr>
          <p:cNvPr id="4" name="Bildobjekt 3" descr="Lunds_universitet RGB 150.png"/>
          <p:cNvPicPr>
            <a:picLocks noChangeAspect="1"/>
          </p:cNvPicPr>
          <p:nvPr userDrawn="1"/>
        </p:nvPicPr>
        <p:blipFill>
          <a:blip r:embed="rId2"/>
          <a:stretch>
            <a:fillRect/>
          </a:stretch>
        </p:blipFill>
        <p:spPr>
          <a:xfrm>
            <a:off x="7824067" y="5573977"/>
            <a:ext cx="769864" cy="945018"/>
          </a:xfrm>
          <a:prstGeom prst="rect">
            <a:avLst/>
          </a:prstGeom>
        </p:spPr>
      </p:pic>
    </p:spTree>
    <p:extLst>
      <p:ext uri="{BB962C8B-B14F-4D97-AF65-F5344CB8AC3E}">
        <p14:creationId xmlns:p14="http://schemas.microsoft.com/office/powerpoint/2010/main" val="405629602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nvänd exempelsida 1">
    <p:spTree>
      <p:nvGrpSpPr>
        <p:cNvPr id="1" name=""/>
        <p:cNvGrpSpPr/>
        <p:nvPr/>
      </p:nvGrpSpPr>
      <p:grpSpPr>
        <a:xfrm>
          <a:off x="0" y="0"/>
          <a:ext cx="0" cy="0"/>
          <a:chOff x="0" y="0"/>
          <a:chExt cx="0" cy="0"/>
        </a:xfrm>
      </p:grpSpPr>
      <p:sp>
        <p:nvSpPr>
          <p:cNvPr id="18" name="Rektangel 17"/>
          <p:cNvSpPr/>
          <p:nvPr userDrawn="1"/>
        </p:nvSpPr>
        <p:spPr bwMode="auto">
          <a:xfrm>
            <a:off x="182565" y="182564"/>
            <a:ext cx="8647199"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8" name="Rektangel 27"/>
          <p:cNvSpPr/>
          <p:nvPr userDrawn="1"/>
        </p:nvSpPr>
        <p:spPr bwMode="auto">
          <a:xfrm>
            <a:off x="2655889" y="1516103"/>
            <a:ext cx="6178549"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9" name="Rubrik 1"/>
          <p:cNvSpPr>
            <a:spLocks noGrp="1"/>
          </p:cNvSpPr>
          <p:nvPr>
            <p:ph type="ctrTitle" hasCustomPrompt="1"/>
          </p:nvPr>
        </p:nvSpPr>
        <p:spPr>
          <a:xfrm>
            <a:off x="2942849" y="1523249"/>
            <a:ext cx="5734178" cy="714380"/>
          </a:xfrm>
        </p:spPr>
        <p:txBody>
          <a:bodyPr lIns="0" tIns="97200" rIns="0" bIns="82800"/>
          <a:lstStyle>
            <a:lvl1pPr>
              <a:defRPr sz="3600"/>
            </a:lvl1pPr>
          </a:lstStyle>
          <a:p>
            <a:r>
              <a:rPr lang="sv-SE" dirty="0" smtClean="0"/>
              <a:t>Enradig titelrubrik</a:t>
            </a:r>
            <a:endParaRPr lang="sv-SE" dirty="0"/>
          </a:p>
        </p:txBody>
      </p:sp>
      <p:sp>
        <p:nvSpPr>
          <p:cNvPr id="30" name="Underrubrik 2"/>
          <p:cNvSpPr>
            <a:spLocks noGrp="1"/>
          </p:cNvSpPr>
          <p:nvPr>
            <p:ph type="subTitle" idx="1" hasCustomPrompt="1"/>
          </p:nvPr>
        </p:nvSpPr>
        <p:spPr>
          <a:xfrm>
            <a:off x="2942849" y="2220954"/>
            <a:ext cx="5734178" cy="321507"/>
          </a:xfrm>
        </p:spPr>
        <p:txBody>
          <a:bodyPr lIns="0" tIns="108000" rIns="0"/>
          <a:lstStyle>
            <a:lvl1pPr marL="0" marR="0" indent="0" algn="l" defTabSz="904875" rtl="0" eaLnBrk="1" fontAlgn="base" latinLnBrk="0" hangingPunct="1">
              <a:lnSpc>
                <a:spcPct val="100000"/>
              </a:lnSpc>
              <a:spcBef>
                <a:spcPts val="1000"/>
              </a:spcBef>
              <a:spcAft>
                <a:spcPts val="0"/>
              </a:spcAft>
              <a:buClr>
                <a:schemeClr val="tx2"/>
              </a:buClr>
              <a:buSzTx/>
              <a:buFont typeface="Arial" pitchFamily="34" charset="0"/>
              <a:buNone/>
              <a:tabLst/>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p>
        </p:txBody>
      </p:sp>
      <p:cxnSp>
        <p:nvCxnSpPr>
          <p:cNvPr id="31" name="Rak 30"/>
          <p:cNvCxnSpPr/>
          <p:nvPr userDrawn="1"/>
        </p:nvCxnSpPr>
        <p:spPr bwMode="auto">
          <a:xfrm>
            <a:off x="2939428" y="2212035"/>
            <a:ext cx="58816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15568533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nvänd exempelsida 2">
    <p:spTree>
      <p:nvGrpSpPr>
        <p:cNvPr id="1" name=""/>
        <p:cNvGrpSpPr/>
        <p:nvPr/>
      </p:nvGrpSpPr>
      <p:grpSpPr>
        <a:xfrm>
          <a:off x="0" y="0"/>
          <a:ext cx="0" cy="0"/>
          <a:chOff x="0" y="0"/>
          <a:chExt cx="0" cy="0"/>
        </a:xfrm>
      </p:grpSpPr>
      <p:sp>
        <p:nvSpPr>
          <p:cNvPr id="8" name="Rektangel 7"/>
          <p:cNvSpPr/>
          <p:nvPr userDrawn="1"/>
        </p:nvSpPr>
        <p:spPr bwMode="auto">
          <a:xfrm>
            <a:off x="182565" y="182564"/>
            <a:ext cx="8647199"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11" name="Rektangel 10"/>
          <p:cNvSpPr/>
          <p:nvPr userDrawn="1"/>
        </p:nvSpPr>
        <p:spPr bwMode="auto">
          <a:xfrm>
            <a:off x="2655889" y="1516104"/>
            <a:ext cx="6178549"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9" y="1510713"/>
            <a:ext cx="5734178" cy="1189477"/>
          </a:xfrm>
        </p:spPr>
        <p:txBody>
          <a:bodyPr lIns="0" tIns="97200" rIns="0" bIns="82800" anchor="t" anchorCtr="0"/>
          <a:lstStyle>
            <a:lvl1pPr>
              <a:defRPr sz="360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9" y="2777524"/>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422786439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bjekt och punkttext bredare">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Rubrik</a:t>
            </a:r>
            <a:endParaRPr lang="sv-SE" dirty="0"/>
          </a:p>
        </p:txBody>
      </p:sp>
      <p:sp>
        <p:nvSpPr>
          <p:cNvPr id="3" name="Platshållare för innehåll 2"/>
          <p:cNvSpPr>
            <a:spLocks noGrp="1"/>
          </p:cNvSpPr>
          <p:nvPr>
            <p:ph sz="half" idx="1"/>
          </p:nvPr>
        </p:nvSpPr>
        <p:spPr>
          <a:xfrm>
            <a:off x="741349" y="1666308"/>
            <a:ext cx="4371974" cy="3720107"/>
          </a:xfrm>
        </p:spPr>
        <p:txBody>
          <a:bodyPr/>
          <a:lstStyle>
            <a:lvl1pPr>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
        <p:nvSpPr>
          <p:cNvPr id="4" name="Platshållare för innehåll 3"/>
          <p:cNvSpPr>
            <a:spLocks noGrp="1"/>
          </p:cNvSpPr>
          <p:nvPr>
            <p:ph sz="half" idx="2" hasCustomPrompt="1"/>
          </p:nvPr>
        </p:nvSpPr>
        <p:spPr>
          <a:xfrm>
            <a:off x="5346700" y="1666308"/>
            <a:ext cx="2917825" cy="3720107"/>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sp>
        <p:nvSpPr>
          <p:cNvPr id="5" name="Rektangel 4"/>
          <p:cNvSpPr/>
          <p:nvPr userDrawn="1"/>
        </p:nvSpPr>
        <p:spPr bwMode="auto">
          <a:xfrm>
            <a:off x="7585075" y="5383214"/>
            <a:ext cx="1249363" cy="13033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8" name="Bildobjekt 7" descr="Lunds_universitet RGB 150.png"/>
          <p:cNvPicPr>
            <a:picLocks noChangeAspect="1"/>
          </p:cNvPicPr>
          <p:nvPr userDrawn="1"/>
        </p:nvPicPr>
        <p:blipFill>
          <a:blip r:embed="rId2"/>
          <a:stretch>
            <a:fillRect/>
          </a:stretch>
        </p:blipFill>
        <p:spPr>
          <a:xfrm>
            <a:off x="7824066" y="5573977"/>
            <a:ext cx="769865" cy="945018"/>
          </a:xfrm>
          <a:prstGeom prst="rect">
            <a:avLst/>
          </a:prstGeom>
        </p:spPr>
      </p:pic>
    </p:spTree>
    <p:extLst>
      <p:ext uri="{BB962C8B-B14F-4D97-AF65-F5344CB8AC3E}">
        <p14:creationId xmlns:p14="http://schemas.microsoft.com/office/powerpoint/2010/main" val="367330762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5" name="Platshållare för tabell 4"/>
          <p:cNvSpPr>
            <a:spLocks noGrp="1"/>
          </p:cNvSpPr>
          <p:nvPr>
            <p:ph type="tbl" sz="quarter" idx="10"/>
          </p:nvPr>
        </p:nvSpPr>
        <p:spPr>
          <a:xfrm>
            <a:off x="781050" y="1781175"/>
            <a:ext cx="7464452" cy="3589338"/>
          </a:xfrm>
        </p:spPr>
        <p:txBody>
          <a:bodyPr/>
          <a:lstStyle>
            <a:lvl1pPr>
              <a:buNone/>
              <a:defRPr/>
            </a:lvl1pPr>
          </a:lstStyle>
          <a:p>
            <a:r>
              <a:rPr lang="sv-SE" dirty="0" smtClean="0"/>
              <a:t>Klicka på ikonen för att lägga till en tabell</a:t>
            </a:r>
            <a:endParaRPr lang="en-GB" dirty="0"/>
          </a:p>
        </p:txBody>
      </p:sp>
      <p:sp>
        <p:nvSpPr>
          <p:cNvPr id="2" name="Rubrik 1"/>
          <p:cNvSpPr>
            <a:spLocks noGrp="1"/>
          </p:cNvSpPr>
          <p:nvPr>
            <p:ph type="title" hasCustomPrompt="1"/>
          </p:nvPr>
        </p:nvSpPr>
        <p:spPr>
          <a:xfrm>
            <a:off x="643262" y="283772"/>
            <a:ext cx="7589460" cy="1139825"/>
          </a:xfrm>
        </p:spPr>
        <p:txBody>
          <a:bodyPr/>
          <a:lstStyle>
            <a:lvl1pPr>
              <a:defRPr/>
            </a:lvl1pPr>
          </a:lstStyle>
          <a:p>
            <a:r>
              <a:rPr lang="sv-SE" dirty="0" smtClean="0"/>
              <a:t>Rubrik</a:t>
            </a:r>
            <a:endParaRPr lang="sv-SE" dirty="0"/>
          </a:p>
        </p:txBody>
      </p:sp>
    </p:spTree>
    <p:extLst>
      <p:ext uri="{BB962C8B-B14F-4D97-AF65-F5344CB8AC3E}">
        <p14:creationId xmlns:p14="http://schemas.microsoft.com/office/powerpoint/2010/main" val="97537094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vsnittsbild rosa">
    <p:spTree>
      <p:nvGrpSpPr>
        <p:cNvPr id="1" name=""/>
        <p:cNvGrpSpPr/>
        <p:nvPr/>
      </p:nvGrpSpPr>
      <p:grpSpPr>
        <a:xfrm>
          <a:off x="0" y="0"/>
          <a:ext cx="0" cy="0"/>
          <a:chOff x="0" y="0"/>
          <a:chExt cx="0" cy="0"/>
        </a:xfrm>
      </p:grpSpPr>
      <p:sp>
        <p:nvSpPr>
          <p:cNvPr id="5" name="Rektangel 4"/>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6" name="Rubrik 1"/>
          <p:cNvSpPr>
            <a:spLocks noGrp="1"/>
          </p:cNvSpPr>
          <p:nvPr>
            <p:ph type="ctrTitle" hasCustomPrompt="1"/>
          </p:nvPr>
        </p:nvSpPr>
        <p:spPr>
          <a:xfrm>
            <a:off x="1408114" y="2227489"/>
            <a:ext cx="6176963" cy="821419"/>
          </a:xfrm>
        </p:spPr>
        <p:txBody>
          <a:bodyPr lIns="0" tIns="97200" rIns="0" bIns="86400"/>
          <a:lstStyle>
            <a:lvl1pPr>
              <a:defRPr sz="5400" baseline="0"/>
            </a:lvl1pPr>
          </a:lstStyle>
          <a:p>
            <a:r>
              <a:rPr lang="en-GB" dirty="0" err="1" smtClean="0"/>
              <a:t>Avsnittsrubrik</a:t>
            </a:r>
            <a:endParaRPr lang="sv-SE" dirty="0"/>
          </a:p>
        </p:txBody>
      </p:sp>
      <p:cxnSp>
        <p:nvCxnSpPr>
          <p:cNvPr id="9" name="Rak 8"/>
          <p:cNvCxnSpPr/>
          <p:nvPr userDrawn="1"/>
        </p:nvCxnSpPr>
        <p:spPr bwMode="auto">
          <a:xfrm>
            <a:off x="1402659" y="3049848"/>
            <a:ext cx="61775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391534853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vsnittsbild blå">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408114" y="2228491"/>
            <a:ext cx="6176963" cy="821419"/>
          </a:xfrm>
        </p:spPr>
        <p:txBody>
          <a:bodyPr lIns="0" tIns="97200" rIns="0" bIns="86400"/>
          <a:lstStyle>
            <a:lvl1pPr>
              <a:defRPr sz="5400" baseline="0"/>
            </a:lvl1pPr>
          </a:lstStyle>
          <a:p>
            <a:r>
              <a:rPr lang="en-GB" dirty="0" err="1" smtClean="0"/>
              <a:t>Avsnittsrubrik</a:t>
            </a:r>
            <a:endParaRPr lang="sv-SE" dirty="0"/>
          </a:p>
        </p:txBody>
      </p:sp>
      <p:cxnSp>
        <p:nvCxnSpPr>
          <p:cNvPr id="6" name="Rak 5"/>
          <p:cNvCxnSpPr/>
          <p:nvPr userDrawn="1"/>
        </p:nvCxnSpPr>
        <p:spPr bwMode="auto">
          <a:xfrm>
            <a:off x="1402659" y="3052397"/>
            <a:ext cx="61775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7" name="Bildobjekt 6"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260532404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vsnittsbild grön">
    <p:spTree>
      <p:nvGrpSpPr>
        <p:cNvPr id="1" name=""/>
        <p:cNvGrpSpPr/>
        <p:nvPr/>
      </p:nvGrpSpPr>
      <p:grpSpPr>
        <a:xfrm>
          <a:off x="0" y="0"/>
          <a:ext cx="0" cy="0"/>
          <a:chOff x="0" y="0"/>
          <a:chExt cx="0" cy="0"/>
        </a:xfrm>
      </p:grpSpPr>
      <p:sp>
        <p:nvSpPr>
          <p:cNvPr id="5" name="Rektangel 4"/>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6" name="Rubrik 1"/>
          <p:cNvSpPr>
            <a:spLocks noGrp="1"/>
          </p:cNvSpPr>
          <p:nvPr>
            <p:ph type="ctrTitle" hasCustomPrompt="1"/>
          </p:nvPr>
        </p:nvSpPr>
        <p:spPr>
          <a:xfrm>
            <a:off x="1408114" y="2225289"/>
            <a:ext cx="6176963" cy="821419"/>
          </a:xfrm>
        </p:spPr>
        <p:txBody>
          <a:bodyPr lIns="0" tIns="97200" rIns="0" bIns="86400"/>
          <a:lstStyle>
            <a:lvl1pPr>
              <a:defRPr sz="5400" baseline="0"/>
            </a:lvl1pPr>
          </a:lstStyle>
          <a:p>
            <a:r>
              <a:rPr lang="en-GB" dirty="0" err="1" smtClean="0"/>
              <a:t>Avsnittsrubrik</a:t>
            </a:r>
            <a:endParaRPr lang="sv-SE" dirty="0"/>
          </a:p>
        </p:txBody>
      </p:sp>
      <p:cxnSp>
        <p:nvCxnSpPr>
          <p:cNvPr id="9" name="Rak 8"/>
          <p:cNvCxnSpPr/>
          <p:nvPr userDrawn="1"/>
        </p:nvCxnSpPr>
        <p:spPr bwMode="auto">
          <a:xfrm>
            <a:off x="1402659" y="3052397"/>
            <a:ext cx="61775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168852373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vsnittsbild beige">
    <p:spTree>
      <p:nvGrpSpPr>
        <p:cNvPr id="1" name=""/>
        <p:cNvGrpSpPr/>
        <p:nvPr/>
      </p:nvGrpSpPr>
      <p:grpSpPr>
        <a:xfrm>
          <a:off x="0" y="0"/>
          <a:ext cx="0" cy="0"/>
          <a:chOff x="0" y="0"/>
          <a:chExt cx="0" cy="0"/>
        </a:xfrm>
      </p:grpSpPr>
      <p:sp>
        <p:nvSpPr>
          <p:cNvPr id="5" name="Rektangel 4"/>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6" name="Rubrik 1"/>
          <p:cNvSpPr>
            <a:spLocks noGrp="1"/>
          </p:cNvSpPr>
          <p:nvPr>
            <p:ph type="ctrTitle" hasCustomPrompt="1"/>
          </p:nvPr>
        </p:nvSpPr>
        <p:spPr>
          <a:xfrm>
            <a:off x="1408114" y="2226836"/>
            <a:ext cx="6176963" cy="821419"/>
          </a:xfrm>
        </p:spPr>
        <p:txBody>
          <a:bodyPr lIns="0" tIns="97200" rIns="0" bIns="86400"/>
          <a:lstStyle>
            <a:lvl1pPr>
              <a:defRPr sz="5400" baseline="0"/>
            </a:lvl1pPr>
          </a:lstStyle>
          <a:p>
            <a:r>
              <a:rPr lang="en-GB" dirty="0" err="1" smtClean="0"/>
              <a:t>Avsnittsrubrik</a:t>
            </a:r>
            <a:endParaRPr lang="sv-SE" dirty="0"/>
          </a:p>
        </p:txBody>
      </p:sp>
      <p:cxnSp>
        <p:nvCxnSpPr>
          <p:cNvPr id="9" name="Rak 8"/>
          <p:cNvCxnSpPr/>
          <p:nvPr userDrawn="1"/>
        </p:nvCxnSpPr>
        <p:spPr bwMode="auto">
          <a:xfrm>
            <a:off x="1402659" y="3052397"/>
            <a:ext cx="61775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222725023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vsnittsbild grå">
    <p:spTree>
      <p:nvGrpSpPr>
        <p:cNvPr id="1" name=""/>
        <p:cNvGrpSpPr/>
        <p:nvPr/>
      </p:nvGrpSpPr>
      <p:grpSpPr>
        <a:xfrm>
          <a:off x="0" y="0"/>
          <a:ext cx="0" cy="0"/>
          <a:chOff x="0" y="0"/>
          <a:chExt cx="0" cy="0"/>
        </a:xfrm>
      </p:grpSpPr>
      <p:sp>
        <p:nvSpPr>
          <p:cNvPr id="5" name="Rektangel 4"/>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6" name="Rubrik 1"/>
          <p:cNvSpPr>
            <a:spLocks noGrp="1"/>
          </p:cNvSpPr>
          <p:nvPr>
            <p:ph type="ctrTitle" hasCustomPrompt="1"/>
          </p:nvPr>
        </p:nvSpPr>
        <p:spPr>
          <a:xfrm>
            <a:off x="1408114" y="2225289"/>
            <a:ext cx="6176963" cy="821419"/>
          </a:xfrm>
        </p:spPr>
        <p:txBody>
          <a:bodyPr lIns="0" tIns="97200" rIns="0" bIns="86400"/>
          <a:lstStyle>
            <a:lvl1pPr>
              <a:defRPr sz="5400" baseline="0"/>
            </a:lvl1pPr>
          </a:lstStyle>
          <a:p>
            <a:r>
              <a:rPr lang="en-GB" dirty="0" err="1" smtClean="0"/>
              <a:t>Avsnittsrubrik</a:t>
            </a:r>
            <a:endParaRPr lang="sv-SE" dirty="0"/>
          </a:p>
        </p:txBody>
      </p:sp>
      <p:cxnSp>
        <p:nvCxnSpPr>
          <p:cNvPr id="9" name="Rak 8"/>
          <p:cNvCxnSpPr/>
          <p:nvPr userDrawn="1"/>
        </p:nvCxnSpPr>
        <p:spPr bwMode="auto">
          <a:xfrm>
            <a:off x="1402659" y="3052397"/>
            <a:ext cx="617759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extLst>
      <p:ext uri="{BB962C8B-B14F-4D97-AF65-F5344CB8AC3E}">
        <p14:creationId xmlns:p14="http://schemas.microsoft.com/office/powerpoint/2010/main" val="127322586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9" name="Rektangel 8"/>
          <p:cNvSpPr/>
          <p:nvPr userDrawn="1"/>
        </p:nvSpPr>
        <p:spPr bwMode="auto">
          <a:xfrm>
            <a:off x="179099" y="183474"/>
            <a:ext cx="8647388" cy="649539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5" name="Bildobjekt 4" descr="Lunds_universitet RGB 150.png"/>
          <p:cNvPicPr>
            <a:picLocks noChangeAspect="1"/>
          </p:cNvPicPr>
          <p:nvPr userDrawn="1"/>
        </p:nvPicPr>
        <p:blipFill>
          <a:blip r:embed="rId2"/>
          <a:stretch>
            <a:fillRect/>
          </a:stretch>
        </p:blipFill>
        <p:spPr>
          <a:xfrm>
            <a:off x="2853904" y="1282701"/>
            <a:ext cx="3325248" cy="4081785"/>
          </a:xfrm>
          <a:prstGeom prst="rect">
            <a:avLst/>
          </a:prstGeom>
        </p:spPr>
      </p:pic>
    </p:spTree>
    <p:extLst>
      <p:ext uri="{BB962C8B-B14F-4D97-AF65-F5344CB8AC3E}">
        <p14:creationId xmlns:p14="http://schemas.microsoft.com/office/powerpoint/2010/main" val="18643267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lbildsida 1 rad">
    <p:spTree>
      <p:nvGrpSpPr>
        <p:cNvPr id="1" name=""/>
        <p:cNvGrpSpPr/>
        <p:nvPr/>
      </p:nvGrpSpPr>
      <p:grpSpPr>
        <a:xfrm>
          <a:off x="0" y="0"/>
          <a:ext cx="0" cy="0"/>
          <a:chOff x="0" y="0"/>
          <a:chExt cx="0" cy="0"/>
        </a:xfrm>
      </p:grpSpPr>
      <p:sp>
        <p:nvSpPr>
          <p:cNvPr id="18" name="Rektangel 17"/>
          <p:cNvSpPr/>
          <p:nvPr userDrawn="1"/>
        </p:nvSpPr>
        <p:spPr bwMode="auto">
          <a:xfrm>
            <a:off x="182563" y="182563"/>
            <a:ext cx="8647200"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8" name="Rektangel 27"/>
          <p:cNvSpPr/>
          <p:nvPr userDrawn="1"/>
        </p:nvSpPr>
        <p:spPr bwMode="auto">
          <a:xfrm>
            <a:off x="2655888" y="1516103"/>
            <a:ext cx="6178550"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9" name="Rubrik 1"/>
          <p:cNvSpPr>
            <a:spLocks noGrp="1"/>
          </p:cNvSpPr>
          <p:nvPr>
            <p:ph type="ctrTitle" hasCustomPrompt="1"/>
          </p:nvPr>
        </p:nvSpPr>
        <p:spPr>
          <a:xfrm>
            <a:off x="2942848" y="1523248"/>
            <a:ext cx="5734178" cy="714380"/>
          </a:xfrm>
        </p:spPr>
        <p:txBody>
          <a:bodyPr lIns="0" tIns="97200" rIns="0" bIns="82800"/>
          <a:lstStyle>
            <a:lvl1pPr>
              <a:defRPr sz="3600"/>
            </a:lvl1pPr>
          </a:lstStyle>
          <a:p>
            <a:r>
              <a:rPr lang="sv-SE" dirty="0" smtClean="0"/>
              <a:t>Enradig titelrubrik</a:t>
            </a:r>
            <a:endParaRPr lang="sv-SE" dirty="0"/>
          </a:p>
        </p:txBody>
      </p:sp>
      <p:sp>
        <p:nvSpPr>
          <p:cNvPr id="30" name="Underrubrik 2"/>
          <p:cNvSpPr>
            <a:spLocks noGrp="1"/>
          </p:cNvSpPr>
          <p:nvPr>
            <p:ph type="subTitle" idx="1" hasCustomPrompt="1"/>
          </p:nvPr>
        </p:nvSpPr>
        <p:spPr>
          <a:xfrm>
            <a:off x="2942848" y="2220953"/>
            <a:ext cx="5734178" cy="321507"/>
          </a:xfrm>
        </p:spPr>
        <p:txBody>
          <a:bodyPr lIns="0" tIns="108000" rIns="0"/>
          <a:lstStyle>
            <a:lvl1pPr marL="0" marR="0" indent="0" algn="l" defTabSz="904875" rtl="0" eaLnBrk="1" fontAlgn="base" latinLnBrk="0" hangingPunct="1">
              <a:lnSpc>
                <a:spcPct val="100000"/>
              </a:lnSpc>
              <a:spcBef>
                <a:spcPts val="1000"/>
              </a:spcBef>
              <a:spcAft>
                <a:spcPts val="0"/>
              </a:spcAft>
              <a:buClr>
                <a:schemeClr val="tx2"/>
              </a:buClr>
              <a:buSzTx/>
              <a:buFont typeface="Arial" pitchFamily="34" charset="0"/>
              <a:buNone/>
              <a:tabLst/>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p>
        </p:txBody>
      </p:sp>
      <p:cxnSp>
        <p:nvCxnSpPr>
          <p:cNvPr id="31" name="Rak 30"/>
          <p:cNvCxnSpPr/>
          <p:nvPr userDrawn="1"/>
        </p:nvCxnSpPr>
        <p:spPr bwMode="auto">
          <a:xfrm>
            <a:off x="2939428" y="221203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2_Rubrikbild">
    <p:spTree>
      <p:nvGrpSpPr>
        <p:cNvPr id="1" name=""/>
        <p:cNvGrpSpPr/>
        <p:nvPr/>
      </p:nvGrpSpPr>
      <p:grpSpPr>
        <a:xfrm>
          <a:off x="0" y="0"/>
          <a:ext cx="0" cy="0"/>
          <a:chOff x="0" y="0"/>
          <a:chExt cx="0" cy="0"/>
        </a:xfrm>
      </p:grpSpPr>
      <p:sp>
        <p:nvSpPr>
          <p:cNvPr id="5" name="Rektangel 4"/>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11" name="Rektangel 10"/>
          <p:cNvSpPr/>
          <p:nvPr userDrawn="1"/>
        </p:nvSpPr>
        <p:spPr bwMode="auto">
          <a:xfrm>
            <a:off x="3887790" y="1492250"/>
            <a:ext cx="4946649"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14" name="Rektangel 13"/>
          <p:cNvSpPr/>
          <p:nvPr userDrawn="1"/>
        </p:nvSpPr>
        <p:spPr bwMode="auto">
          <a:xfrm>
            <a:off x="2655889" y="1492250"/>
            <a:ext cx="1231899"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17" name="Bildobjekt 16" descr="Lunds_universitet_C2r_PMS.eps"/>
          <p:cNvPicPr>
            <a:picLocks noChangeAspect="1"/>
          </p:cNvPicPr>
          <p:nvPr userDrawn="1"/>
        </p:nvPicPr>
        <p:blipFill>
          <a:blip r:embed="rId2"/>
          <a:stretch>
            <a:fillRect/>
          </a:stretch>
        </p:blipFill>
        <p:spPr>
          <a:xfrm>
            <a:off x="2835881" y="1601267"/>
            <a:ext cx="871914" cy="1049338"/>
          </a:xfrm>
          <a:prstGeom prst="rect">
            <a:avLst/>
          </a:prstGeom>
        </p:spPr>
      </p:pic>
      <p:sp>
        <p:nvSpPr>
          <p:cNvPr id="19" name="Rektangel 18"/>
          <p:cNvSpPr/>
          <p:nvPr userDrawn="1"/>
        </p:nvSpPr>
        <p:spPr bwMode="auto">
          <a:xfrm>
            <a:off x="2655889" y="1492250"/>
            <a:ext cx="6178549" cy="1280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0" name="Rubrik 1"/>
          <p:cNvSpPr>
            <a:spLocks noGrp="1"/>
          </p:cNvSpPr>
          <p:nvPr>
            <p:ph type="ctrTitle" hasCustomPrompt="1"/>
          </p:nvPr>
        </p:nvSpPr>
        <p:spPr>
          <a:xfrm>
            <a:off x="2878667" y="1499396"/>
            <a:ext cx="5955771" cy="714380"/>
          </a:xfrm>
        </p:spPr>
        <p:txBody>
          <a:bodyPr lIns="0" tIns="97200" rIns="0" bIns="82800"/>
          <a:lstStyle>
            <a:lvl1pPr>
              <a:defRPr sz="3600"/>
            </a:lvl1pPr>
          </a:lstStyle>
          <a:p>
            <a:r>
              <a:rPr lang="sv-SE" dirty="0" smtClean="0"/>
              <a:t>Rubrik</a:t>
            </a:r>
            <a:endParaRPr lang="sv-SE" dirty="0"/>
          </a:p>
        </p:txBody>
      </p:sp>
      <p:sp>
        <p:nvSpPr>
          <p:cNvPr id="21" name="Underrubrik 2"/>
          <p:cNvSpPr>
            <a:spLocks noGrp="1"/>
          </p:cNvSpPr>
          <p:nvPr>
            <p:ph type="subTitle" idx="1" hasCustomPrompt="1"/>
          </p:nvPr>
        </p:nvSpPr>
        <p:spPr>
          <a:xfrm>
            <a:off x="2904068" y="2175765"/>
            <a:ext cx="5930371" cy="342842"/>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titel</a:t>
            </a:r>
            <a:endParaRPr lang="sv-SE" dirty="0"/>
          </a:p>
        </p:txBody>
      </p:sp>
      <p:pic>
        <p:nvPicPr>
          <p:cNvPr id="16" name="Bildobjekt 15" descr="LundUniversity logga150.png"/>
          <p:cNvPicPr>
            <a:picLocks noChangeAspect="1"/>
          </p:cNvPicPr>
          <p:nvPr userDrawn="1"/>
        </p:nvPicPr>
        <p:blipFill>
          <a:blip r:embed="rId3"/>
          <a:srcRect r="23929" b="49907"/>
          <a:stretch>
            <a:fillRect/>
          </a:stretch>
        </p:blipFill>
        <p:spPr>
          <a:xfrm>
            <a:off x="6030006" y="4318000"/>
            <a:ext cx="2971119" cy="2522538"/>
          </a:xfrm>
          <a:prstGeom prst="rect">
            <a:avLst/>
          </a:prstGeom>
        </p:spPr>
      </p:pic>
    </p:spTree>
    <p:extLst>
      <p:ext uri="{BB962C8B-B14F-4D97-AF65-F5344CB8AC3E}">
        <p14:creationId xmlns:p14="http://schemas.microsoft.com/office/powerpoint/2010/main" val="15460636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lbildsida 2 rader">
    <p:spTree>
      <p:nvGrpSpPr>
        <p:cNvPr id="1" name=""/>
        <p:cNvGrpSpPr/>
        <p:nvPr/>
      </p:nvGrpSpPr>
      <p:grpSpPr>
        <a:xfrm>
          <a:off x="0" y="0"/>
          <a:ext cx="0" cy="0"/>
          <a:chOff x="0" y="0"/>
          <a:chExt cx="0" cy="0"/>
        </a:xfrm>
      </p:grpSpPr>
      <p:sp>
        <p:nvSpPr>
          <p:cNvPr id="8" name="Rektangel 7"/>
          <p:cNvSpPr/>
          <p:nvPr userDrawn="1"/>
        </p:nvSpPr>
        <p:spPr bwMode="auto">
          <a:xfrm>
            <a:off x="182563" y="182563"/>
            <a:ext cx="8647200" cy="649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11" name="Rektangel 10"/>
          <p:cNvSpPr/>
          <p:nvPr userDrawn="1"/>
        </p:nvSpPr>
        <p:spPr bwMode="auto">
          <a:xfrm>
            <a:off x="2655888" y="1516104"/>
            <a:ext cx="6178550" cy="18472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42848" y="1510712"/>
            <a:ext cx="5734178" cy="1189477"/>
          </a:xfrm>
        </p:spPr>
        <p:txBody>
          <a:bodyPr lIns="0" tIns="97200" rIns="0" bIns="82800" anchor="t" anchorCtr="0"/>
          <a:lstStyle>
            <a:lvl1pPr>
              <a:defRPr sz="360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42848" y="2777523"/>
            <a:ext cx="5734178" cy="321507"/>
          </a:xfrm>
        </p:spPr>
        <p:txBody>
          <a:bodyPr lIns="0" tIns="108000" rIns="0"/>
          <a:lstStyle>
            <a:lvl1pPr marL="0" indent="0" algn="l">
              <a:buNone/>
              <a:defRPr sz="1200" b="1" cap="all"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smtClean="0"/>
              <a:t>Underrubrik eller namn</a:t>
            </a:r>
            <a:endParaRPr lang="sv-SE" dirty="0"/>
          </a:p>
        </p:txBody>
      </p:sp>
      <p:cxnSp>
        <p:nvCxnSpPr>
          <p:cNvPr id="9" name="Rak 8"/>
          <p:cNvCxnSpPr/>
          <p:nvPr userDrawn="1"/>
        </p:nvCxnSpPr>
        <p:spPr bwMode="auto">
          <a:xfrm>
            <a:off x="2939428" y="2768605"/>
            <a:ext cx="58816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userDrawn="1"/>
        </p:nvPicPr>
        <p:blipFill>
          <a:blip r:embed="rId2"/>
          <a:srcRect r="17691" b="21541"/>
          <a:stretch>
            <a:fillRect/>
          </a:stretch>
        </p:blipFill>
        <p:spPr>
          <a:xfrm>
            <a:off x="6329104" y="4279056"/>
            <a:ext cx="2672021" cy="256148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heme" Target="../theme/theme3.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1.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theme" Target="../theme/theme5.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upp 30"/>
          <p:cNvGrpSpPr/>
          <p:nvPr/>
        </p:nvGrpSpPr>
        <p:grpSpPr>
          <a:xfrm>
            <a:off x="-119270" y="-59968"/>
            <a:ext cx="9228344" cy="6984776"/>
            <a:chOff x="-119270" y="-59968"/>
            <a:chExt cx="9228344" cy="6984776"/>
          </a:xfrm>
        </p:grpSpPr>
        <p:cxnSp>
          <p:nvCxnSpPr>
            <p:cNvPr id="25" name="Rak 24"/>
            <p:cNvCxnSpPr/>
            <p:nvPr userDrawn="1"/>
          </p:nvCxnSpPr>
          <p:spPr bwMode="auto">
            <a:xfrm>
              <a:off x="-119270" y="1772485"/>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3" name="Rak 12"/>
            <p:cNvCxnSpPr/>
            <p:nvPr/>
          </p:nvCxnSpPr>
          <p:spPr bwMode="auto">
            <a:xfrm>
              <a:off x="-119270" y="176199"/>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4" name="Rak 13"/>
            <p:cNvCxnSpPr/>
            <p:nvPr/>
          </p:nvCxnSpPr>
          <p:spPr bwMode="auto">
            <a:xfrm>
              <a:off x="-119270" y="1266406"/>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5" name="Rak 14"/>
            <p:cNvCxnSpPr/>
            <p:nvPr/>
          </p:nvCxnSpPr>
          <p:spPr bwMode="auto">
            <a:xfrm>
              <a:off x="-119270" y="6676531"/>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 name="Rak 15"/>
            <p:cNvCxnSpPr/>
            <p:nvPr/>
          </p:nvCxnSpPr>
          <p:spPr bwMode="auto">
            <a:xfrm>
              <a:off x="1705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7" name="Rak 16"/>
            <p:cNvCxnSpPr/>
            <p:nvPr/>
          </p:nvCxnSpPr>
          <p:spPr bwMode="auto">
            <a:xfrm>
              <a:off x="8821042"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0" name="Rak 19"/>
            <p:cNvCxnSpPr/>
            <p:nvPr/>
          </p:nvCxnSpPr>
          <p:spPr bwMode="auto">
            <a:xfrm>
              <a:off x="41388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3" name="Rak 22"/>
            <p:cNvCxnSpPr/>
            <p:nvPr/>
          </p:nvCxnSpPr>
          <p:spPr bwMode="auto">
            <a:xfrm>
              <a:off x="770383"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2" name="Rektangel 11"/>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grpSp>
      <p:sp>
        <p:nvSpPr>
          <p:cNvPr id="1027" name="Rectangle 2"/>
          <p:cNvSpPr>
            <a:spLocks noGrp="1" noChangeArrowheads="1"/>
          </p:cNvSpPr>
          <p:nvPr>
            <p:ph type="title"/>
          </p:nvPr>
        </p:nvSpPr>
        <p:spPr bwMode="auto">
          <a:xfrm>
            <a:off x="643263" y="283771"/>
            <a:ext cx="7605109" cy="1139825"/>
          </a:xfrm>
          <a:prstGeom prst="rect">
            <a:avLst/>
          </a:prstGeom>
          <a:noFill/>
          <a:ln w="9525">
            <a:noFill/>
            <a:miter lim="800000"/>
            <a:headEnd/>
            <a:tailEnd/>
          </a:ln>
        </p:spPr>
        <p:txBody>
          <a:bodyPr vert="horz" wrap="square" lIns="90516" tIns="45258" rIns="90516" bIns="45258" numCol="1" anchor="b" anchorCtr="0" compatLnSpc="1">
            <a:prstTxWarp prst="textNoShape">
              <a:avLst/>
            </a:prstTxWarp>
          </a:bodyPr>
          <a:lstStyle/>
          <a:p>
            <a:pPr lvl="0"/>
            <a:r>
              <a:rPr lang="sv-SE" dirty="0" smtClean="0"/>
              <a:t>Rubrik</a:t>
            </a:r>
          </a:p>
        </p:txBody>
      </p:sp>
      <p:sp>
        <p:nvSpPr>
          <p:cNvPr id="1028" name="Rectangle 3"/>
          <p:cNvSpPr>
            <a:spLocks noGrp="1" noChangeArrowheads="1"/>
          </p:cNvSpPr>
          <p:nvPr>
            <p:ph type="body" idx="1"/>
          </p:nvPr>
        </p:nvSpPr>
        <p:spPr bwMode="auto">
          <a:xfrm>
            <a:off x="657538" y="1843907"/>
            <a:ext cx="7590053" cy="3563159"/>
          </a:xfrm>
          <a:prstGeom prst="rect">
            <a:avLst/>
          </a:prstGeom>
          <a:noFill/>
          <a:ln w="9525">
            <a:noFill/>
            <a:miter lim="800000"/>
            <a:headEnd/>
            <a:tailEnd/>
          </a:ln>
        </p:spPr>
        <p:txBody>
          <a:bodyPr vert="horz" wrap="square" lIns="90516" tIns="45258" rIns="90516" bIns="45258" numCol="1" anchor="t" anchorCtr="0" compatLnSpc="1">
            <a:prstTxWarp prst="textNoShape">
              <a:avLst/>
            </a:prstTxWarp>
          </a:body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cxnSp>
        <p:nvCxnSpPr>
          <p:cNvPr id="10" name="Rak 9"/>
          <p:cNvCxnSpPr/>
          <p:nvPr/>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9" name="Bildobjekt 18" descr="Lunds_universitet RGB 150.png"/>
          <p:cNvPicPr>
            <a:picLocks noChangeAspect="1"/>
          </p:cNvPicPr>
          <p:nvPr/>
        </p:nvPicPr>
        <p:blipFill>
          <a:blip r:embed="rId14"/>
          <a:stretch>
            <a:fillRect/>
          </a:stretch>
        </p:blipFill>
        <p:spPr>
          <a:xfrm>
            <a:off x="7824067" y="5573977"/>
            <a:ext cx="769864" cy="945018"/>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702" r:id="rId2"/>
    <p:sldLayoutId id="2147483694" r:id="rId3"/>
    <p:sldLayoutId id="2147483695" r:id="rId4"/>
    <p:sldLayoutId id="2147483684" r:id="rId5"/>
    <p:sldLayoutId id="2147483691" r:id="rId6"/>
    <p:sldLayoutId id="2147483707" r:id="rId7"/>
    <p:sldLayoutId id="2147483683" r:id="rId8"/>
    <p:sldLayoutId id="2147483705" r:id="rId9"/>
    <p:sldLayoutId id="2147483682" r:id="rId10"/>
    <p:sldLayoutId id="2147483703" r:id="rId11"/>
    <p:sldLayoutId id="2147483689" r:id="rId12"/>
  </p:sldLayoutIdLst>
  <p:timing>
    <p:tnLst>
      <p:par>
        <p:cTn id="1" dur="indefinite" restart="never" nodeType="tmRoot"/>
      </p:par>
    </p:tnLst>
  </p:timing>
  <p:txStyles>
    <p:titleStyle>
      <a:lvl1pPr algn="l" defTabSz="904875" rtl="0" eaLnBrk="1" fontAlgn="base" hangingPunct="1">
        <a:spcBef>
          <a:spcPct val="0"/>
        </a:spcBef>
        <a:spcAft>
          <a:spcPct val="0"/>
        </a:spcAft>
        <a:defRPr sz="3600" b="0">
          <a:solidFill>
            <a:schemeClr val="tx1"/>
          </a:solidFill>
          <a:latin typeface="+mj-lt"/>
          <a:ea typeface="ＭＳ Ｐゴシック" charset="-128"/>
          <a:cs typeface="+mj-cs"/>
        </a:defRPr>
      </a:lvl1pPr>
      <a:lvl2pPr algn="l" defTabSz="904875" rtl="0" eaLnBrk="1" fontAlgn="base" hangingPunct="1">
        <a:spcBef>
          <a:spcPct val="0"/>
        </a:spcBef>
        <a:spcAft>
          <a:spcPct val="0"/>
        </a:spcAft>
        <a:defRPr sz="3000" b="1">
          <a:solidFill>
            <a:schemeClr val="tx1"/>
          </a:solidFill>
          <a:latin typeface="Arial" charset="0"/>
          <a:ea typeface="ＭＳ Ｐゴシック" charset="-128"/>
        </a:defRPr>
      </a:lvl2pPr>
      <a:lvl3pPr algn="l" defTabSz="904875" rtl="0" eaLnBrk="1" fontAlgn="base" hangingPunct="1">
        <a:spcBef>
          <a:spcPct val="0"/>
        </a:spcBef>
        <a:spcAft>
          <a:spcPct val="0"/>
        </a:spcAft>
        <a:defRPr sz="3000" b="1">
          <a:solidFill>
            <a:schemeClr val="tx1"/>
          </a:solidFill>
          <a:latin typeface="Arial" charset="0"/>
          <a:ea typeface="ＭＳ Ｐゴシック" charset="-128"/>
        </a:defRPr>
      </a:lvl3pPr>
      <a:lvl4pPr algn="l" defTabSz="904875" rtl="0" eaLnBrk="1" fontAlgn="base" hangingPunct="1">
        <a:spcBef>
          <a:spcPct val="0"/>
        </a:spcBef>
        <a:spcAft>
          <a:spcPct val="0"/>
        </a:spcAft>
        <a:defRPr sz="3000" b="1">
          <a:solidFill>
            <a:schemeClr val="tx1"/>
          </a:solidFill>
          <a:latin typeface="Arial" charset="0"/>
          <a:ea typeface="ＭＳ Ｐゴシック" charset="-128"/>
        </a:defRPr>
      </a:lvl4pPr>
      <a:lvl5pPr algn="l" defTabSz="904875" rtl="0" eaLnBrk="1" fontAlgn="base" hangingPunct="1">
        <a:spcBef>
          <a:spcPct val="0"/>
        </a:spcBef>
        <a:spcAft>
          <a:spcPct val="0"/>
        </a:spcAft>
        <a:defRPr sz="3000" b="1">
          <a:solidFill>
            <a:schemeClr val="tx1"/>
          </a:solidFill>
          <a:latin typeface="Arial" charset="0"/>
          <a:ea typeface="ＭＳ Ｐゴシック" charset="-128"/>
        </a:defRPr>
      </a:lvl5pPr>
      <a:lvl6pPr marL="457200" algn="l" defTabSz="904875" rtl="0" eaLnBrk="1" fontAlgn="base" hangingPunct="1">
        <a:spcBef>
          <a:spcPct val="0"/>
        </a:spcBef>
        <a:spcAft>
          <a:spcPct val="0"/>
        </a:spcAft>
        <a:defRPr sz="3000" b="1">
          <a:solidFill>
            <a:schemeClr val="tx1"/>
          </a:solidFill>
          <a:latin typeface="Arial" charset="0"/>
        </a:defRPr>
      </a:lvl6pPr>
      <a:lvl7pPr marL="914400" algn="l" defTabSz="904875" rtl="0" eaLnBrk="1" fontAlgn="base" hangingPunct="1">
        <a:spcBef>
          <a:spcPct val="0"/>
        </a:spcBef>
        <a:spcAft>
          <a:spcPct val="0"/>
        </a:spcAft>
        <a:defRPr sz="3000" b="1">
          <a:solidFill>
            <a:schemeClr val="tx1"/>
          </a:solidFill>
          <a:latin typeface="Arial" charset="0"/>
        </a:defRPr>
      </a:lvl7pPr>
      <a:lvl8pPr marL="1371600" algn="l" defTabSz="904875" rtl="0" eaLnBrk="1" fontAlgn="base" hangingPunct="1">
        <a:spcBef>
          <a:spcPct val="0"/>
        </a:spcBef>
        <a:spcAft>
          <a:spcPct val="0"/>
        </a:spcAft>
        <a:defRPr sz="3000" b="1">
          <a:solidFill>
            <a:schemeClr val="tx1"/>
          </a:solidFill>
          <a:latin typeface="Arial" charset="0"/>
        </a:defRPr>
      </a:lvl8pPr>
      <a:lvl9pPr marL="1828800" algn="l" defTabSz="904875" rtl="0" eaLnBrk="1" fontAlgn="base" hangingPunct="1">
        <a:spcBef>
          <a:spcPct val="0"/>
        </a:spcBef>
        <a:spcAft>
          <a:spcPct val="0"/>
        </a:spcAft>
        <a:defRPr sz="3000" b="1">
          <a:solidFill>
            <a:schemeClr val="tx1"/>
          </a:solidFill>
          <a:latin typeface="Arial" charset="0"/>
        </a:defRPr>
      </a:lvl9pPr>
    </p:titleStyle>
    <p:bodyStyle>
      <a:lvl1pPr marL="230188" indent="-230188" algn="l" defTabSz="904875" rtl="0" eaLnBrk="1" fontAlgn="base" hangingPunct="1">
        <a:spcBef>
          <a:spcPts val="1000"/>
        </a:spcBef>
        <a:spcAft>
          <a:spcPts val="0"/>
        </a:spcAft>
        <a:buClr>
          <a:schemeClr val="tx2"/>
        </a:buClr>
        <a:buFont typeface="Arial" pitchFamily="34" charset="0"/>
        <a:buChar char="•"/>
        <a:defRPr sz="2200" b="0">
          <a:solidFill>
            <a:schemeClr val="tx2"/>
          </a:solidFill>
          <a:latin typeface="+mn-lt"/>
          <a:ea typeface="ＭＳ Ｐゴシック" charset="-128"/>
          <a:cs typeface="+mn-cs"/>
        </a:defRPr>
      </a:lvl1pPr>
      <a:lvl2pPr marL="700088" indent="-247650" algn="l" defTabSz="904875" rtl="0" eaLnBrk="1" fontAlgn="base" hangingPunct="1">
        <a:spcBef>
          <a:spcPts val="1000"/>
        </a:spcBef>
        <a:spcAft>
          <a:spcPts val="0"/>
        </a:spcAft>
        <a:buClr>
          <a:schemeClr val="tx1"/>
        </a:buClr>
        <a:buChar char="–"/>
        <a:defRPr sz="2200" b="0">
          <a:solidFill>
            <a:schemeClr val="tx2"/>
          </a:solidFill>
          <a:latin typeface="+mn-lt"/>
          <a:ea typeface="ＭＳ Ｐゴシック" charset="-128"/>
        </a:defRPr>
      </a:lvl2pPr>
      <a:lvl3pPr marL="1089025" indent="-179388" algn="l" defTabSz="904875" rtl="0" eaLnBrk="1" fontAlgn="base" hangingPunct="1">
        <a:spcBef>
          <a:spcPts val="1000"/>
        </a:spcBef>
        <a:spcAft>
          <a:spcPts val="0"/>
        </a:spcAft>
        <a:buClr>
          <a:schemeClr val="tx1"/>
        </a:buClr>
        <a:buFont typeface="Lucida Grande"/>
        <a:buChar char="»"/>
        <a:defRPr sz="2000" b="0">
          <a:solidFill>
            <a:schemeClr val="tx2"/>
          </a:solidFill>
          <a:latin typeface="+mn-lt"/>
          <a:ea typeface="ＭＳ Ｐゴシック" charset="-128"/>
        </a:defRPr>
      </a:lvl3pPr>
      <a:lvl4pPr marL="1550988" indent="-193675" algn="l" defTabSz="904875" rtl="0" eaLnBrk="1" fontAlgn="base" hangingPunct="1">
        <a:spcBef>
          <a:spcPts val="1000"/>
        </a:spcBef>
        <a:spcAft>
          <a:spcPts val="0"/>
        </a:spcAft>
        <a:buClr>
          <a:schemeClr val="tx1"/>
        </a:buClr>
        <a:buChar char="–"/>
        <a:defRPr sz="2000" b="0">
          <a:solidFill>
            <a:schemeClr val="tx2"/>
          </a:solidFill>
          <a:latin typeface="+mn-lt"/>
          <a:ea typeface="ＭＳ Ｐゴシック" charset="-128"/>
        </a:defRPr>
      </a:lvl4pPr>
      <a:lvl5pPr marL="2036763" indent="-227013" algn="l" defTabSz="904875" rtl="0" eaLnBrk="1" fontAlgn="base" hangingPunct="1">
        <a:spcBef>
          <a:spcPct val="20000"/>
        </a:spcBef>
        <a:spcAft>
          <a:spcPct val="0"/>
        </a:spcAft>
        <a:buChar char="»"/>
        <a:defRPr sz="2000" b="1">
          <a:solidFill>
            <a:schemeClr val="tx1"/>
          </a:solidFill>
          <a:latin typeface="+mn-lt"/>
          <a:ea typeface="ＭＳ Ｐゴシック" charset="-128"/>
        </a:defRPr>
      </a:lvl5pPr>
      <a:lvl6pPr marL="24939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6pPr>
      <a:lvl7pPr marL="29511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7pPr>
      <a:lvl8pPr marL="34083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8pPr>
      <a:lvl9pPr marL="38655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upp 30"/>
          <p:cNvGrpSpPr/>
          <p:nvPr/>
        </p:nvGrpSpPr>
        <p:grpSpPr>
          <a:xfrm>
            <a:off x="-119270" y="-59968"/>
            <a:ext cx="9228344" cy="6984776"/>
            <a:chOff x="-119270" y="-59968"/>
            <a:chExt cx="9228344" cy="6984776"/>
          </a:xfrm>
        </p:grpSpPr>
        <p:cxnSp>
          <p:nvCxnSpPr>
            <p:cNvPr id="25" name="Rak 24"/>
            <p:cNvCxnSpPr/>
            <p:nvPr userDrawn="1"/>
          </p:nvCxnSpPr>
          <p:spPr bwMode="auto">
            <a:xfrm>
              <a:off x="-119270" y="1772485"/>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3" name="Rak 12"/>
            <p:cNvCxnSpPr/>
            <p:nvPr/>
          </p:nvCxnSpPr>
          <p:spPr bwMode="auto">
            <a:xfrm>
              <a:off x="-119270" y="176199"/>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4" name="Rak 13"/>
            <p:cNvCxnSpPr/>
            <p:nvPr/>
          </p:nvCxnSpPr>
          <p:spPr bwMode="auto">
            <a:xfrm>
              <a:off x="-119270" y="1266406"/>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5" name="Rak 14"/>
            <p:cNvCxnSpPr/>
            <p:nvPr/>
          </p:nvCxnSpPr>
          <p:spPr bwMode="auto">
            <a:xfrm>
              <a:off x="-119270" y="6676531"/>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 name="Rak 15"/>
            <p:cNvCxnSpPr/>
            <p:nvPr/>
          </p:nvCxnSpPr>
          <p:spPr bwMode="auto">
            <a:xfrm>
              <a:off x="1705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7" name="Rak 16"/>
            <p:cNvCxnSpPr/>
            <p:nvPr/>
          </p:nvCxnSpPr>
          <p:spPr bwMode="auto">
            <a:xfrm>
              <a:off x="8821042"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0" name="Rak 19"/>
            <p:cNvCxnSpPr/>
            <p:nvPr/>
          </p:nvCxnSpPr>
          <p:spPr bwMode="auto">
            <a:xfrm>
              <a:off x="41388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3" name="Rak 22"/>
            <p:cNvCxnSpPr/>
            <p:nvPr/>
          </p:nvCxnSpPr>
          <p:spPr bwMode="auto">
            <a:xfrm>
              <a:off x="770383"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2" name="Rektangel 11"/>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1"/>
                </a:solidFill>
                <a:effectLst/>
                <a:latin typeface="Arial" charset="0"/>
              </a:endParaRPr>
            </a:p>
          </p:txBody>
        </p:sp>
      </p:grpSp>
      <p:sp>
        <p:nvSpPr>
          <p:cNvPr id="1027" name="Rectangle 2"/>
          <p:cNvSpPr>
            <a:spLocks noGrp="1" noChangeArrowheads="1"/>
          </p:cNvSpPr>
          <p:nvPr>
            <p:ph type="title"/>
          </p:nvPr>
        </p:nvSpPr>
        <p:spPr bwMode="auto">
          <a:xfrm>
            <a:off x="643263" y="283771"/>
            <a:ext cx="7605109" cy="1139825"/>
          </a:xfrm>
          <a:prstGeom prst="rect">
            <a:avLst/>
          </a:prstGeom>
          <a:noFill/>
          <a:ln w="9525">
            <a:noFill/>
            <a:miter lim="800000"/>
            <a:headEnd/>
            <a:tailEnd/>
          </a:ln>
        </p:spPr>
        <p:txBody>
          <a:bodyPr vert="horz" wrap="square" lIns="90516" tIns="45258" rIns="90516" bIns="45258" numCol="1" anchor="b" anchorCtr="0" compatLnSpc="1">
            <a:prstTxWarp prst="textNoShape">
              <a:avLst/>
            </a:prstTxWarp>
          </a:bodyPr>
          <a:lstStyle/>
          <a:p>
            <a:pPr lvl="0"/>
            <a:r>
              <a:rPr lang="sv-SE"/>
              <a:t>Rubrik</a:t>
            </a:r>
          </a:p>
        </p:txBody>
      </p:sp>
      <p:sp>
        <p:nvSpPr>
          <p:cNvPr id="1028" name="Rectangle 3"/>
          <p:cNvSpPr>
            <a:spLocks noGrp="1" noChangeArrowheads="1"/>
          </p:cNvSpPr>
          <p:nvPr>
            <p:ph type="body" idx="1"/>
          </p:nvPr>
        </p:nvSpPr>
        <p:spPr bwMode="auto">
          <a:xfrm>
            <a:off x="657538" y="1843907"/>
            <a:ext cx="7590053" cy="3563159"/>
          </a:xfrm>
          <a:prstGeom prst="rect">
            <a:avLst/>
          </a:prstGeom>
          <a:noFill/>
          <a:ln w="9525">
            <a:noFill/>
            <a:miter lim="800000"/>
            <a:headEnd/>
            <a:tailEnd/>
          </a:ln>
        </p:spPr>
        <p:txBody>
          <a:bodyPr vert="horz" wrap="square" lIns="90516" tIns="45258" rIns="90516" bIns="45258" numCol="1" anchor="t" anchorCtr="0" compatLnSpc="1">
            <a:prstTxWarp prst="textNoShape">
              <a:avLst/>
            </a:prstTxWarp>
          </a:bodyPr>
          <a:lstStyle/>
          <a:p>
            <a:pPr lvl="0"/>
            <a:r>
              <a:rPr lang="sv-SE"/>
              <a:t>Skriv text</a:t>
            </a:r>
          </a:p>
          <a:p>
            <a:pPr lvl="1"/>
            <a:r>
              <a:rPr lang="sv-SE"/>
              <a:t>Nivå två</a:t>
            </a:r>
          </a:p>
          <a:p>
            <a:pPr lvl="2"/>
            <a:r>
              <a:rPr lang="sv-SE"/>
              <a:t>Nivå tre</a:t>
            </a:r>
          </a:p>
          <a:p>
            <a:pPr lvl="3"/>
            <a:r>
              <a:rPr lang="sv-SE"/>
              <a:t>Nivå fyra</a:t>
            </a:r>
          </a:p>
        </p:txBody>
      </p:sp>
      <p:cxnSp>
        <p:nvCxnSpPr>
          <p:cNvPr id="10" name="Rak 9"/>
          <p:cNvCxnSpPr/>
          <p:nvPr/>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9" name="Bildobjekt 18" descr="Lunds_universitet RGB 150.png"/>
          <p:cNvPicPr>
            <a:picLocks noChangeAspect="1"/>
          </p:cNvPicPr>
          <p:nvPr/>
        </p:nvPicPr>
        <p:blipFill>
          <a:blip r:embed="rId15"/>
          <a:stretch>
            <a:fillRect/>
          </a:stretch>
        </p:blipFill>
        <p:spPr>
          <a:xfrm>
            <a:off x="7824067" y="5573977"/>
            <a:ext cx="769864" cy="945018"/>
          </a:xfrm>
          <a:prstGeom prst="rect">
            <a:avLst/>
          </a:prstGeom>
        </p:spPr>
      </p:pic>
    </p:spTree>
    <p:extLst>
      <p:ext uri="{BB962C8B-B14F-4D97-AF65-F5344CB8AC3E}">
        <p14:creationId xmlns:p14="http://schemas.microsoft.com/office/powerpoint/2010/main" val="10127439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2" r:id="rId13"/>
  </p:sldLayoutIdLst>
  <p:txStyles>
    <p:titleStyle>
      <a:lvl1pPr algn="l" defTabSz="904875" rtl="0" eaLnBrk="1" fontAlgn="base" hangingPunct="1">
        <a:spcBef>
          <a:spcPct val="0"/>
        </a:spcBef>
        <a:spcAft>
          <a:spcPct val="0"/>
        </a:spcAft>
        <a:defRPr sz="3600" b="0">
          <a:solidFill>
            <a:schemeClr val="tx1"/>
          </a:solidFill>
          <a:latin typeface="+mj-lt"/>
          <a:ea typeface="ＭＳ Ｐゴシック" charset="-128"/>
          <a:cs typeface="+mj-cs"/>
        </a:defRPr>
      </a:lvl1pPr>
      <a:lvl2pPr algn="l" defTabSz="904875" rtl="0" eaLnBrk="1" fontAlgn="base" hangingPunct="1">
        <a:spcBef>
          <a:spcPct val="0"/>
        </a:spcBef>
        <a:spcAft>
          <a:spcPct val="0"/>
        </a:spcAft>
        <a:defRPr sz="3000" b="1">
          <a:solidFill>
            <a:schemeClr val="tx1"/>
          </a:solidFill>
          <a:latin typeface="Arial" charset="0"/>
          <a:ea typeface="ＭＳ Ｐゴシック" charset="-128"/>
        </a:defRPr>
      </a:lvl2pPr>
      <a:lvl3pPr algn="l" defTabSz="904875" rtl="0" eaLnBrk="1" fontAlgn="base" hangingPunct="1">
        <a:spcBef>
          <a:spcPct val="0"/>
        </a:spcBef>
        <a:spcAft>
          <a:spcPct val="0"/>
        </a:spcAft>
        <a:defRPr sz="3000" b="1">
          <a:solidFill>
            <a:schemeClr val="tx1"/>
          </a:solidFill>
          <a:latin typeface="Arial" charset="0"/>
          <a:ea typeface="ＭＳ Ｐゴシック" charset="-128"/>
        </a:defRPr>
      </a:lvl3pPr>
      <a:lvl4pPr algn="l" defTabSz="904875" rtl="0" eaLnBrk="1" fontAlgn="base" hangingPunct="1">
        <a:spcBef>
          <a:spcPct val="0"/>
        </a:spcBef>
        <a:spcAft>
          <a:spcPct val="0"/>
        </a:spcAft>
        <a:defRPr sz="3000" b="1">
          <a:solidFill>
            <a:schemeClr val="tx1"/>
          </a:solidFill>
          <a:latin typeface="Arial" charset="0"/>
          <a:ea typeface="ＭＳ Ｐゴシック" charset="-128"/>
        </a:defRPr>
      </a:lvl4pPr>
      <a:lvl5pPr algn="l" defTabSz="904875" rtl="0" eaLnBrk="1" fontAlgn="base" hangingPunct="1">
        <a:spcBef>
          <a:spcPct val="0"/>
        </a:spcBef>
        <a:spcAft>
          <a:spcPct val="0"/>
        </a:spcAft>
        <a:defRPr sz="3000" b="1">
          <a:solidFill>
            <a:schemeClr val="tx1"/>
          </a:solidFill>
          <a:latin typeface="Arial" charset="0"/>
          <a:ea typeface="ＭＳ Ｐゴシック" charset="-128"/>
        </a:defRPr>
      </a:lvl5pPr>
      <a:lvl6pPr marL="457200" algn="l" defTabSz="904875" rtl="0" eaLnBrk="1" fontAlgn="base" hangingPunct="1">
        <a:spcBef>
          <a:spcPct val="0"/>
        </a:spcBef>
        <a:spcAft>
          <a:spcPct val="0"/>
        </a:spcAft>
        <a:defRPr sz="3000" b="1">
          <a:solidFill>
            <a:schemeClr val="tx1"/>
          </a:solidFill>
          <a:latin typeface="Arial" charset="0"/>
        </a:defRPr>
      </a:lvl6pPr>
      <a:lvl7pPr marL="914400" algn="l" defTabSz="904875" rtl="0" eaLnBrk="1" fontAlgn="base" hangingPunct="1">
        <a:spcBef>
          <a:spcPct val="0"/>
        </a:spcBef>
        <a:spcAft>
          <a:spcPct val="0"/>
        </a:spcAft>
        <a:defRPr sz="3000" b="1">
          <a:solidFill>
            <a:schemeClr val="tx1"/>
          </a:solidFill>
          <a:latin typeface="Arial" charset="0"/>
        </a:defRPr>
      </a:lvl7pPr>
      <a:lvl8pPr marL="1371600" algn="l" defTabSz="904875" rtl="0" eaLnBrk="1" fontAlgn="base" hangingPunct="1">
        <a:spcBef>
          <a:spcPct val="0"/>
        </a:spcBef>
        <a:spcAft>
          <a:spcPct val="0"/>
        </a:spcAft>
        <a:defRPr sz="3000" b="1">
          <a:solidFill>
            <a:schemeClr val="tx1"/>
          </a:solidFill>
          <a:latin typeface="Arial" charset="0"/>
        </a:defRPr>
      </a:lvl8pPr>
      <a:lvl9pPr marL="1828800" algn="l" defTabSz="904875" rtl="0" eaLnBrk="1" fontAlgn="base" hangingPunct="1">
        <a:spcBef>
          <a:spcPct val="0"/>
        </a:spcBef>
        <a:spcAft>
          <a:spcPct val="0"/>
        </a:spcAft>
        <a:defRPr sz="3000" b="1">
          <a:solidFill>
            <a:schemeClr val="tx1"/>
          </a:solidFill>
          <a:latin typeface="Arial" charset="0"/>
        </a:defRPr>
      </a:lvl9pPr>
    </p:titleStyle>
    <p:bodyStyle>
      <a:lvl1pPr marL="230188" indent="-230188" algn="l" defTabSz="904875" rtl="0" eaLnBrk="1" fontAlgn="base" hangingPunct="1">
        <a:spcBef>
          <a:spcPts val="1000"/>
        </a:spcBef>
        <a:spcAft>
          <a:spcPts val="0"/>
        </a:spcAft>
        <a:buClr>
          <a:schemeClr val="tx2"/>
        </a:buClr>
        <a:buFont typeface="Arial" pitchFamily="34" charset="0"/>
        <a:buChar char="•"/>
        <a:defRPr sz="2200" b="0">
          <a:solidFill>
            <a:schemeClr val="tx2"/>
          </a:solidFill>
          <a:latin typeface="+mn-lt"/>
          <a:ea typeface="ＭＳ Ｐゴシック" charset="-128"/>
          <a:cs typeface="+mn-cs"/>
        </a:defRPr>
      </a:lvl1pPr>
      <a:lvl2pPr marL="700088" indent="-247650" algn="l" defTabSz="904875" rtl="0" eaLnBrk="1" fontAlgn="base" hangingPunct="1">
        <a:spcBef>
          <a:spcPts val="1000"/>
        </a:spcBef>
        <a:spcAft>
          <a:spcPts val="0"/>
        </a:spcAft>
        <a:buClr>
          <a:schemeClr val="tx1"/>
        </a:buClr>
        <a:buChar char="–"/>
        <a:defRPr sz="2200" b="0">
          <a:solidFill>
            <a:schemeClr val="tx2"/>
          </a:solidFill>
          <a:latin typeface="+mn-lt"/>
          <a:ea typeface="ＭＳ Ｐゴシック" charset="-128"/>
        </a:defRPr>
      </a:lvl2pPr>
      <a:lvl3pPr marL="1089025" indent="-179388" algn="l" defTabSz="904875" rtl="0" eaLnBrk="1" fontAlgn="base" hangingPunct="1">
        <a:spcBef>
          <a:spcPts val="1000"/>
        </a:spcBef>
        <a:spcAft>
          <a:spcPts val="0"/>
        </a:spcAft>
        <a:buClr>
          <a:schemeClr val="tx1"/>
        </a:buClr>
        <a:buFont typeface="Lucida Grande"/>
        <a:buChar char="»"/>
        <a:defRPr sz="2000" b="0">
          <a:solidFill>
            <a:schemeClr val="tx2"/>
          </a:solidFill>
          <a:latin typeface="+mn-lt"/>
          <a:ea typeface="ＭＳ Ｐゴシック" charset="-128"/>
        </a:defRPr>
      </a:lvl3pPr>
      <a:lvl4pPr marL="1550988" indent="-193675" algn="l" defTabSz="904875" rtl="0" eaLnBrk="1" fontAlgn="base" hangingPunct="1">
        <a:spcBef>
          <a:spcPts val="1000"/>
        </a:spcBef>
        <a:spcAft>
          <a:spcPts val="0"/>
        </a:spcAft>
        <a:buClr>
          <a:schemeClr val="tx1"/>
        </a:buClr>
        <a:buChar char="–"/>
        <a:defRPr sz="2000" b="0">
          <a:solidFill>
            <a:schemeClr val="tx2"/>
          </a:solidFill>
          <a:latin typeface="+mn-lt"/>
          <a:ea typeface="ＭＳ Ｐゴシック" charset="-128"/>
        </a:defRPr>
      </a:lvl4pPr>
      <a:lvl5pPr marL="2036763" indent="-227013" algn="l" defTabSz="904875" rtl="0" eaLnBrk="1" fontAlgn="base" hangingPunct="1">
        <a:spcBef>
          <a:spcPct val="20000"/>
        </a:spcBef>
        <a:spcAft>
          <a:spcPct val="0"/>
        </a:spcAft>
        <a:buChar char="»"/>
        <a:defRPr sz="2000" b="1">
          <a:solidFill>
            <a:schemeClr val="tx1"/>
          </a:solidFill>
          <a:latin typeface="+mn-lt"/>
          <a:ea typeface="ＭＳ Ｐゴシック" charset="-128"/>
        </a:defRPr>
      </a:lvl5pPr>
      <a:lvl6pPr marL="24939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6pPr>
      <a:lvl7pPr marL="29511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7pPr>
      <a:lvl8pPr marL="34083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8pPr>
      <a:lvl9pPr marL="38655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upp 30"/>
          <p:cNvGrpSpPr/>
          <p:nvPr userDrawn="1"/>
        </p:nvGrpSpPr>
        <p:grpSpPr>
          <a:xfrm>
            <a:off x="-119270" y="-59968"/>
            <a:ext cx="9228343" cy="6984776"/>
            <a:chOff x="-119270" y="-59968"/>
            <a:chExt cx="9228344" cy="6984776"/>
          </a:xfrm>
        </p:grpSpPr>
        <p:cxnSp>
          <p:nvCxnSpPr>
            <p:cNvPr id="25" name="Rak 24"/>
            <p:cNvCxnSpPr/>
            <p:nvPr userDrawn="1"/>
          </p:nvCxnSpPr>
          <p:spPr bwMode="auto">
            <a:xfrm>
              <a:off x="-119270" y="1772485"/>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3" name="Rak 12"/>
            <p:cNvCxnSpPr/>
            <p:nvPr/>
          </p:nvCxnSpPr>
          <p:spPr bwMode="auto">
            <a:xfrm>
              <a:off x="-119270" y="176199"/>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4" name="Rak 13"/>
            <p:cNvCxnSpPr/>
            <p:nvPr/>
          </p:nvCxnSpPr>
          <p:spPr bwMode="auto">
            <a:xfrm>
              <a:off x="-119270" y="1266406"/>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5" name="Rak 14"/>
            <p:cNvCxnSpPr/>
            <p:nvPr/>
          </p:nvCxnSpPr>
          <p:spPr bwMode="auto">
            <a:xfrm>
              <a:off x="-119270" y="6676531"/>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 name="Rak 15"/>
            <p:cNvCxnSpPr/>
            <p:nvPr/>
          </p:nvCxnSpPr>
          <p:spPr bwMode="auto">
            <a:xfrm>
              <a:off x="1705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7" name="Rak 16"/>
            <p:cNvCxnSpPr/>
            <p:nvPr/>
          </p:nvCxnSpPr>
          <p:spPr bwMode="auto">
            <a:xfrm>
              <a:off x="8821042"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0" name="Rak 19"/>
            <p:cNvCxnSpPr/>
            <p:nvPr/>
          </p:nvCxnSpPr>
          <p:spPr bwMode="auto">
            <a:xfrm>
              <a:off x="41388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3" name="Rak 22"/>
            <p:cNvCxnSpPr/>
            <p:nvPr/>
          </p:nvCxnSpPr>
          <p:spPr bwMode="auto">
            <a:xfrm>
              <a:off x="770383"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2" name="Rektangel 11"/>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grpSp>
      <p:sp>
        <p:nvSpPr>
          <p:cNvPr id="1027" name="Rectangle 2"/>
          <p:cNvSpPr>
            <a:spLocks noGrp="1" noChangeArrowheads="1"/>
          </p:cNvSpPr>
          <p:nvPr userDrawn="1">
            <p:ph type="title"/>
          </p:nvPr>
        </p:nvSpPr>
        <p:spPr bwMode="auto">
          <a:xfrm>
            <a:off x="643265" y="283772"/>
            <a:ext cx="7605109" cy="1139825"/>
          </a:xfrm>
          <a:prstGeom prst="rect">
            <a:avLst/>
          </a:prstGeom>
          <a:noFill/>
          <a:ln w="9525">
            <a:noFill/>
            <a:miter lim="800000"/>
            <a:headEnd/>
            <a:tailEnd/>
          </a:ln>
        </p:spPr>
        <p:txBody>
          <a:bodyPr vert="horz" wrap="square" lIns="90516" tIns="45258" rIns="90516" bIns="45258" numCol="1" anchor="b" anchorCtr="0" compatLnSpc="1">
            <a:prstTxWarp prst="textNoShape">
              <a:avLst/>
            </a:prstTxWarp>
          </a:bodyPr>
          <a:lstStyle/>
          <a:p>
            <a:pPr lvl="0"/>
            <a:r>
              <a:rPr lang="sv-SE" dirty="0" smtClean="0"/>
              <a:t>Rubrik</a:t>
            </a:r>
          </a:p>
        </p:txBody>
      </p:sp>
      <p:sp>
        <p:nvSpPr>
          <p:cNvPr id="1028" name="Rectangle 3"/>
          <p:cNvSpPr>
            <a:spLocks noGrp="1" noChangeArrowheads="1"/>
          </p:cNvSpPr>
          <p:nvPr userDrawn="1">
            <p:ph type="body" idx="1"/>
          </p:nvPr>
        </p:nvSpPr>
        <p:spPr bwMode="auto">
          <a:xfrm>
            <a:off x="657539" y="1843908"/>
            <a:ext cx="7590053" cy="3563159"/>
          </a:xfrm>
          <a:prstGeom prst="rect">
            <a:avLst/>
          </a:prstGeom>
          <a:noFill/>
          <a:ln w="9525">
            <a:noFill/>
            <a:miter lim="800000"/>
            <a:headEnd/>
            <a:tailEnd/>
          </a:ln>
        </p:spPr>
        <p:txBody>
          <a:bodyPr vert="horz" wrap="square" lIns="90516" tIns="45258" rIns="90516" bIns="45258" numCol="1" anchor="t" anchorCtr="0" compatLnSpc="1">
            <a:prstTxWarp prst="textNoShape">
              <a:avLst/>
            </a:prstTxWarp>
          </a:body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cxnSp>
        <p:nvCxnSpPr>
          <p:cNvPr id="10" name="Rak 9"/>
          <p:cNvCxnSpPr/>
          <p:nvPr userDrawn="1"/>
        </p:nvCxnSpPr>
        <p:spPr bwMode="auto">
          <a:xfrm>
            <a:off x="745258"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9" name="Bildobjekt 18" descr="Lunds_universitet RGB 150.png"/>
          <p:cNvPicPr>
            <a:picLocks noChangeAspect="1"/>
          </p:cNvPicPr>
          <p:nvPr userDrawn="1"/>
        </p:nvPicPr>
        <p:blipFill>
          <a:blip r:embed="rId22"/>
          <a:stretch>
            <a:fillRect/>
          </a:stretch>
        </p:blipFill>
        <p:spPr>
          <a:xfrm>
            <a:off x="7824066" y="5573977"/>
            <a:ext cx="769865" cy="945018"/>
          </a:xfrm>
          <a:prstGeom prst="rect">
            <a:avLst/>
          </a:prstGeom>
        </p:spPr>
      </p:pic>
    </p:spTree>
    <p:extLst>
      <p:ext uri="{BB962C8B-B14F-4D97-AF65-F5344CB8AC3E}">
        <p14:creationId xmlns:p14="http://schemas.microsoft.com/office/powerpoint/2010/main" val="203369600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79" r:id="rId19"/>
    <p:sldLayoutId id="2147483780" r:id="rId20"/>
  </p:sldLayoutIdLst>
  <p:timing>
    <p:tnLst>
      <p:par>
        <p:cTn id="1" dur="indefinite" restart="never" nodeType="tmRoot"/>
      </p:par>
    </p:tnLst>
  </p:timing>
  <p:txStyles>
    <p:titleStyle>
      <a:lvl1pPr algn="l" defTabSz="904875" rtl="0" eaLnBrk="1" fontAlgn="base" hangingPunct="1">
        <a:spcBef>
          <a:spcPct val="0"/>
        </a:spcBef>
        <a:spcAft>
          <a:spcPct val="0"/>
        </a:spcAft>
        <a:defRPr sz="3600" b="0">
          <a:solidFill>
            <a:schemeClr val="tx1"/>
          </a:solidFill>
          <a:latin typeface="+mj-lt"/>
          <a:ea typeface="ＭＳ Ｐゴシック" charset="-128"/>
          <a:cs typeface="+mj-cs"/>
        </a:defRPr>
      </a:lvl1pPr>
      <a:lvl2pPr algn="l" defTabSz="904875" rtl="0" eaLnBrk="1" fontAlgn="base" hangingPunct="1">
        <a:spcBef>
          <a:spcPct val="0"/>
        </a:spcBef>
        <a:spcAft>
          <a:spcPct val="0"/>
        </a:spcAft>
        <a:defRPr sz="3000" b="1">
          <a:solidFill>
            <a:schemeClr val="tx1"/>
          </a:solidFill>
          <a:latin typeface="Arial" charset="0"/>
          <a:ea typeface="ＭＳ Ｐゴシック" charset="-128"/>
        </a:defRPr>
      </a:lvl2pPr>
      <a:lvl3pPr algn="l" defTabSz="904875" rtl="0" eaLnBrk="1" fontAlgn="base" hangingPunct="1">
        <a:spcBef>
          <a:spcPct val="0"/>
        </a:spcBef>
        <a:spcAft>
          <a:spcPct val="0"/>
        </a:spcAft>
        <a:defRPr sz="3000" b="1">
          <a:solidFill>
            <a:schemeClr val="tx1"/>
          </a:solidFill>
          <a:latin typeface="Arial" charset="0"/>
          <a:ea typeface="ＭＳ Ｐゴシック" charset="-128"/>
        </a:defRPr>
      </a:lvl3pPr>
      <a:lvl4pPr algn="l" defTabSz="904875" rtl="0" eaLnBrk="1" fontAlgn="base" hangingPunct="1">
        <a:spcBef>
          <a:spcPct val="0"/>
        </a:spcBef>
        <a:spcAft>
          <a:spcPct val="0"/>
        </a:spcAft>
        <a:defRPr sz="3000" b="1">
          <a:solidFill>
            <a:schemeClr val="tx1"/>
          </a:solidFill>
          <a:latin typeface="Arial" charset="0"/>
          <a:ea typeface="ＭＳ Ｐゴシック" charset="-128"/>
        </a:defRPr>
      </a:lvl4pPr>
      <a:lvl5pPr algn="l" defTabSz="904875" rtl="0" eaLnBrk="1" fontAlgn="base" hangingPunct="1">
        <a:spcBef>
          <a:spcPct val="0"/>
        </a:spcBef>
        <a:spcAft>
          <a:spcPct val="0"/>
        </a:spcAft>
        <a:defRPr sz="3000" b="1">
          <a:solidFill>
            <a:schemeClr val="tx1"/>
          </a:solidFill>
          <a:latin typeface="Arial" charset="0"/>
          <a:ea typeface="ＭＳ Ｐゴシック" charset="-128"/>
        </a:defRPr>
      </a:lvl5pPr>
      <a:lvl6pPr marL="457200" algn="l" defTabSz="904875" rtl="0" eaLnBrk="1" fontAlgn="base" hangingPunct="1">
        <a:spcBef>
          <a:spcPct val="0"/>
        </a:spcBef>
        <a:spcAft>
          <a:spcPct val="0"/>
        </a:spcAft>
        <a:defRPr sz="3000" b="1">
          <a:solidFill>
            <a:schemeClr val="tx1"/>
          </a:solidFill>
          <a:latin typeface="Arial" charset="0"/>
        </a:defRPr>
      </a:lvl6pPr>
      <a:lvl7pPr marL="914400" algn="l" defTabSz="904875" rtl="0" eaLnBrk="1" fontAlgn="base" hangingPunct="1">
        <a:spcBef>
          <a:spcPct val="0"/>
        </a:spcBef>
        <a:spcAft>
          <a:spcPct val="0"/>
        </a:spcAft>
        <a:defRPr sz="3000" b="1">
          <a:solidFill>
            <a:schemeClr val="tx1"/>
          </a:solidFill>
          <a:latin typeface="Arial" charset="0"/>
        </a:defRPr>
      </a:lvl7pPr>
      <a:lvl8pPr marL="1371600" algn="l" defTabSz="904875" rtl="0" eaLnBrk="1" fontAlgn="base" hangingPunct="1">
        <a:spcBef>
          <a:spcPct val="0"/>
        </a:spcBef>
        <a:spcAft>
          <a:spcPct val="0"/>
        </a:spcAft>
        <a:defRPr sz="3000" b="1">
          <a:solidFill>
            <a:schemeClr val="tx1"/>
          </a:solidFill>
          <a:latin typeface="Arial" charset="0"/>
        </a:defRPr>
      </a:lvl8pPr>
      <a:lvl9pPr marL="1828800" algn="l" defTabSz="904875" rtl="0" eaLnBrk="1" fontAlgn="base" hangingPunct="1">
        <a:spcBef>
          <a:spcPct val="0"/>
        </a:spcBef>
        <a:spcAft>
          <a:spcPct val="0"/>
        </a:spcAft>
        <a:defRPr sz="3000" b="1">
          <a:solidFill>
            <a:schemeClr val="tx1"/>
          </a:solidFill>
          <a:latin typeface="Arial" charset="0"/>
        </a:defRPr>
      </a:lvl9pPr>
    </p:titleStyle>
    <p:bodyStyle>
      <a:lvl1pPr marL="230188" indent="-230188" algn="l" defTabSz="904875" rtl="0" eaLnBrk="1" fontAlgn="base" hangingPunct="1">
        <a:spcBef>
          <a:spcPts val="1000"/>
        </a:spcBef>
        <a:spcAft>
          <a:spcPts val="0"/>
        </a:spcAft>
        <a:buClr>
          <a:schemeClr val="tx2"/>
        </a:buClr>
        <a:buFont typeface="Arial" pitchFamily="34" charset="0"/>
        <a:buChar char="•"/>
        <a:defRPr sz="2200" b="0">
          <a:solidFill>
            <a:schemeClr val="tx2"/>
          </a:solidFill>
          <a:latin typeface="+mn-lt"/>
          <a:ea typeface="ＭＳ Ｐゴシック" charset="-128"/>
          <a:cs typeface="+mn-cs"/>
        </a:defRPr>
      </a:lvl1pPr>
      <a:lvl2pPr marL="700088" indent="-247650" algn="l" defTabSz="904875" rtl="0" eaLnBrk="1" fontAlgn="base" hangingPunct="1">
        <a:spcBef>
          <a:spcPts val="1000"/>
        </a:spcBef>
        <a:spcAft>
          <a:spcPts val="0"/>
        </a:spcAft>
        <a:buClr>
          <a:schemeClr val="tx1"/>
        </a:buClr>
        <a:buChar char="–"/>
        <a:defRPr sz="2200" b="0">
          <a:solidFill>
            <a:schemeClr val="tx2"/>
          </a:solidFill>
          <a:latin typeface="+mn-lt"/>
          <a:ea typeface="ＭＳ Ｐゴシック" charset="-128"/>
        </a:defRPr>
      </a:lvl2pPr>
      <a:lvl3pPr marL="1089025" indent="-179388" algn="l" defTabSz="904875" rtl="0" eaLnBrk="1" fontAlgn="base" hangingPunct="1">
        <a:spcBef>
          <a:spcPts val="1000"/>
        </a:spcBef>
        <a:spcAft>
          <a:spcPts val="0"/>
        </a:spcAft>
        <a:buClr>
          <a:schemeClr val="tx1"/>
        </a:buClr>
        <a:buFont typeface="Lucida Grande"/>
        <a:buChar char="»"/>
        <a:defRPr sz="2000" b="0">
          <a:solidFill>
            <a:schemeClr val="tx2"/>
          </a:solidFill>
          <a:latin typeface="+mn-lt"/>
          <a:ea typeface="ＭＳ Ｐゴシック" charset="-128"/>
        </a:defRPr>
      </a:lvl3pPr>
      <a:lvl4pPr marL="1550988" indent="-193675" algn="l" defTabSz="904875" rtl="0" eaLnBrk="1" fontAlgn="base" hangingPunct="1">
        <a:spcBef>
          <a:spcPts val="1000"/>
        </a:spcBef>
        <a:spcAft>
          <a:spcPts val="0"/>
        </a:spcAft>
        <a:buClr>
          <a:schemeClr val="tx1"/>
        </a:buClr>
        <a:buChar char="–"/>
        <a:defRPr sz="2000" b="0">
          <a:solidFill>
            <a:schemeClr val="tx2"/>
          </a:solidFill>
          <a:latin typeface="+mn-lt"/>
          <a:ea typeface="ＭＳ Ｐゴシック" charset="-128"/>
        </a:defRPr>
      </a:lvl4pPr>
      <a:lvl5pPr marL="2036763" indent="-227013" algn="l" defTabSz="904875" rtl="0" eaLnBrk="1" fontAlgn="base" hangingPunct="1">
        <a:spcBef>
          <a:spcPct val="20000"/>
        </a:spcBef>
        <a:spcAft>
          <a:spcPct val="0"/>
        </a:spcAft>
        <a:buChar char="»"/>
        <a:defRPr sz="2000" b="1">
          <a:solidFill>
            <a:schemeClr val="tx1"/>
          </a:solidFill>
          <a:latin typeface="+mn-lt"/>
          <a:ea typeface="ＭＳ Ｐゴシック" charset="-128"/>
        </a:defRPr>
      </a:lvl5pPr>
      <a:lvl6pPr marL="24939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6pPr>
      <a:lvl7pPr marL="29511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7pPr>
      <a:lvl8pPr marL="34083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8pPr>
      <a:lvl9pPr marL="38655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upp 30"/>
          <p:cNvGrpSpPr/>
          <p:nvPr/>
        </p:nvGrpSpPr>
        <p:grpSpPr>
          <a:xfrm>
            <a:off x="-119270" y="-59968"/>
            <a:ext cx="9228344" cy="6984776"/>
            <a:chOff x="-119270" y="-59968"/>
            <a:chExt cx="9228344" cy="6984776"/>
          </a:xfrm>
        </p:grpSpPr>
        <p:cxnSp>
          <p:nvCxnSpPr>
            <p:cNvPr id="25" name="Rak 24"/>
            <p:cNvCxnSpPr/>
            <p:nvPr userDrawn="1"/>
          </p:nvCxnSpPr>
          <p:spPr bwMode="auto">
            <a:xfrm>
              <a:off x="-119270" y="1772485"/>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3" name="Rak 12"/>
            <p:cNvCxnSpPr/>
            <p:nvPr/>
          </p:nvCxnSpPr>
          <p:spPr bwMode="auto">
            <a:xfrm>
              <a:off x="-119270" y="176199"/>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4" name="Rak 13"/>
            <p:cNvCxnSpPr/>
            <p:nvPr/>
          </p:nvCxnSpPr>
          <p:spPr bwMode="auto">
            <a:xfrm>
              <a:off x="-119270" y="1266406"/>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5" name="Rak 14"/>
            <p:cNvCxnSpPr/>
            <p:nvPr/>
          </p:nvCxnSpPr>
          <p:spPr bwMode="auto">
            <a:xfrm>
              <a:off x="-119270" y="6676531"/>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 name="Rak 15"/>
            <p:cNvCxnSpPr/>
            <p:nvPr/>
          </p:nvCxnSpPr>
          <p:spPr bwMode="auto">
            <a:xfrm>
              <a:off x="1705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7" name="Rak 16"/>
            <p:cNvCxnSpPr/>
            <p:nvPr/>
          </p:nvCxnSpPr>
          <p:spPr bwMode="auto">
            <a:xfrm>
              <a:off x="8821042"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0" name="Rak 19"/>
            <p:cNvCxnSpPr/>
            <p:nvPr/>
          </p:nvCxnSpPr>
          <p:spPr bwMode="auto">
            <a:xfrm>
              <a:off x="41388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3" name="Rak 22"/>
            <p:cNvCxnSpPr/>
            <p:nvPr/>
          </p:nvCxnSpPr>
          <p:spPr bwMode="auto">
            <a:xfrm>
              <a:off x="770383"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2" name="Rektangel 11"/>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99755" fontAlgn="base">
                <a:spcBef>
                  <a:spcPct val="0"/>
                </a:spcBef>
                <a:spcAft>
                  <a:spcPct val="0"/>
                </a:spcAft>
              </a:pPr>
              <a:endParaRPr lang="sv-SE" b="1" dirty="0">
                <a:solidFill>
                  <a:srgbClr val="9C6114"/>
                </a:solidFill>
                <a:ea typeface="ＭＳ Ｐゴシック" charset="-128"/>
              </a:endParaRPr>
            </a:p>
          </p:txBody>
        </p:sp>
      </p:grpSp>
      <p:sp>
        <p:nvSpPr>
          <p:cNvPr id="1027" name="Rectangle 2"/>
          <p:cNvSpPr>
            <a:spLocks noGrp="1" noChangeArrowheads="1"/>
          </p:cNvSpPr>
          <p:nvPr>
            <p:ph type="title"/>
          </p:nvPr>
        </p:nvSpPr>
        <p:spPr bwMode="auto">
          <a:xfrm>
            <a:off x="643264" y="283772"/>
            <a:ext cx="7605109" cy="1139825"/>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p>
            <a:pPr lvl="0"/>
            <a:r>
              <a:rPr lang="sv-SE" dirty="0" smtClean="0"/>
              <a:t>Rubrik</a:t>
            </a:r>
          </a:p>
        </p:txBody>
      </p:sp>
      <p:sp>
        <p:nvSpPr>
          <p:cNvPr id="1028" name="Rectangle 3"/>
          <p:cNvSpPr>
            <a:spLocks noGrp="1" noChangeArrowheads="1"/>
          </p:cNvSpPr>
          <p:nvPr>
            <p:ph type="body" idx="1"/>
          </p:nvPr>
        </p:nvSpPr>
        <p:spPr bwMode="auto">
          <a:xfrm>
            <a:off x="657539" y="1843908"/>
            <a:ext cx="7590053" cy="3563159"/>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cxnSp>
        <p:nvCxnSpPr>
          <p:cNvPr id="10" name="Rak 9"/>
          <p:cNvCxnSpPr/>
          <p:nvPr/>
        </p:nvCxnSpPr>
        <p:spPr bwMode="auto">
          <a:xfrm>
            <a:off x="745259"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9" name="Bildobjekt 18" descr="Lunds_universitet RGB 150.png"/>
          <p:cNvPicPr>
            <a:picLocks noChangeAspect="1"/>
          </p:cNvPicPr>
          <p:nvPr/>
        </p:nvPicPr>
        <p:blipFill>
          <a:blip r:embed="rId19"/>
          <a:stretch>
            <a:fillRect/>
          </a:stretch>
        </p:blipFill>
        <p:spPr>
          <a:xfrm>
            <a:off x="7824067" y="5573977"/>
            <a:ext cx="769864" cy="945018"/>
          </a:xfrm>
          <a:prstGeom prst="rect">
            <a:avLst/>
          </a:prstGeom>
        </p:spPr>
      </p:pic>
    </p:spTree>
    <p:extLst>
      <p:ext uri="{BB962C8B-B14F-4D97-AF65-F5344CB8AC3E}">
        <p14:creationId xmlns:p14="http://schemas.microsoft.com/office/powerpoint/2010/main" val="222819748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iming>
    <p:tnLst>
      <p:par>
        <p:cTn id="1" dur="indefinite" restart="never" nodeType="tmRoot"/>
      </p:par>
    </p:tnLst>
  </p:timing>
  <p:hf hdr="0"/>
  <p:txStyles>
    <p:titleStyle>
      <a:lvl1pPr algn="l" defTabSz="899755" rtl="0" eaLnBrk="1" fontAlgn="base" hangingPunct="1">
        <a:spcBef>
          <a:spcPct val="0"/>
        </a:spcBef>
        <a:spcAft>
          <a:spcPct val="0"/>
        </a:spcAft>
        <a:defRPr sz="3544" b="0">
          <a:solidFill>
            <a:schemeClr val="tx1"/>
          </a:solidFill>
          <a:latin typeface="+mj-lt"/>
          <a:ea typeface="ＭＳ Ｐゴシック" charset="-128"/>
          <a:cs typeface="+mj-cs"/>
        </a:defRPr>
      </a:lvl1pPr>
      <a:lvl2pPr algn="l" defTabSz="899755" rtl="0" eaLnBrk="1" fontAlgn="base" hangingPunct="1">
        <a:spcBef>
          <a:spcPct val="0"/>
        </a:spcBef>
        <a:spcAft>
          <a:spcPct val="0"/>
        </a:spcAft>
        <a:defRPr sz="2953" b="1">
          <a:solidFill>
            <a:schemeClr val="tx1"/>
          </a:solidFill>
          <a:latin typeface="Arial" charset="0"/>
          <a:ea typeface="ＭＳ Ｐゴシック" charset="-128"/>
        </a:defRPr>
      </a:lvl2pPr>
      <a:lvl3pPr algn="l" defTabSz="899755" rtl="0" eaLnBrk="1" fontAlgn="base" hangingPunct="1">
        <a:spcBef>
          <a:spcPct val="0"/>
        </a:spcBef>
        <a:spcAft>
          <a:spcPct val="0"/>
        </a:spcAft>
        <a:defRPr sz="2953" b="1">
          <a:solidFill>
            <a:schemeClr val="tx1"/>
          </a:solidFill>
          <a:latin typeface="Arial" charset="0"/>
          <a:ea typeface="ＭＳ Ｐゴシック" charset="-128"/>
        </a:defRPr>
      </a:lvl3pPr>
      <a:lvl4pPr algn="l" defTabSz="899755" rtl="0" eaLnBrk="1" fontAlgn="base" hangingPunct="1">
        <a:spcBef>
          <a:spcPct val="0"/>
        </a:spcBef>
        <a:spcAft>
          <a:spcPct val="0"/>
        </a:spcAft>
        <a:defRPr sz="2953" b="1">
          <a:solidFill>
            <a:schemeClr val="tx1"/>
          </a:solidFill>
          <a:latin typeface="Arial" charset="0"/>
          <a:ea typeface="ＭＳ Ｐゴシック" charset="-128"/>
        </a:defRPr>
      </a:lvl4pPr>
      <a:lvl5pPr algn="l" defTabSz="899755" rtl="0" eaLnBrk="1" fontAlgn="base" hangingPunct="1">
        <a:spcBef>
          <a:spcPct val="0"/>
        </a:spcBef>
        <a:spcAft>
          <a:spcPct val="0"/>
        </a:spcAft>
        <a:defRPr sz="2953" b="1">
          <a:solidFill>
            <a:schemeClr val="tx1"/>
          </a:solidFill>
          <a:latin typeface="Arial" charset="0"/>
          <a:ea typeface="ＭＳ Ｐゴシック" charset="-128"/>
        </a:defRPr>
      </a:lvl5pPr>
      <a:lvl6pPr marL="454614" algn="l" defTabSz="899755" rtl="0" eaLnBrk="1" fontAlgn="base" hangingPunct="1">
        <a:spcBef>
          <a:spcPct val="0"/>
        </a:spcBef>
        <a:spcAft>
          <a:spcPct val="0"/>
        </a:spcAft>
        <a:defRPr sz="2953" b="1">
          <a:solidFill>
            <a:schemeClr val="tx1"/>
          </a:solidFill>
          <a:latin typeface="Arial" charset="0"/>
        </a:defRPr>
      </a:lvl6pPr>
      <a:lvl7pPr marL="909226" algn="l" defTabSz="899755" rtl="0" eaLnBrk="1" fontAlgn="base" hangingPunct="1">
        <a:spcBef>
          <a:spcPct val="0"/>
        </a:spcBef>
        <a:spcAft>
          <a:spcPct val="0"/>
        </a:spcAft>
        <a:defRPr sz="2953" b="1">
          <a:solidFill>
            <a:schemeClr val="tx1"/>
          </a:solidFill>
          <a:latin typeface="Arial" charset="0"/>
        </a:defRPr>
      </a:lvl7pPr>
      <a:lvl8pPr marL="1363840" algn="l" defTabSz="899755" rtl="0" eaLnBrk="1" fontAlgn="base" hangingPunct="1">
        <a:spcBef>
          <a:spcPct val="0"/>
        </a:spcBef>
        <a:spcAft>
          <a:spcPct val="0"/>
        </a:spcAft>
        <a:defRPr sz="2953" b="1">
          <a:solidFill>
            <a:schemeClr val="tx1"/>
          </a:solidFill>
          <a:latin typeface="Arial" charset="0"/>
        </a:defRPr>
      </a:lvl8pPr>
      <a:lvl9pPr marL="1818454" algn="l" defTabSz="899755" rtl="0" eaLnBrk="1" fontAlgn="base" hangingPunct="1">
        <a:spcBef>
          <a:spcPct val="0"/>
        </a:spcBef>
        <a:spcAft>
          <a:spcPct val="0"/>
        </a:spcAft>
        <a:defRPr sz="2953" b="1">
          <a:solidFill>
            <a:schemeClr val="tx1"/>
          </a:solidFill>
          <a:latin typeface="Arial" charset="0"/>
        </a:defRPr>
      </a:lvl9pPr>
    </p:titleStyle>
    <p:bodyStyle>
      <a:lvl1pPr marL="228886" indent="-228886" algn="l" defTabSz="899755" rtl="0" eaLnBrk="1" fontAlgn="base" hangingPunct="1">
        <a:spcBef>
          <a:spcPts val="994"/>
        </a:spcBef>
        <a:spcAft>
          <a:spcPts val="0"/>
        </a:spcAft>
        <a:buClr>
          <a:schemeClr val="tx2"/>
        </a:buClr>
        <a:buFont typeface="Arial" pitchFamily="34" charset="0"/>
        <a:buChar char="•"/>
        <a:defRPr sz="2166" b="0">
          <a:solidFill>
            <a:schemeClr val="tx2"/>
          </a:solidFill>
          <a:latin typeface="+mn-lt"/>
          <a:ea typeface="ＭＳ Ｐゴシック" charset="-128"/>
          <a:cs typeface="+mn-cs"/>
        </a:defRPr>
      </a:lvl1pPr>
      <a:lvl2pPr marL="696127" indent="-246249" algn="l" defTabSz="899755" rtl="0" eaLnBrk="1" fontAlgn="base" hangingPunct="1">
        <a:spcBef>
          <a:spcPts val="994"/>
        </a:spcBef>
        <a:spcAft>
          <a:spcPts val="0"/>
        </a:spcAft>
        <a:buClr>
          <a:schemeClr val="tx1"/>
        </a:buClr>
        <a:buChar char="–"/>
        <a:defRPr sz="2166" b="0">
          <a:solidFill>
            <a:schemeClr val="tx2"/>
          </a:solidFill>
          <a:latin typeface="+mn-lt"/>
          <a:ea typeface="ＭＳ Ｐゴシック" charset="-128"/>
        </a:defRPr>
      </a:lvl2pPr>
      <a:lvl3pPr marL="1082864" indent="-178373" algn="l" defTabSz="899755" rtl="0" eaLnBrk="1" fontAlgn="base" hangingPunct="1">
        <a:spcBef>
          <a:spcPts val="994"/>
        </a:spcBef>
        <a:spcAft>
          <a:spcPts val="0"/>
        </a:spcAft>
        <a:buClr>
          <a:schemeClr val="tx1"/>
        </a:buClr>
        <a:buFont typeface="Lucida Grande"/>
        <a:buChar char="»"/>
        <a:defRPr sz="1969" b="0">
          <a:solidFill>
            <a:schemeClr val="tx2"/>
          </a:solidFill>
          <a:latin typeface="+mn-lt"/>
          <a:ea typeface="ＭＳ Ｐゴシック" charset="-128"/>
        </a:defRPr>
      </a:lvl3pPr>
      <a:lvl4pPr marL="1542213" indent="-192579" algn="l" defTabSz="899755" rtl="0" eaLnBrk="1" fontAlgn="base" hangingPunct="1">
        <a:spcBef>
          <a:spcPts val="994"/>
        </a:spcBef>
        <a:spcAft>
          <a:spcPts val="0"/>
        </a:spcAft>
        <a:buClr>
          <a:schemeClr val="tx1"/>
        </a:buClr>
        <a:buChar char="–"/>
        <a:defRPr sz="1969" b="0">
          <a:solidFill>
            <a:schemeClr val="tx2"/>
          </a:solidFill>
          <a:latin typeface="+mn-lt"/>
          <a:ea typeface="ＭＳ Ｐゴシック" charset="-128"/>
        </a:defRPr>
      </a:lvl4pPr>
      <a:lvl5pPr marL="2025240" indent="-225729" algn="l" defTabSz="899755" rtl="0" eaLnBrk="1" fontAlgn="base" hangingPunct="1">
        <a:spcBef>
          <a:spcPct val="20000"/>
        </a:spcBef>
        <a:spcAft>
          <a:spcPct val="0"/>
        </a:spcAft>
        <a:buChar char="»"/>
        <a:defRPr sz="1969" b="1">
          <a:solidFill>
            <a:schemeClr val="tx1"/>
          </a:solidFill>
          <a:latin typeface="+mn-lt"/>
          <a:ea typeface="ＭＳ Ｐゴシック" charset="-128"/>
        </a:defRPr>
      </a:lvl5pPr>
      <a:lvl6pPr marL="2479853" indent="-225729" algn="l" defTabSz="899755" rtl="0" eaLnBrk="1" fontAlgn="base" hangingPunct="1">
        <a:spcBef>
          <a:spcPct val="20000"/>
        </a:spcBef>
        <a:spcAft>
          <a:spcPct val="0"/>
        </a:spcAft>
        <a:buChar char="»"/>
        <a:defRPr sz="1969">
          <a:solidFill>
            <a:schemeClr val="tx1"/>
          </a:solidFill>
          <a:latin typeface="+mn-lt"/>
          <a:ea typeface="ＭＳ Ｐゴシック" charset="-128"/>
        </a:defRPr>
      </a:lvl6pPr>
      <a:lvl7pPr marL="2934467" indent="-225729" algn="l" defTabSz="899755" rtl="0" eaLnBrk="1" fontAlgn="base" hangingPunct="1">
        <a:spcBef>
          <a:spcPct val="20000"/>
        </a:spcBef>
        <a:spcAft>
          <a:spcPct val="0"/>
        </a:spcAft>
        <a:buChar char="»"/>
        <a:defRPr sz="1969">
          <a:solidFill>
            <a:schemeClr val="tx1"/>
          </a:solidFill>
          <a:latin typeface="+mn-lt"/>
          <a:ea typeface="ＭＳ Ｐゴシック" charset="-128"/>
        </a:defRPr>
      </a:lvl7pPr>
      <a:lvl8pPr marL="3389080" indent="-225729" algn="l" defTabSz="899755" rtl="0" eaLnBrk="1" fontAlgn="base" hangingPunct="1">
        <a:spcBef>
          <a:spcPct val="20000"/>
        </a:spcBef>
        <a:spcAft>
          <a:spcPct val="0"/>
        </a:spcAft>
        <a:buChar char="»"/>
        <a:defRPr sz="1969">
          <a:solidFill>
            <a:schemeClr val="tx1"/>
          </a:solidFill>
          <a:latin typeface="+mn-lt"/>
          <a:ea typeface="ＭＳ Ｐゴシック" charset="-128"/>
        </a:defRPr>
      </a:lvl8pPr>
      <a:lvl9pPr marL="3843693" indent="-225729" algn="l" defTabSz="899755" rtl="0" eaLnBrk="1" fontAlgn="base" hangingPunct="1">
        <a:spcBef>
          <a:spcPct val="20000"/>
        </a:spcBef>
        <a:spcAft>
          <a:spcPct val="0"/>
        </a:spcAft>
        <a:buChar char="»"/>
        <a:defRPr sz="1969">
          <a:solidFill>
            <a:schemeClr val="tx1"/>
          </a:solidFill>
          <a:latin typeface="+mn-lt"/>
          <a:ea typeface="ＭＳ Ｐゴシック" charset="-128"/>
        </a:defRPr>
      </a:lvl9pPr>
    </p:bodyStyle>
    <p:otherStyle>
      <a:defPPr>
        <a:defRPr lang="sv-SE"/>
      </a:defPPr>
      <a:lvl1pPr marL="0" algn="l" defTabSz="454614" rtl="0" eaLnBrk="1" latinLnBrk="0" hangingPunct="1">
        <a:defRPr sz="1772" kern="1200">
          <a:solidFill>
            <a:schemeClr val="tx1"/>
          </a:solidFill>
          <a:latin typeface="+mn-lt"/>
          <a:ea typeface="+mn-ea"/>
          <a:cs typeface="+mn-cs"/>
        </a:defRPr>
      </a:lvl1pPr>
      <a:lvl2pPr marL="454614" algn="l" defTabSz="454614" rtl="0" eaLnBrk="1" latinLnBrk="0" hangingPunct="1">
        <a:defRPr sz="1772" kern="1200">
          <a:solidFill>
            <a:schemeClr val="tx1"/>
          </a:solidFill>
          <a:latin typeface="+mn-lt"/>
          <a:ea typeface="+mn-ea"/>
          <a:cs typeface="+mn-cs"/>
        </a:defRPr>
      </a:lvl2pPr>
      <a:lvl3pPr marL="909226" algn="l" defTabSz="454614" rtl="0" eaLnBrk="1" latinLnBrk="0" hangingPunct="1">
        <a:defRPr sz="1772" kern="1200">
          <a:solidFill>
            <a:schemeClr val="tx1"/>
          </a:solidFill>
          <a:latin typeface="+mn-lt"/>
          <a:ea typeface="+mn-ea"/>
          <a:cs typeface="+mn-cs"/>
        </a:defRPr>
      </a:lvl3pPr>
      <a:lvl4pPr marL="1363840" algn="l" defTabSz="454614" rtl="0" eaLnBrk="1" latinLnBrk="0" hangingPunct="1">
        <a:defRPr sz="1772" kern="1200">
          <a:solidFill>
            <a:schemeClr val="tx1"/>
          </a:solidFill>
          <a:latin typeface="+mn-lt"/>
          <a:ea typeface="+mn-ea"/>
          <a:cs typeface="+mn-cs"/>
        </a:defRPr>
      </a:lvl4pPr>
      <a:lvl5pPr marL="1818454" algn="l" defTabSz="454614" rtl="0" eaLnBrk="1" latinLnBrk="0" hangingPunct="1">
        <a:defRPr sz="1772" kern="1200">
          <a:solidFill>
            <a:schemeClr val="tx1"/>
          </a:solidFill>
          <a:latin typeface="+mn-lt"/>
          <a:ea typeface="+mn-ea"/>
          <a:cs typeface="+mn-cs"/>
        </a:defRPr>
      </a:lvl5pPr>
      <a:lvl6pPr marL="2273067" algn="l" defTabSz="454614" rtl="0" eaLnBrk="1" latinLnBrk="0" hangingPunct="1">
        <a:defRPr sz="1772" kern="1200">
          <a:solidFill>
            <a:schemeClr val="tx1"/>
          </a:solidFill>
          <a:latin typeface="+mn-lt"/>
          <a:ea typeface="+mn-ea"/>
          <a:cs typeface="+mn-cs"/>
        </a:defRPr>
      </a:lvl6pPr>
      <a:lvl7pPr marL="2727680" algn="l" defTabSz="454614" rtl="0" eaLnBrk="1" latinLnBrk="0" hangingPunct="1">
        <a:defRPr sz="1772" kern="1200">
          <a:solidFill>
            <a:schemeClr val="tx1"/>
          </a:solidFill>
          <a:latin typeface="+mn-lt"/>
          <a:ea typeface="+mn-ea"/>
          <a:cs typeface="+mn-cs"/>
        </a:defRPr>
      </a:lvl7pPr>
      <a:lvl8pPr marL="3182294" algn="l" defTabSz="454614" rtl="0" eaLnBrk="1" latinLnBrk="0" hangingPunct="1">
        <a:defRPr sz="1772" kern="1200">
          <a:solidFill>
            <a:schemeClr val="tx1"/>
          </a:solidFill>
          <a:latin typeface="+mn-lt"/>
          <a:ea typeface="+mn-ea"/>
          <a:cs typeface="+mn-cs"/>
        </a:defRPr>
      </a:lvl8pPr>
      <a:lvl9pPr marL="3636907" algn="l" defTabSz="454614" rtl="0" eaLnBrk="1" latinLnBrk="0" hangingPunct="1">
        <a:defRPr sz="177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upp 30"/>
          <p:cNvGrpSpPr/>
          <p:nvPr userDrawn="1"/>
        </p:nvGrpSpPr>
        <p:grpSpPr>
          <a:xfrm>
            <a:off x="-119270" y="-59968"/>
            <a:ext cx="9228343" cy="6984776"/>
            <a:chOff x="-119270" y="-59968"/>
            <a:chExt cx="9228344" cy="6984776"/>
          </a:xfrm>
        </p:grpSpPr>
        <p:cxnSp>
          <p:nvCxnSpPr>
            <p:cNvPr id="25" name="Rak 24"/>
            <p:cNvCxnSpPr/>
            <p:nvPr userDrawn="1"/>
          </p:nvCxnSpPr>
          <p:spPr bwMode="auto">
            <a:xfrm>
              <a:off x="-119270" y="1772485"/>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3" name="Rak 12"/>
            <p:cNvCxnSpPr/>
            <p:nvPr/>
          </p:nvCxnSpPr>
          <p:spPr bwMode="auto">
            <a:xfrm>
              <a:off x="-119270" y="176199"/>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4" name="Rak 13"/>
            <p:cNvCxnSpPr/>
            <p:nvPr/>
          </p:nvCxnSpPr>
          <p:spPr bwMode="auto">
            <a:xfrm>
              <a:off x="-119270" y="1266406"/>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5" name="Rak 14"/>
            <p:cNvCxnSpPr/>
            <p:nvPr/>
          </p:nvCxnSpPr>
          <p:spPr bwMode="auto">
            <a:xfrm>
              <a:off x="-119270" y="6676531"/>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 name="Rak 15"/>
            <p:cNvCxnSpPr/>
            <p:nvPr/>
          </p:nvCxnSpPr>
          <p:spPr bwMode="auto">
            <a:xfrm>
              <a:off x="1705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7" name="Rak 16"/>
            <p:cNvCxnSpPr/>
            <p:nvPr/>
          </p:nvCxnSpPr>
          <p:spPr bwMode="auto">
            <a:xfrm>
              <a:off x="8821042"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0" name="Rak 19"/>
            <p:cNvCxnSpPr/>
            <p:nvPr/>
          </p:nvCxnSpPr>
          <p:spPr bwMode="auto">
            <a:xfrm>
              <a:off x="41388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3" name="Rak 22"/>
            <p:cNvCxnSpPr/>
            <p:nvPr/>
          </p:nvCxnSpPr>
          <p:spPr bwMode="auto">
            <a:xfrm>
              <a:off x="770383"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2" name="Rektangel 11"/>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grpSp>
      <p:sp>
        <p:nvSpPr>
          <p:cNvPr id="1027" name="Rectangle 2"/>
          <p:cNvSpPr>
            <a:spLocks noGrp="1" noChangeArrowheads="1"/>
          </p:cNvSpPr>
          <p:nvPr userDrawn="1">
            <p:ph type="title"/>
          </p:nvPr>
        </p:nvSpPr>
        <p:spPr bwMode="auto">
          <a:xfrm>
            <a:off x="643265" y="283772"/>
            <a:ext cx="7605109" cy="1139825"/>
          </a:xfrm>
          <a:prstGeom prst="rect">
            <a:avLst/>
          </a:prstGeom>
          <a:noFill/>
          <a:ln w="9525">
            <a:noFill/>
            <a:miter lim="800000"/>
            <a:headEnd/>
            <a:tailEnd/>
          </a:ln>
        </p:spPr>
        <p:txBody>
          <a:bodyPr vert="horz" wrap="square" lIns="90516" tIns="45258" rIns="90516" bIns="45258" numCol="1" anchor="b" anchorCtr="0" compatLnSpc="1">
            <a:prstTxWarp prst="textNoShape">
              <a:avLst/>
            </a:prstTxWarp>
          </a:bodyPr>
          <a:lstStyle/>
          <a:p>
            <a:pPr lvl="0"/>
            <a:r>
              <a:rPr lang="sv-SE" dirty="0" smtClean="0"/>
              <a:t>Rubrik</a:t>
            </a:r>
          </a:p>
        </p:txBody>
      </p:sp>
      <p:sp>
        <p:nvSpPr>
          <p:cNvPr id="1028" name="Rectangle 3"/>
          <p:cNvSpPr>
            <a:spLocks noGrp="1" noChangeArrowheads="1"/>
          </p:cNvSpPr>
          <p:nvPr userDrawn="1">
            <p:ph type="body" idx="1"/>
          </p:nvPr>
        </p:nvSpPr>
        <p:spPr bwMode="auto">
          <a:xfrm>
            <a:off x="657539" y="1843908"/>
            <a:ext cx="7590053" cy="3563159"/>
          </a:xfrm>
          <a:prstGeom prst="rect">
            <a:avLst/>
          </a:prstGeom>
          <a:noFill/>
          <a:ln w="9525">
            <a:noFill/>
            <a:miter lim="800000"/>
            <a:headEnd/>
            <a:tailEnd/>
          </a:ln>
        </p:spPr>
        <p:txBody>
          <a:bodyPr vert="horz" wrap="square" lIns="90516" tIns="45258" rIns="90516" bIns="45258" numCol="1" anchor="t" anchorCtr="0" compatLnSpc="1">
            <a:prstTxWarp prst="textNoShape">
              <a:avLst/>
            </a:prstTxWarp>
          </a:bodyPr>
          <a:lstStyle/>
          <a:p>
            <a:pPr lvl="0"/>
            <a:r>
              <a:rPr lang="sv-SE" dirty="0" smtClean="0"/>
              <a:t>Skriv text</a:t>
            </a:r>
          </a:p>
          <a:p>
            <a:pPr lvl="1"/>
            <a:r>
              <a:rPr lang="sv-SE" dirty="0" smtClean="0"/>
              <a:t>Nivå två</a:t>
            </a:r>
          </a:p>
          <a:p>
            <a:pPr lvl="2"/>
            <a:r>
              <a:rPr lang="sv-SE" dirty="0" smtClean="0"/>
              <a:t>Nivå tre</a:t>
            </a:r>
          </a:p>
          <a:p>
            <a:pPr lvl="3"/>
            <a:r>
              <a:rPr lang="sv-SE" dirty="0" smtClean="0"/>
              <a:t>Nivå fyra</a:t>
            </a:r>
          </a:p>
        </p:txBody>
      </p:sp>
      <p:cxnSp>
        <p:nvCxnSpPr>
          <p:cNvPr id="10" name="Rak 9"/>
          <p:cNvCxnSpPr/>
          <p:nvPr userDrawn="1"/>
        </p:nvCxnSpPr>
        <p:spPr bwMode="auto">
          <a:xfrm>
            <a:off x="745258"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9" name="Bildobjekt 18" descr="Lunds_universitet RGB 150.png"/>
          <p:cNvPicPr>
            <a:picLocks noChangeAspect="1"/>
          </p:cNvPicPr>
          <p:nvPr userDrawn="1"/>
        </p:nvPicPr>
        <p:blipFill>
          <a:blip r:embed="rId20"/>
          <a:stretch>
            <a:fillRect/>
          </a:stretch>
        </p:blipFill>
        <p:spPr>
          <a:xfrm>
            <a:off x="7824066" y="5573977"/>
            <a:ext cx="769865" cy="945018"/>
          </a:xfrm>
          <a:prstGeom prst="rect">
            <a:avLst/>
          </a:prstGeom>
        </p:spPr>
      </p:pic>
    </p:spTree>
    <p:extLst>
      <p:ext uri="{BB962C8B-B14F-4D97-AF65-F5344CB8AC3E}">
        <p14:creationId xmlns:p14="http://schemas.microsoft.com/office/powerpoint/2010/main" val="373202986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Lst>
  <p:timing>
    <p:tnLst>
      <p:par>
        <p:cTn id="1" dur="indefinite" restart="never" nodeType="tmRoot"/>
      </p:par>
    </p:tnLst>
  </p:timing>
  <p:txStyles>
    <p:titleStyle>
      <a:lvl1pPr algn="l" defTabSz="904875" rtl="0" eaLnBrk="1" fontAlgn="base" hangingPunct="1">
        <a:spcBef>
          <a:spcPct val="0"/>
        </a:spcBef>
        <a:spcAft>
          <a:spcPct val="0"/>
        </a:spcAft>
        <a:defRPr sz="3600" b="0">
          <a:solidFill>
            <a:schemeClr val="tx1"/>
          </a:solidFill>
          <a:latin typeface="+mj-lt"/>
          <a:ea typeface="ＭＳ Ｐゴシック" charset="-128"/>
          <a:cs typeface="+mj-cs"/>
        </a:defRPr>
      </a:lvl1pPr>
      <a:lvl2pPr algn="l" defTabSz="904875" rtl="0" eaLnBrk="1" fontAlgn="base" hangingPunct="1">
        <a:spcBef>
          <a:spcPct val="0"/>
        </a:spcBef>
        <a:spcAft>
          <a:spcPct val="0"/>
        </a:spcAft>
        <a:defRPr sz="3000" b="1">
          <a:solidFill>
            <a:schemeClr val="tx1"/>
          </a:solidFill>
          <a:latin typeface="Arial" charset="0"/>
          <a:ea typeface="ＭＳ Ｐゴシック" charset="-128"/>
        </a:defRPr>
      </a:lvl2pPr>
      <a:lvl3pPr algn="l" defTabSz="904875" rtl="0" eaLnBrk="1" fontAlgn="base" hangingPunct="1">
        <a:spcBef>
          <a:spcPct val="0"/>
        </a:spcBef>
        <a:spcAft>
          <a:spcPct val="0"/>
        </a:spcAft>
        <a:defRPr sz="3000" b="1">
          <a:solidFill>
            <a:schemeClr val="tx1"/>
          </a:solidFill>
          <a:latin typeface="Arial" charset="0"/>
          <a:ea typeface="ＭＳ Ｐゴシック" charset="-128"/>
        </a:defRPr>
      </a:lvl3pPr>
      <a:lvl4pPr algn="l" defTabSz="904875" rtl="0" eaLnBrk="1" fontAlgn="base" hangingPunct="1">
        <a:spcBef>
          <a:spcPct val="0"/>
        </a:spcBef>
        <a:spcAft>
          <a:spcPct val="0"/>
        </a:spcAft>
        <a:defRPr sz="3000" b="1">
          <a:solidFill>
            <a:schemeClr val="tx1"/>
          </a:solidFill>
          <a:latin typeface="Arial" charset="0"/>
          <a:ea typeface="ＭＳ Ｐゴシック" charset="-128"/>
        </a:defRPr>
      </a:lvl4pPr>
      <a:lvl5pPr algn="l" defTabSz="904875" rtl="0" eaLnBrk="1" fontAlgn="base" hangingPunct="1">
        <a:spcBef>
          <a:spcPct val="0"/>
        </a:spcBef>
        <a:spcAft>
          <a:spcPct val="0"/>
        </a:spcAft>
        <a:defRPr sz="3000" b="1">
          <a:solidFill>
            <a:schemeClr val="tx1"/>
          </a:solidFill>
          <a:latin typeface="Arial" charset="0"/>
          <a:ea typeface="ＭＳ Ｐゴシック" charset="-128"/>
        </a:defRPr>
      </a:lvl5pPr>
      <a:lvl6pPr marL="457200" algn="l" defTabSz="904875" rtl="0" eaLnBrk="1" fontAlgn="base" hangingPunct="1">
        <a:spcBef>
          <a:spcPct val="0"/>
        </a:spcBef>
        <a:spcAft>
          <a:spcPct val="0"/>
        </a:spcAft>
        <a:defRPr sz="3000" b="1">
          <a:solidFill>
            <a:schemeClr val="tx1"/>
          </a:solidFill>
          <a:latin typeface="Arial" charset="0"/>
        </a:defRPr>
      </a:lvl6pPr>
      <a:lvl7pPr marL="914400" algn="l" defTabSz="904875" rtl="0" eaLnBrk="1" fontAlgn="base" hangingPunct="1">
        <a:spcBef>
          <a:spcPct val="0"/>
        </a:spcBef>
        <a:spcAft>
          <a:spcPct val="0"/>
        </a:spcAft>
        <a:defRPr sz="3000" b="1">
          <a:solidFill>
            <a:schemeClr val="tx1"/>
          </a:solidFill>
          <a:latin typeface="Arial" charset="0"/>
        </a:defRPr>
      </a:lvl7pPr>
      <a:lvl8pPr marL="1371600" algn="l" defTabSz="904875" rtl="0" eaLnBrk="1" fontAlgn="base" hangingPunct="1">
        <a:spcBef>
          <a:spcPct val="0"/>
        </a:spcBef>
        <a:spcAft>
          <a:spcPct val="0"/>
        </a:spcAft>
        <a:defRPr sz="3000" b="1">
          <a:solidFill>
            <a:schemeClr val="tx1"/>
          </a:solidFill>
          <a:latin typeface="Arial" charset="0"/>
        </a:defRPr>
      </a:lvl8pPr>
      <a:lvl9pPr marL="1828800" algn="l" defTabSz="904875" rtl="0" eaLnBrk="1" fontAlgn="base" hangingPunct="1">
        <a:spcBef>
          <a:spcPct val="0"/>
        </a:spcBef>
        <a:spcAft>
          <a:spcPct val="0"/>
        </a:spcAft>
        <a:defRPr sz="3000" b="1">
          <a:solidFill>
            <a:schemeClr val="tx1"/>
          </a:solidFill>
          <a:latin typeface="Arial" charset="0"/>
        </a:defRPr>
      </a:lvl9pPr>
    </p:titleStyle>
    <p:bodyStyle>
      <a:lvl1pPr marL="230188" indent="-230188" algn="l" defTabSz="904875" rtl="0" eaLnBrk="1" fontAlgn="base" hangingPunct="1">
        <a:spcBef>
          <a:spcPts val="1000"/>
        </a:spcBef>
        <a:spcAft>
          <a:spcPts val="0"/>
        </a:spcAft>
        <a:buClr>
          <a:schemeClr val="tx2"/>
        </a:buClr>
        <a:buFont typeface="Arial" pitchFamily="34" charset="0"/>
        <a:buChar char="•"/>
        <a:defRPr sz="2200" b="0">
          <a:solidFill>
            <a:schemeClr val="tx2"/>
          </a:solidFill>
          <a:latin typeface="+mn-lt"/>
          <a:ea typeface="ＭＳ Ｐゴシック" charset="-128"/>
          <a:cs typeface="+mn-cs"/>
        </a:defRPr>
      </a:lvl1pPr>
      <a:lvl2pPr marL="700088" indent="-247650" algn="l" defTabSz="904875" rtl="0" eaLnBrk="1" fontAlgn="base" hangingPunct="1">
        <a:spcBef>
          <a:spcPts val="1000"/>
        </a:spcBef>
        <a:spcAft>
          <a:spcPts val="0"/>
        </a:spcAft>
        <a:buClr>
          <a:schemeClr val="tx1"/>
        </a:buClr>
        <a:buChar char="–"/>
        <a:defRPr sz="2200" b="0">
          <a:solidFill>
            <a:schemeClr val="tx2"/>
          </a:solidFill>
          <a:latin typeface="+mn-lt"/>
          <a:ea typeface="ＭＳ Ｐゴシック" charset="-128"/>
        </a:defRPr>
      </a:lvl2pPr>
      <a:lvl3pPr marL="1089025" indent="-179388" algn="l" defTabSz="904875" rtl="0" eaLnBrk="1" fontAlgn="base" hangingPunct="1">
        <a:spcBef>
          <a:spcPts val="1000"/>
        </a:spcBef>
        <a:spcAft>
          <a:spcPts val="0"/>
        </a:spcAft>
        <a:buClr>
          <a:schemeClr val="tx1"/>
        </a:buClr>
        <a:buFont typeface="Lucida Grande"/>
        <a:buChar char="»"/>
        <a:defRPr sz="2000" b="0">
          <a:solidFill>
            <a:schemeClr val="tx2"/>
          </a:solidFill>
          <a:latin typeface="+mn-lt"/>
          <a:ea typeface="ＭＳ Ｐゴシック" charset="-128"/>
        </a:defRPr>
      </a:lvl3pPr>
      <a:lvl4pPr marL="1550988" indent="-193675" algn="l" defTabSz="904875" rtl="0" eaLnBrk="1" fontAlgn="base" hangingPunct="1">
        <a:spcBef>
          <a:spcPts val="1000"/>
        </a:spcBef>
        <a:spcAft>
          <a:spcPts val="0"/>
        </a:spcAft>
        <a:buClr>
          <a:schemeClr val="tx1"/>
        </a:buClr>
        <a:buChar char="–"/>
        <a:defRPr sz="2000" b="0">
          <a:solidFill>
            <a:schemeClr val="tx2"/>
          </a:solidFill>
          <a:latin typeface="+mn-lt"/>
          <a:ea typeface="ＭＳ Ｐゴシック" charset="-128"/>
        </a:defRPr>
      </a:lvl4pPr>
      <a:lvl5pPr marL="2036763" indent="-227013" algn="l" defTabSz="904875" rtl="0" eaLnBrk="1" fontAlgn="base" hangingPunct="1">
        <a:spcBef>
          <a:spcPct val="20000"/>
        </a:spcBef>
        <a:spcAft>
          <a:spcPct val="0"/>
        </a:spcAft>
        <a:buChar char="»"/>
        <a:defRPr sz="2000" b="1">
          <a:solidFill>
            <a:schemeClr val="tx1"/>
          </a:solidFill>
          <a:latin typeface="+mn-lt"/>
          <a:ea typeface="ＭＳ Ｐゴシック" charset="-128"/>
        </a:defRPr>
      </a:lvl5pPr>
      <a:lvl6pPr marL="24939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6pPr>
      <a:lvl7pPr marL="29511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7pPr>
      <a:lvl8pPr marL="34083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8pPr>
      <a:lvl9pPr marL="3865563" indent="-227013" algn="l" defTabSz="904875"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hyperlink" Target="mailto:pers@pers.lu.se" TargetMode="External"/><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hyperlink" Target="https://www.hr-webben.lu.se/anstallningsvillkor/anstallningens-upphorande-och-foretradesratt/foretradesratt-till-ateranstallning" TargetMode="External"/><Relationship Id="rId2" Type="http://schemas.openxmlformats.org/officeDocument/2006/relationships/hyperlink" Target="https://www.hr-webben.lu.se/anstallningsvillkor/anstallningens-upphorande-och-foretradesratt/avsluta-tidsbegransad-anstallning" TargetMode="External"/><Relationship Id="rId1" Type="http://schemas.openxmlformats.org/officeDocument/2006/relationships/slideLayout" Target="../slideLayouts/slideLayout45.xml"/><Relationship Id="rId5" Type="http://schemas.openxmlformats.org/officeDocument/2006/relationships/hyperlink" Target="https://www.tsn.se/f-r-arbetsgivare-och-fackliga-representanter" TargetMode="External"/><Relationship Id="rId4" Type="http://schemas.openxmlformats.org/officeDocument/2006/relationships/hyperlink" Target="https://www.hr-webben.lu.se/sites/hr-webben.lu.se/files/rutin-nar-tidsbegransad-anstallning-upphor-170407.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mailto:personalplan@persorg.lu.se" TargetMode="External"/><Relationship Id="rId2" Type="http://schemas.openxmlformats.org/officeDocument/2006/relationships/hyperlink" Target="mailto:personalplan@lth.lu.se" TargetMode="External"/><Relationship Id="rId1" Type="http://schemas.openxmlformats.org/officeDocument/2006/relationships/slideLayout" Target="../slideLayouts/slideLayout5.xml"/><Relationship Id="rId4" Type="http://schemas.openxmlformats.org/officeDocument/2006/relationships/hyperlink" Target="mailto:pers@pers.lu.s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mailto:linda.clarin@lth.lu.se" TargetMode="External"/><Relationship Id="rId2" Type="http://schemas.openxmlformats.org/officeDocument/2006/relationships/hyperlink" Target="https://anslutningssc.blogg.lu.se/"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Personaladministratörsmöte</a:t>
            </a:r>
            <a:endParaRPr lang="sv-SE" dirty="0"/>
          </a:p>
        </p:txBody>
      </p:sp>
      <p:sp>
        <p:nvSpPr>
          <p:cNvPr id="5" name="Underrubrik 4"/>
          <p:cNvSpPr>
            <a:spLocks noGrp="1"/>
          </p:cNvSpPr>
          <p:nvPr>
            <p:ph type="subTitle" idx="1"/>
          </p:nvPr>
        </p:nvSpPr>
        <p:spPr/>
        <p:txBody>
          <a:bodyPr/>
          <a:lstStyle/>
          <a:p>
            <a:r>
              <a:rPr lang="sv-SE" dirty="0" smtClean="0"/>
              <a:t>2018-03-05</a:t>
            </a:r>
            <a:endParaRPr lang="sv-SE" dirty="0"/>
          </a:p>
        </p:txBody>
      </p:sp>
    </p:spTree>
    <p:extLst>
      <p:ext uri="{BB962C8B-B14F-4D97-AF65-F5344CB8AC3E}">
        <p14:creationId xmlns:p14="http://schemas.microsoft.com/office/powerpoint/2010/main" val="321001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_dsc1856_ruona_08.jpg"/>
          <p:cNvPicPr>
            <a:picLocks noChangeAspect="1"/>
          </p:cNvPicPr>
          <p:nvPr/>
        </p:nvPicPr>
        <p:blipFill rotWithShape="1">
          <a:blip r:embed="rId3">
            <a:extLst>
              <a:ext uri="{28A0092B-C50C-407E-A947-70E740481C1C}">
                <a14:useLocalDpi xmlns:a14="http://schemas.microsoft.com/office/drawing/2010/main" val="0"/>
              </a:ext>
            </a:extLst>
          </a:blip>
          <a:srcRect r="5365" b="35187"/>
          <a:stretch/>
        </p:blipFill>
        <p:spPr>
          <a:xfrm>
            <a:off x="3879315" y="4024949"/>
            <a:ext cx="4924960" cy="2640322"/>
          </a:xfrm>
          <a:prstGeom prst="rect">
            <a:avLst/>
          </a:prstGeom>
        </p:spPr>
      </p:pic>
      <p:pic>
        <p:nvPicPr>
          <p:cNvPr id="5" name="Bildobjekt 4" descr="_mg_2494.jpg"/>
          <p:cNvPicPr>
            <a:picLocks noChangeAspect="1"/>
          </p:cNvPicPr>
          <p:nvPr/>
        </p:nvPicPr>
        <p:blipFill rotWithShape="1">
          <a:blip r:embed="rId4">
            <a:extLst>
              <a:ext uri="{28A0092B-C50C-407E-A947-70E740481C1C}">
                <a14:useLocalDpi xmlns:a14="http://schemas.microsoft.com/office/drawing/2010/main" val="0"/>
              </a:ext>
            </a:extLst>
          </a:blip>
          <a:srcRect t="3659" b="5246"/>
          <a:stretch/>
        </p:blipFill>
        <p:spPr>
          <a:xfrm>
            <a:off x="3814285" y="182888"/>
            <a:ext cx="5064929" cy="2733167"/>
          </a:xfrm>
          <a:prstGeom prst="rect">
            <a:avLst/>
          </a:prstGeom>
        </p:spPr>
      </p:pic>
      <p:pic>
        <p:nvPicPr>
          <p:cNvPr id="3" name="Bildobjekt 2" descr="_m9b2832.jpg"/>
          <p:cNvPicPr>
            <a:picLocks noChangeAspect="1"/>
          </p:cNvPicPr>
          <p:nvPr/>
        </p:nvPicPr>
        <p:blipFill rotWithShape="1">
          <a:blip r:embed="rId5">
            <a:extLst>
              <a:ext uri="{28A0092B-C50C-407E-A947-70E740481C1C}">
                <a14:useLocalDpi xmlns:a14="http://schemas.microsoft.com/office/drawing/2010/main" val="0"/>
              </a:ext>
            </a:extLst>
          </a:blip>
          <a:srcRect t="14565"/>
          <a:stretch/>
        </p:blipFill>
        <p:spPr>
          <a:xfrm>
            <a:off x="142231" y="182887"/>
            <a:ext cx="3766194" cy="3998480"/>
          </a:xfrm>
          <a:prstGeom prst="rect">
            <a:avLst/>
          </a:prstGeom>
        </p:spPr>
      </p:pic>
      <p:pic>
        <p:nvPicPr>
          <p:cNvPr id="6" name="Bildobjekt 5" descr="detalj_universitetsa.jpg"/>
          <p:cNvPicPr>
            <a:picLocks noChangeAspect="1"/>
          </p:cNvPicPr>
          <p:nvPr/>
        </p:nvPicPr>
        <p:blipFill rotWithShape="1">
          <a:blip r:embed="rId6">
            <a:extLst>
              <a:ext uri="{28A0092B-C50C-407E-A947-70E740481C1C}">
                <a14:useLocalDpi xmlns:a14="http://schemas.microsoft.com/office/drawing/2010/main" val="0"/>
              </a:ext>
            </a:extLst>
          </a:blip>
          <a:srcRect r="2186"/>
          <a:stretch/>
        </p:blipFill>
        <p:spPr>
          <a:xfrm>
            <a:off x="153673" y="4065588"/>
            <a:ext cx="3742281" cy="2606366"/>
          </a:xfrm>
          <a:prstGeom prst="rect">
            <a:avLst/>
          </a:prstGeom>
        </p:spPr>
      </p:pic>
      <p:sp>
        <p:nvSpPr>
          <p:cNvPr id="10" name="Rektangel 9"/>
          <p:cNvSpPr/>
          <p:nvPr/>
        </p:nvSpPr>
        <p:spPr bwMode="auto">
          <a:xfrm>
            <a:off x="2653347" y="2363821"/>
            <a:ext cx="6178549" cy="16991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04875" rtl="0" eaLnBrk="1" fontAlgn="base" latinLnBrk="0" hangingPunct="1">
              <a:lnSpc>
                <a:spcPct val="100000"/>
              </a:lnSpc>
              <a:spcBef>
                <a:spcPct val="0"/>
              </a:spcBef>
              <a:spcAft>
                <a:spcPct val="0"/>
              </a:spcAft>
              <a:buClrTx/>
              <a:buSzTx/>
              <a:buFontTx/>
              <a:buNone/>
              <a:tabLst/>
              <a:defRPr/>
            </a:pPr>
            <a:endParaRPr kumimoji="0" lang="sv-SE" sz="1800" b="1" i="0" u="none" strike="noStrike" kern="1200" cap="none" spc="0" normalizeH="0" baseline="0" noProof="0" dirty="0">
              <a:ln>
                <a:noFill/>
              </a:ln>
              <a:solidFill>
                <a:srgbClr val="9C6114"/>
              </a:solidFill>
              <a:effectLst/>
              <a:uLnTx/>
              <a:uFillTx/>
              <a:latin typeface="Arial" charset="0"/>
              <a:ea typeface="ＭＳ Ｐゴシック" charset="-128"/>
              <a:cs typeface="+mn-cs"/>
            </a:endParaRPr>
          </a:p>
        </p:txBody>
      </p:sp>
      <p:sp>
        <p:nvSpPr>
          <p:cNvPr id="11" name="Rubrik 1"/>
          <p:cNvSpPr txBox="1">
            <a:spLocks/>
          </p:cNvSpPr>
          <p:nvPr/>
        </p:nvSpPr>
        <p:spPr bwMode="auto">
          <a:xfrm>
            <a:off x="3814285" y="2480553"/>
            <a:ext cx="5007453" cy="1095809"/>
          </a:xfrm>
          <a:prstGeom prst="rect">
            <a:avLst/>
          </a:prstGeom>
          <a:noFill/>
          <a:ln w="9525">
            <a:noFill/>
            <a:miter lim="800000"/>
            <a:headEnd/>
            <a:tailEnd/>
          </a:ln>
        </p:spPr>
        <p:txBody>
          <a:bodyPr vert="horz" wrap="square" lIns="0" tIns="97200" rIns="0" bIns="82800" numCol="1" anchor="b" anchorCtr="0" compatLnSpc="1">
            <a:prstTxWarp prst="textNoShape">
              <a:avLst/>
            </a:prstTxWarp>
          </a:bodyPr>
          <a:lstStyle>
            <a:lvl1pPr>
              <a:defRPr sz="3600"/>
            </a:lvl1pPr>
          </a:lstStyle>
          <a:p>
            <a:pPr marL="0" marR="0" lvl="0" indent="0" algn="l" defTabSz="904875" rtl="0" eaLnBrk="1" fontAlgn="base" latinLnBrk="0" hangingPunct="1">
              <a:lnSpc>
                <a:spcPct val="100000"/>
              </a:lnSpc>
              <a:spcBef>
                <a:spcPct val="0"/>
              </a:spcBef>
              <a:spcAft>
                <a:spcPct val="0"/>
              </a:spcAft>
              <a:buClrTx/>
              <a:buSzTx/>
              <a:buFontTx/>
              <a:buNone/>
              <a:tabLst/>
              <a:defRPr/>
            </a:pPr>
            <a:r>
              <a:rPr kumimoji="0" lang="sv-SE" sz="3600" b="0" i="0" u="none" strike="noStrike" kern="0" cap="none" spc="0" normalizeH="0" baseline="0" noProof="0" dirty="0" smtClean="0">
                <a:ln>
                  <a:noFill/>
                </a:ln>
                <a:solidFill>
                  <a:srgbClr val="9C6114"/>
                </a:solidFill>
                <a:effectLst/>
                <a:uLnTx/>
                <a:uFillTx/>
                <a:latin typeface="Times New Roman"/>
                <a:ea typeface="ＭＳ Ｐゴシック" charset="-128"/>
                <a:cs typeface="+mn-cs"/>
              </a:rPr>
              <a:t>Intermittent tidsbegränsad</a:t>
            </a:r>
          </a:p>
          <a:p>
            <a:pPr marL="0" marR="0" lvl="0" indent="0" algn="l" defTabSz="904875" rtl="0" eaLnBrk="1" fontAlgn="base" latinLnBrk="0" hangingPunct="1">
              <a:lnSpc>
                <a:spcPct val="100000"/>
              </a:lnSpc>
              <a:spcBef>
                <a:spcPct val="0"/>
              </a:spcBef>
              <a:spcAft>
                <a:spcPct val="0"/>
              </a:spcAft>
              <a:buClrTx/>
              <a:buSzTx/>
              <a:buFontTx/>
              <a:buNone/>
              <a:tabLst/>
              <a:defRPr/>
            </a:pPr>
            <a:r>
              <a:rPr kumimoji="0" lang="sv-SE" sz="3600" b="0" i="0" u="none" strike="noStrike" kern="0" cap="none" spc="0" normalizeH="0" baseline="0" noProof="0" dirty="0" smtClean="0">
                <a:ln>
                  <a:noFill/>
                </a:ln>
                <a:solidFill>
                  <a:srgbClr val="9C6114"/>
                </a:solidFill>
                <a:effectLst/>
                <a:uLnTx/>
                <a:uFillTx/>
                <a:latin typeface="Times New Roman"/>
                <a:ea typeface="ＭＳ Ｐゴシック" charset="-128"/>
                <a:cs typeface="+mn-cs"/>
              </a:rPr>
              <a:t>anställning (periodisk)</a:t>
            </a:r>
          </a:p>
        </p:txBody>
      </p:sp>
      <p:cxnSp>
        <p:nvCxnSpPr>
          <p:cNvPr id="15" name="Rak 14"/>
          <p:cNvCxnSpPr/>
          <p:nvPr/>
        </p:nvCxnSpPr>
        <p:spPr bwMode="auto">
          <a:xfrm>
            <a:off x="4052888" y="3564782"/>
            <a:ext cx="47673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Underrubrik 2"/>
          <p:cNvSpPr>
            <a:spLocks noGrp="1"/>
          </p:cNvSpPr>
          <p:nvPr>
            <p:ph type="subTitle" idx="1"/>
          </p:nvPr>
        </p:nvSpPr>
        <p:spPr>
          <a:xfrm>
            <a:off x="4059235" y="3487739"/>
            <a:ext cx="4762504" cy="321507"/>
          </a:xfrm>
        </p:spPr>
        <p:txBody>
          <a:bodyPr/>
          <a:lstStyle/>
          <a:p>
            <a:r>
              <a:rPr lang="sv-SE" dirty="0" smtClean="0"/>
              <a:t>2018 | </a:t>
            </a:r>
            <a:endParaRPr lang="sv-SE" dirty="0"/>
          </a:p>
        </p:txBody>
      </p:sp>
      <p:sp>
        <p:nvSpPr>
          <p:cNvPr id="14" name="Rektangel 13"/>
          <p:cNvSpPr/>
          <p:nvPr/>
        </p:nvSpPr>
        <p:spPr bwMode="auto">
          <a:xfrm>
            <a:off x="76270" y="84049"/>
            <a:ext cx="8841601" cy="6685200"/>
          </a:xfrm>
          <a:prstGeom prst="rect">
            <a:avLst/>
          </a:prstGeom>
          <a:noFill/>
          <a:ln w="184150" cap="sq" cmpd="sng" algn="ctr">
            <a:solidFill>
              <a:schemeClr val="bg1"/>
            </a:solidFill>
            <a:prstDash val="solid"/>
            <a:miter lim="800000"/>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04875"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dirty="0" smtClean="0">
              <a:ln>
                <a:noFill/>
              </a:ln>
              <a:solidFill>
                <a:srgbClr val="4D4C44"/>
              </a:solidFill>
              <a:effectLst/>
              <a:uLnTx/>
              <a:uFillTx/>
              <a:latin typeface="Arial" charset="0"/>
              <a:ea typeface="ＭＳ Ｐゴシック" charset="-128"/>
              <a:cs typeface="+mn-cs"/>
            </a:endParaRPr>
          </a:p>
        </p:txBody>
      </p:sp>
      <p:pic>
        <p:nvPicPr>
          <p:cNvPr id="16" name="Bildobjekt 15" descr="Lunds sigill RGB 150.png"/>
          <p:cNvPicPr>
            <a:picLocks noChangeAspect="1"/>
          </p:cNvPicPr>
          <p:nvPr/>
        </p:nvPicPr>
        <p:blipFill>
          <a:blip r:embed="rId7"/>
          <a:srcRect r="17691" b="21541"/>
          <a:stretch>
            <a:fillRect/>
          </a:stretch>
        </p:blipFill>
        <p:spPr>
          <a:xfrm>
            <a:off x="6329104" y="4279056"/>
            <a:ext cx="2672021" cy="2561482"/>
          </a:xfrm>
          <a:prstGeom prst="rect">
            <a:avLst/>
          </a:prstGeom>
        </p:spPr>
      </p:pic>
      <p:pic>
        <p:nvPicPr>
          <p:cNvPr id="18" name="Bildobjekt 17" descr="Lunds_universitet RGB 150.png"/>
          <p:cNvPicPr>
            <a:picLocks noChangeAspect="1"/>
          </p:cNvPicPr>
          <p:nvPr/>
        </p:nvPicPr>
        <p:blipFill>
          <a:blip r:embed="rId8"/>
          <a:stretch>
            <a:fillRect/>
          </a:stretch>
        </p:blipFill>
        <p:spPr>
          <a:xfrm>
            <a:off x="2846550" y="2934142"/>
            <a:ext cx="769865" cy="945018"/>
          </a:xfrm>
          <a:prstGeom prst="rect">
            <a:avLst/>
          </a:prstGeom>
        </p:spPr>
      </p:pic>
    </p:spTree>
    <p:extLst>
      <p:ext uri="{BB962C8B-B14F-4D97-AF65-F5344CB8AC3E}">
        <p14:creationId xmlns:p14="http://schemas.microsoft.com/office/powerpoint/2010/main" val="2310231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smtClean="0"/>
              <a:t>Bakgrund</a:t>
            </a:r>
            <a:endParaRPr lang="en-GB" dirty="0"/>
          </a:p>
        </p:txBody>
      </p:sp>
      <p:sp>
        <p:nvSpPr>
          <p:cNvPr id="3" name="Platshållare för innehåll 2"/>
          <p:cNvSpPr>
            <a:spLocks noGrp="1"/>
          </p:cNvSpPr>
          <p:nvPr>
            <p:ph idx="1"/>
          </p:nvPr>
        </p:nvSpPr>
        <p:spPr>
          <a:xfrm>
            <a:off x="657539" y="1665797"/>
            <a:ext cx="7587440" cy="4287531"/>
          </a:xfrm>
        </p:spPr>
        <p:txBody>
          <a:bodyPr/>
          <a:lstStyle/>
          <a:p>
            <a:pPr>
              <a:spcBef>
                <a:spcPts val="800"/>
              </a:spcBef>
            </a:pPr>
            <a:r>
              <a:rPr lang="sv-SE" sz="2000" dirty="0">
                <a:ea typeface="ＭＳ Ｐゴシック" charset="0"/>
                <a:cs typeface="ＭＳ Ｐゴシック" charset="0"/>
              </a:rPr>
              <a:t>Huvudregel enligt LAS – om inget annat avtalas </a:t>
            </a:r>
            <a:r>
              <a:rPr lang="sv-SE" sz="2000" dirty="0" smtClean="0">
                <a:ea typeface="ＭＳ Ｐゴシック" charset="0"/>
                <a:cs typeface="ＭＳ Ｐゴシック" charset="0"/>
              </a:rPr>
              <a:t>är anställningen att betrakta som tillsvidare. </a:t>
            </a:r>
            <a:br>
              <a:rPr lang="sv-SE" sz="2000" dirty="0" smtClean="0">
                <a:ea typeface="ＭＳ Ｐゴシック" charset="0"/>
                <a:cs typeface="ＭＳ Ｐゴシック" charset="0"/>
              </a:rPr>
            </a:br>
            <a:endParaRPr lang="sv-SE" sz="2000" dirty="0" smtClean="0">
              <a:ea typeface="ＭＳ Ｐゴシック" charset="0"/>
              <a:cs typeface="ＭＳ Ｐゴシック" charset="0"/>
            </a:endParaRPr>
          </a:p>
          <a:p>
            <a:pPr>
              <a:spcBef>
                <a:spcPts val="800"/>
              </a:spcBef>
            </a:pPr>
            <a:r>
              <a:rPr lang="sv-SE" sz="2000" dirty="0" smtClean="0">
                <a:ea typeface="ＭＳ Ｐゴシック" charset="0"/>
                <a:cs typeface="ＭＳ Ｐゴシック" charset="0"/>
              </a:rPr>
              <a:t>Det är skillnad på:</a:t>
            </a:r>
            <a:br>
              <a:rPr lang="sv-SE" sz="2000" dirty="0" smtClean="0">
                <a:ea typeface="ＭＳ Ｐゴシック" charset="0"/>
                <a:cs typeface="ＭＳ Ｐゴシック" charset="0"/>
              </a:rPr>
            </a:br>
            <a:r>
              <a:rPr lang="sv-SE" sz="2000" dirty="0" smtClean="0">
                <a:ea typeface="ＭＳ Ｐゴシック" charset="0"/>
                <a:cs typeface="ＭＳ Ｐゴシック" charset="0"/>
              </a:rPr>
              <a:t> - </a:t>
            </a:r>
            <a:r>
              <a:rPr lang="sv-SE" sz="2000" b="1" dirty="0" smtClean="0">
                <a:ea typeface="ＭＳ Ｐゴシック" charset="0"/>
                <a:cs typeface="ＭＳ Ｐゴシック" charset="0"/>
              </a:rPr>
              <a:t>arvode</a:t>
            </a:r>
            <a:r>
              <a:rPr lang="sv-SE" sz="2000" dirty="0" smtClean="0">
                <a:ea typeface="ＭＳ Ｐゴシック" charset="0"/>
                <a:cs typeface="ＭＳ Ｐゴシック" charset="0"/>
              </a:rPr>
              <a:t> </a:t>
            </a:r>
            <a:r>
              <a:rPr lang="sv-SE" sz="2000" dirty="0">
                <a:ea typeface="ＭＳ Ｐゴシック" charset="0"/>
                <a:cs typeface="ＭＳ Ｐゴシック" charset="0"/>
              </a:rPr>
              <a:t>(för särskilda uppdrag t ex </a:t>
            </a:r>
            <a:r>
              <a:rPr lang="sv-SE" sz="2000" dirty="0" smtClean="0">
                <a:ea typeface="ＭＳ Ｐゴシック" charset="0"/>
                <a:cs typeface="ＭＳ Ｐゴシック" charset="0"/>
              </a:rPr>
              <a:t>styrelseledamot,  opponering </a:t>
            </a:r>
            <a:r>
              <a:rPr lang="sv-SE" sz="2000" dirty="0">
                <a:ea typeface="ＭＳ Ｐゴシック" charset="0"/>
                <a:cs typeface="ＭＳ Ｐゴシック" charset="0"/>
              </a:rPr>
              <a:t>o liknande</a:t>
            </a:r>
            <a:r>
              <a:rPr lang="sv-SE" sz="2000" dirty="0" smtClean="0">
                <a:ea typeface="ＭＳ Ｐゴシック" charset="0"/>
                <a:cs typeface="ＭＳ Ｐゴシック" charset="0"/>
              </a:rPr>
              <a:t>).</a:t>
            </a:r>
            <a:br>
              <a:rPr lang="sv-SE" sz="2000" dirty="0" smtClean="0">
                <a:ea typeface="ＭＳ Ｐゴシック" charset="0"/>
                <a:cs typeface="ＭＳ Ｐゴシック" charset="0"/>
              </a:rPr>
            </a:br>
            <a:r>
              <a:rPr lang="sv-SE" sz="2000" dirty="0" smtClean="0">
                <a:ea typeface="ＭＳ Ｐゴシック" charset="0"/>
                <a:cs typeface="ＭＳ Ｐゴシック" charset="0"/>
              </a:rPr>
              <a:t> - </a:t>
            </a:r>
            <a:r>
              <a:rPr lang="sv-SE" sz="2000" b="1" dirty="0" smtClean="0">
                <a:ea typeface="ＭＳ Ｐゴシック" charset="0"/>
                <a:cs typeface="ＭＳ Ｐゴシック" charset="0"/>
              </a:rPr>
              <a:t>timlön</a:t>
            </a:r>
            <a:r>
              <a:rPr lang="sv-SE" sz="2000" dirty="0" smtClean="0">
                <a:ea typeface="ＭＳ Ｐゴシック" charset="0"/>
                <a:cs typeface="ＭＳ Ｐゴシック" charset="0"/>
              </a:rPr>
              <a:t> </a:t>
            </a:r>
            <a:r>
              <a:rPr lang="sv-SE" sz="2000" dirty="0">
                <a:ea typeface="ＭＳ Ｐゴシック" charset="0"/>
                <a:cs typeface="ＭＳ Ｐゴシック" charset="0"/>
              </a:rPr>
              <a:t>(för utfört arbete) inom </a:t>
            </a:r>
            <a:r>
              <a:rPr lang="sv-SE" sz="2000" dirty="0" smtClean="0">
                <a:ea typeface="ＭＳ Ｐゴシック" charset="0"/>
                <a:cs typeface="ＭＳ Ｐゴシック" charset="0"/>
              </a:rPr>
              <a:t>LU.</a:t>
            </a:r>
          </a:p>
          <a:p>
            <a:pPr marL="0" indent="0">
              <a:spcBef>
                <a:spcPts val="800"/>
              </a:spcBef>
              <a:buNone/>
            </a:pPr>
            <a:endParaRPr lang="sv-SE" sz="2000" dirty="0" smtClean="0">
              <a:ea typeface="ＭＳ Ｐゴシック" charset="0"/>
              <a:cs typeface="ＭＳ Ｐゴシック" charset="0"/>
            </a:endParaRPr>
          </a:p>
          <a:p>
            <a:pPr>
              <a:spcBef>
                <a:spcPts val="800"/>
              </a:spcBef>
            </a:pPr>
            <a:r>
              <a:rPr lang="sv-SE" sz="2000" dirty="0" smtClean="0">
                <a:ea typeface="ＭＳ Ｐゴシック" charset="0"/>
                <a:cs typeface="ＭＳ Ｐゴシック" charset="0"/>
              </a:rPr>
              <a:t>LAS-tiden räknas olika med och utan beslut om intermittent tidsbegränsad anställning, men LAS-tid </a:t>
            </a:r>
            <a:r>
              <a:rPr lang="sv-SE" sz="2000" b="1" dirty="0" smtClean="0">
                <a:ea typeface="ＭＳ Ｐゴシック" charset="0"/>
                <a:cs typeface="ＭＳ Ｐゴシック" charset="0"/>
              </a:rPr>
              <a:t>räknas</a:t>
            </a:r>
            <a:r>
              <a:rPr lang="sv-SE" sz="2000" dirty="0" smtClean="0">
                <a:ea typeface="ＭＳ Ｐゴシック" charset="0"/>
                <a:cs typeface="ＭＳ Ｐゴシック" charset="0"/>
              </a:rPr>
              <a:t> i båda fallen</a:t>
            </a:r>
          </a:p>
          <a:p>
            <a:pPr>
              <a:spcBef>
                <a:spcPts val="800"/>
              </a:spcBef>
            </a:pPr>
            <a:endParaRPr lang="sv-SE" sz="2000" dirty="0" smtClean="0">
              <a:ea typeface="ＭＳ Ｐゴシック" charset="0"/>
              <a:cs typeface="ＭＳ Ｐゴシック" charset="0"/>
            </a:endParaRPr>
          </a:p>
        </p:txBody>
      </p:sp>
      <p:cxnSp>
        <p:nvCxnSpPr>
          <p:cNvPr id="7" name="Rak 6"/>
          <p:cNvCxnSpPr/>
          <p:nvPr/>
        </p:nvCxnSpPr>
        <p:spPr bwMode="auto">
          <a:xfrm>
            <a:off x="745258" y="1499383"/>
            <a:ext cx="750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772662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Intermittent tidsbegränsad anställning</a:t>
            </a:r>
            <a:endParaRPr lang="sv-SE" dirty="0"/>
          </a:p>
        </p:txBody>
      </p:sp>
      <p:sp>
        <p:nvSpPr>
          <p:cNvPr id="3" name="Platshållare för innehåll 2"/>
          <p:cNvSpPr>
            <a:spLocks noGrp="1"/>
          </p:cNvSpPr>
          <p:nvPr>
            <p:ph idx="1"/>
          </p:nvPr>
        </p:nvSpPr>
        <p:spPr>
          <a:xfrm>
            <a:off x="657539" y="1624926"/>
            <a:ext cx="7587440" cy="4620224"/>
          </a:xfrm>
        </p:spPr>
        <p:txBody>
          <a:bodyPr/>
          <a:lstStyle/>
          <a:p>
            <a:r>
              <a:rPr lang="sv-SE" sz="2000" dirty="0" smtClean="0"/>
              <a:t>Intermittent – ett annat ord för periodisk. </a:t>
            </a:r>
          </a:p>
          <a:p>
            <a:r>
              <a:rPr lang="sv-SE" sz="2000" dirty="0" smtClean="0"/>
              <a:t>Tidsbegränsas enligt LAS 5:1 eller LAS 5:4 (efter 67), se mall för avtal. </a:t>
            </a:r>
          </a:p>
          <a:p>
            <a:r>
              <a:rPr lang="sv-SE" sz="2000" dirty="0" smtClean="0"/>
              <a:t>Erbjudande om arbete vid enskilda tillfällen kan ske under den beslutade perioden. Personen har rätt att tacka ja eller nej varje gång – viktigt att </a:t>
            </a:r>
            <a:r>
              <a:rPr lang="sv-SE" sz="2000" b="1" dirty="0" smtClean="0">
                <a:solidFill>
                  <a:srgbClr val="262626"/>
                </a:solidFill>
              </a:rPr>
              <a:t>varje enskilt tillfälle erbjuds för sig.</a:t>
            </a:r>
            <a:r>
              <a:rPr lang="sv-SE" sz="2000" b="1" dirty="0" smtClean="0">
                <a:solidFill>
                  <a:srgbClr val="FF0000"/>
                </a:solidFill>
              </a:rPr>
              <a:t> </a:t>
            </a:r>
            <a:r>
              <a:rPr lang="sv-SE" sz="2000" dirty="0" smtClean="0">
                <a:solidFill>
                  <a:srgbClr val="404040"/>
                </a:solidFill>
              </a:rPr>
              <a:t>Annars räknas mellanperioden.</a:t>
            </a:r>
          </a:p>
          <a:p>
            <a:r>
              <a:rPr lang="sv-SE" sz="2000" dirty="0" smtClean="0"/>
              <a:t>Beslutet innebär att anställningstiden (även här kallat LAS-tid) </a:t>
            </a:r>
            <a:r>
              <a:rPr lang="sv-SE" sz="2000" b="1" dirty="0" smtClean="0"/>
              <a:t>bara</a:t>
            </a:r>
            <a:r>
              <a:rPr lang="sv-SE" sz="2000" dirty="0" smtClean="0"/>
              <a:t> </a:t>
            </a:r>
            <a:r>
              <a:rPr lang="sv-SE" sz="2000" b="1" dirty="0" smtClean="0">
                <a:solidFill>
                  <a:srgbClr val="262626"/>
                </a:solidFill>
              </a:rPr>
              <a:t>räknas de dagar personen är inne och jobbar</a:t>
            </a:r>
            <a:r>
              <a:rPr lang="sv-SE" sz="2000" dirty="0" smtClean="0"/>
              <a:t>. Dagarna mellan arbetade dagar räknas inte in i anställningstiden. </a:t>
            </a:r>
          </a:p>
          <a:p>
            <a:r>
              <a:rPr lang="sv-SE" sz="2000" dirty="0" smtClean="0"/>
              <a:t>En arbetad dag räknas som en anställningsdag, oavsett antal arbetade timmar. </a:t>
            </a:r>
            <a:endParaRPr lang="sv-SE" sz="2000" dirty="0"/>
          </a:p>
        </p:txBody>
      </p:sp>
    </p:spTree>
    <p:extLst>
      <p:ext uri="{BB962C8B-B14F-4D97-AF65-F5344CB8AC3E}">
        <p14:creationId xmlns:p14="http://schemas.microsoft.com/office/powerpoint/2010/main" val="1625584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Innan beslut 	</a:t>
            </a:r>
            <a:endParaRPr lang="sv-SE" dirty="0"/>
          </a:p>
        </p:txBody>
      </p:sp>
      <p:sp>
        <p:nvSpPr>
          <p:cNvPr id="3" name="Platshållare för innehåll 2"/>
          <p:cNvSpPr>
            <a:spLocks noGrp="1"/>
          </p:cNvSpPr>
          <p:nvPr>
            <p:ph idx="1"/>
          </p:nvPr>
        </p:nvSpPr>
        <p:spPr/>
        <p:txBody>
          <a:bodyPr/>
          <a:lstStyle/>
          <a:p>
            <a:r>
              <a:rPr lang="sv-SE" dirty="0" smtClean="0">
                <a:solidFill>
                  <a:srgbClr val="262626"/>
                </a:solidFill>
              </a:rPr>
              <a:t>Intermittent anställning ska användas för: ”mycket </a:t>
            </a:r>
            <a:r>
              <a:rPr lang="sv-SE" dirty="0">
                <a:solidFill>
                  <a:srgbClr val="262626"/>
                </a:solidFill>
              </a:rPr>
              <a:t>korta och tillfälliga anställningar som endast är några timmar eller </a:t>
            </a:r>
            <a:r>
              <a:rPr lang="sv-SE" dirty="0" smtClean="0">
                <a:solidFill>
                  <a:srgbClr val="262626"/>
                </a:solidFill>
              </a:rPr>
              <a:t>dagar” (HR-webben).</a:t>
            </a:r>
            <a:br>
              <a:rPr lang="sv-SE" dirty="0" smtClean="0">
                <a:solidFill>
                  <a:srgbClr val="262626"/>
                </a:solidFill>
              </a:rPr>
            </a:br>
            <a:endParaRPr lang="sv-SE" dirty="0" smtClean="0">
              <a:solidFill>
                <a:srgbClr val="262626"/>
              </a:solidFill>
            </a:endParaRPr>
          </a:p>
          <a:p>
            <a:r>
              <a:rPr lang="sv-SE" dirty="0" smtClean="0">
                <a:solidFill>
                  <a:srgbClr val="262626"/>
                </a:solidFill>
              </a:rPr>
              <a:t>Innan beslut skrivs, uppskatta förväntad arbetstid. </a:t>
            </a:r>
            <a:br>
              <a:rPr lang="sv-SE" dirty="0" smtClean="0">
                <a:solidFill>
                  <a:srgbClr val="262626"/>
                </a:solidFill>
              </a:rPr>
            </a:br>
            <a:endParaRPr lang="sv-SE" dirty="0" smtClean="0">
              <a:solidFill>
                <a:srgbClr val="262626"/>
              </a:solidFill>
            </a:endParaRPr>
          </a:p>
          <a:p>
            <a:r>
              <a:rPr lang="sv-SE" dirty="0" smtClean="0">
                <a:solidFill>
                  <a:srgbClr val="262626"/>
                </a:solidFill>
              </a:rPr>
              <a:t>Grundregel – alla anställningar ska utlysas. Exempel: en intermittent anställning som resulterar i </a:t>
            </a:r>
            <a:r>
              <a:rPr lang="sv-SE" dirty="0" smtClean="0">
                <a:solidFill>
                  <a:srgbClr val="262626"/>
                </a:solidFill>
              </a:rPr>
              <a:t>60</a:t>
            </a:r>
            <a:r>
              <a:rPr lang="sv-SE" dirty="0" smtClean="0">
                <a:solidFill>
                  <a:srgbClr val="262626"/>
                </a:solidFill>
              </a:rPr>
              <a:t>% jobb över 6 mån är en anställning som borde varit utlyst. Därför viktigt att göra en uppskattning. </a:t>
            </a:r>
            <a:endParaRPr lang="sv-SE" dirty="0">
              <a:solidFill>
                <a:srgbClr val="262626"/>
              </a:solidFill>
            </a:endParaRPr>
          </a:p>
        </p:txBody>
      </p:sp>
    </p:spTree>
    <p:extLst>
      <p:ext uri="{BB962C8B-B14F-4D97-AF65-F5344CB8AC3E}">
        <p14:creationId xmlns:p14="http://schemas.microsoft.com/office/powerpoint/2010/main" val="419433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Innan beslut</a:t>
            </a:r>
            <a:endParaRPr lang="sv-SE" dirty="0"/>
          </a:p>
        </p:txBody>
      </p:sp>
      <p:sp>
        <p:nvSpPr>
          <p:cNvPr id="3" name="Platshållare för innehåll 2"/>
          <p:cNvSpPr>
            <a:spLocks noGrp="1"/>
          </p:cNvSpPr>
          <p:nvPr>
            <p:ph idx="1"/>
          </p:nvPr>
        </p:nvSpPr>
        <p:spPr/>
        <p:txBody>
          <a:bodyPr/>
          <a:lstStyle/>
          <a:p>
            <a:r>
              <a:rPr lang="sv-SE" dirty="0" smtClean="0"/>
              <a:t>Kontroll av arbetade timmar vid LU sker där beslutet skrivs. </a:t>
            </a:r>
            <a:br>
              <a:rPr lang="sv-SE" dirty="0" smtClean="0"/>
            </a:br>
            <a:endParaRPr lang="sv-SE" dirty="0" smtClean="0"/>
          </a:p>
          <a:p>
            <a:r>
              <a:rPr lang="sv-SE" dirty="0" smtClean="0"/>
              <a:t>Kontroll görs i primula, all anställningstid vid LU räknas.</a:t>
            </a:r>
            <a:br>
              <a:rPr lang="sv-SE" dirty="0" smtClean="0"/>
            </a:br>
            <a:r>
              <a:rPr lang="sv-SE" dirty="0" smtClean="0"/>
              <a:t> </a:t>
            </a:r>
          </a:p>
          <a:p>
            <a:r>
              <a:rPr lang="sv-SE" dirty="0" smtClean="0"/>
              <a:t>Registrering av timmar i Primula ej helt korrekt. </a:t>
            </a:r>
            <a:br>
              <a:rPr lang="sv-SE" dirty="0" smtClean="0"/>
            </a:br>
            <a:endParaRPr lang="sv-SE" dirty="0" smtClean="0"/>
          </a:p>
          <a:p>
            <a:r>
              <a:rPr lang="sv-SE" dirty="0" smtClean="0"/>
              <a:t>En anställning enligt LAS 5:4 kan ej resultera i en tillsvidareanställning. </a:t>
            </a:r>
            <a:endParaRPr lang="sv-SE" dirty="0"/>
          </a:p>
        </p:txBody>
      </p:sp>
    </p:spTree>
    <p:extLst>
      <p:ext uri="{BB962C8B-B14F-4D97-AF65-F5344CB8AC3E}">
        <p14:creationId xmlns:p14="http://schemas.microsoft.com/office/powerpoint/2010/main" val="13678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Ett beslut, olika tidredovisning</a:t>
            </a:r>
            <a:endParaRPr lang="sv-SE" dirty="0"/>
          </a:p>
        </p:txBody>
      </p:sp>
      <p:sp>
        <p:nvSpPr>
          <p:cNvPr id="3" name="Platshållare för innehåll 2"/>
          <p:cNvSpPr>
            <a:spLocks noGrp="1"/>
          </p:cNvSpPr>
          <p:nvPr>
            <p:ph idx="1"/>
          </p:nvPr>
        </p:nvSpPr>
        <p:spPr>
          <a:xfrm>
            <a:off x="657539" y="1848670"/>
            <a:ext cx="7587440" cy="4075475"/>
          </a:xfrm>
        </p:spPr>
        <p:txBody>
          <a:bodyPr/>
          <a:lstStyle/>
          <a:p>
            <a:r>
              <a:rPr lang="sv-SE" sz="2000" dirty="0" smtClean="0"/>
              <a:t>Det finns  </a:t>
            </a:r>
            <a:r>
              <a:rPr lang="sv-SE" sz="2000" b="1" dirty="0" smtClean="0"/>
              <a:t>ett intermittent beslut</a:t>
            </a:r>
            <a:r>
              <a:rPr lang="sv-SE" sz="2000" dirty="0" smtClean="0"/>
              <a:t> som används oavsett om det är lärare, T/A-personal eller skrivningsvakter som ska utföra arbete. Timlönen fastställs i beslutet. Beslutet ska diarieföras och förvaras på institution/avdelning. </a:t>
            </a:r>
          </a:p>
          <a:p>
            <a:r>
              <a:rPr lang="sv-SE" sz="2000" dirty="0" smtClean="0"/>
              <a:t>Beslutet skrivs </a:t>
            </a:r>
            <a:r>
              <a:rPr lang="sv-SE" sz="2000" dirty="0"/>
              <a:t>för en period om max 12 </a:t>
            </a:r>
            <a:r>
              <a:rPr lang="sv-SE" sz="2000" dirty="0" smtClean="0"/>
              <a:t>månader</a:t>
            </a:r>
          </a:p>
          <a:p>
            <a:r>
              <a:rPr lang="sv-SE" sz="2000" dirty="0" smtClean="0"/>
              <a:t>Det finns </a:t>
            </a:r>
            <a:r>
              <a:rPr lang="sv-SE" sz="2000" b="1" dirty="0" smtClean="0"/>
              <a:t>två tidredovisningsblanketter</a:t>
            </a:r>
          </a:p>
          <a:p>
            <a:pPr lvl="1"/>
            <a:r>
              <a:rPr lang="sv-SE" sz="2000" dirty="0" smtClean="0"/>
              <a:t>En tidredovisningsblankett avsedd för lärare som undervisar.</a:t>
            </a:r>
          </a:p>
          <a:p>
            <a:pPr lvl="1"/>
            <a:r>
              <a:rPr lang="sv-SE" sz="2000" dirty="0" smtClean="0"/>
              <a:t>En tidredovisningsblankett för T/A-personal (eller lärare) som utför tekniska eller </a:t>
            </a:r>
            <a:r>
              <a:rPr lang="sv-SE" sz="2000" dirty="0" err="1" smtClean="0"/>
              <a:t>sk</a:t>
            </a:r>
            <a:r>
              <a:rPr lang="sv-SE" sz="2000" dirty="0" smtClean="0"/>
              <a:t>. administrativa arbetsuppgifter, inklusive skrivningsvakter.</a:t>
            </a:r>
          </a:p>
        </p:txBody>
      </p:sp>
    </p:spTree>
    <p:extLst>
      <p:ext uri="{BB962C8B-B14F-4D97-AF65-F5344CB8AC3E}">
        <p14:creationId xmlns:p14="http://schemas.microsoft.com/office/powerpoint/2010/main" val="3953582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Tidredovisningen 	</a:t>
            </a:r>
            <a:endParaRPr lang="sv-SE" dirty="0"/>
          </a:p>
        </p:txBody>
      </p:sp>
      <p:sp>
        <p:nvSpPr>
          <p:cNvPr id="3" name="Platshållare för innehåll 2"/>
          <p:cNvSpPr>
            <a:spLocks noGrp="1"/>
          </p:cNvSpPr>
          <p:nvPr>
            <p:ph idx="1"/>
          </p:nvPr>
        </p:nvSpPr>
        <p:spPr/>
        <p:txBody>
          <a:bodyPr/>
          <a:lstStyle/>
          <a:p>
            <a:r>
              <a:rPr lang="sv-SE" dirty="0" smtClean="0">
                <a:solidFill>
                  <a:srgbClr val="262626"/>
                </a:solidFill>
              </a:rPr>
              <a:t>Viktigt att personen som jobbat </a:t>
            </a:r>
            <a:r>
              <a:rPr lang="sv-SE" b="1" dirty="0" smtClean="0">
                <a:solidFill>
                  <a:srgbClr val="262626"/>
                </a:solidFill>
              </a:rPr>
              <a:t>redovisar varje dag för sig på blanketten</a:t>
            </a:r>
          </a:p>
          <a:p>
            <a:pPr lvl="1"/>
            <a:r>
              <a:rPr lang="sv-SE" dirty="0" smtClean="0">
                <a:solidFill>
                  <a:srgbClr val="262626"/>
                </a:solidFill>
              </a:rPr>
              <a:t>För registrering i Primula</a:t>
            </a:r>
          </a:p>
          <a:p>
            <a:pPr lvl="1"/>
            <a:r>
              <a:rPr lang="sv-SE" dirty="0" smtClean="0">
                <a:solidFill>
                  <a:srgbClr val="262626"/>
                </a:solidFill>
              </a:rPr>
              <a:t>För att LAS-tiden ska kunna räknas på ett rätt och lätt sätt</a:t>
            </a:r>
          </a:p>
          <a:p>
            <a:r>
              <a:rPr lang="sv-SE" dirty="0" smtClean="0">
                <a:solidFill>
                  <a:srgbClr val="262626"/>
                </a:solidFill>
              </a:rPr>
              <a:t>Fyll i tidsbegränsningsgrund. </a:t>
            </a:r>
          </a:p>
          <a:p>
            <a:r>
              <a:rPr lang="sv-SE" dirty="0" smtClean="0">
                <a:solidFill>
                  <a:srgbClr val="262626"/>
                </a:solidFill>
              </a:rPr>
              <a:t>Spara originalet av tidrapporterna på institutionen/avdelningen, skicka kopia till Lönekontoret</a:t>
            </a:r>
          </a:p>
          <a:p>
            <a:r>
              <a:rPr lang="sv-SE" dirty="0" smtClean="0">
                <a:solidFill>
                  <a:srgbClr val="262626"/>
                </a:solidFill>
              </a:rPr>
              <a:t>Kom ihåg att fylla i </a:t>
            </a:r>
            <a:r>
              <a:rPr lang="sv-SE" b="1" dirty="0" err="1" smtClean="0">
                <a:solidFill>
                  <a:srgbClr val="262626"/>
                </a:solidFill>
              </a:rPr>
              <a:t>löneart</a:t>
            </a:r>
            <a:r>
              <a:rPr lang="sv-SE" b="1" dirty="0" smtClean="0">
                <a:solidFill>
                  <a:srgbClr val="262626"/>
                </a:solidFill>
              </a:rPr>
              <a:t>!</a:t>
            </a:r>
          </a:p>
        </p:txBody>
      </p:sp>
    </p:spTree>
    <p:extLst>
      <p:ext uri="{BB962C8B-B14F-4D97-AF65-F5344CB8AC3E}">
        <p14:creationId xmlns:p14="http://schemas.microsoft.com/office/powerpoint/2010/main" val="4258306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81" y="418755"/>
            <a:ext cx="8582392" cy="4964406"/>
          </a:xfrm>
          <a:prstGeom prst="rect">
            <a:avLst/>
          </a:prstGeom>
        </p:spPr>
      </p:pic>
      <p:sp>
        <p:nvSpPr>
          <p:cNvPr id="5" name="Rektangel 4"/>
          <p:cNvSpPr/>
          <p:nvPr/>
        </p:nvSpPr>
        <p:spPr bwMode="auto">
          <a:xfrm>
            <a:off x="766916" y="2900958"/>
            <a:ext cx="1622323" cy="343687"/>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04875" rtl="0" eaLnBrk="1" fontAlgn="base" latinLnBrk="0" hangingPunct="1">
              <a:lnSpc>
                <a:spcPct val="100000"/>
              </a:lnSpc>
              <a:spcBef>
                <a:spcPct val="0"/>
              </a:spcBef>
              <a:spcAft>
                <a:spcPct val="0"/>
              </a:spcAft>
              <a:buClrTx/>
              <a:buSzTx/>
              <a:buFontTx/>
              <a:buNone/>
              <a:tabLst/>
              <a:defRPr/>
            </a:pPr>
            <a:endParaRPr kumimoji="0" lang="sv-SE" sz="1800" b="1" i="0" u="none" strike="noStrike" kern="1200" cap="none" spc="0" normalizeH="0" baseline="0" noProof="0" dirty="0" smtClean="0">
              <a:ln>
                <a:noFill/>
              </a:ln>
              <a:solidFill>
                <a:srgbClr val="4D4C44"/>
              </a:solidFill>
              <a:effectLst/>
              <a:uLnTx/>
              <a:uFillTx/>
              <a:latin typeface="Arial" charset="0"/>
              <a:ea typeface="+mn-ea"/>
              <a:cs typeface="+mn-cs"/>
            </a:endParaRPr>
          </a:p>
        </p:txBody>
      </p:sp>
      <p:sp>
        <p:nvSpPr>
          <p:cNvPr id="6" name="textruta 5"/>
          <p:cNvSpPr txBox="1"/>
          <p:nvPr/>
        </p:nvSpPr>
        <p:spPr>
          <a:xfrm>
            <a:off x="530942" y="5648632"/>
            <a:ext cx="6592529"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600" b="0" i="0" u="none" strike="noStrike" kern="1200" cap="none" spc="0" normalizeH="0" baseline="0" noProof="0" dirty="0" smtClean="0">
                <a:ln>
                  <a:noFill/>
                </a:ln>
                <a:solidFill>
                  <a:srgbClr val="4D4C44"/>
                </a:solidFill>
                <a:effectLst/>
                <a:uLnTx/>
                <a:uFillTx/>
                <a:latin typeface="Arial" charset="0"/>
                <a:ea typeface="ＭＳ Ｐゴシック" charset="-128"/>
                <a:cs typeface="+mn-cs"/>
              </a:rPr>
              <a:t>Information på HR-webben finns under Anställningsformer – </a:t>
            </a:r>
            <a:br>
              <a:rPr kumimoji="0" lang="sv-SE" sz="1600" b="0" i="0" u="none" strike="noStrike" kern="1200" cap="none" spc="0" normalizeH="0" baseline="0" noProof="0" dirty="0" smtClean="0">
                <a:ln>
                  <a:noFill/>
                </a:ln>
                <a:solidFill>
                  <a:srgbClr val="4D4C44"/>
                </a:solidFill>
                <a:effectLst/>
                <a:uLnTx/>
                <a:uFillTx/>
                <a:latin typeface="Arial" charset="0"/>
                <a:ea typeface="ＭＳ Ｐゴシック" charset="-128"/>
                <a:cs typeface="+mn-cs"/>
              </a:rPr>
            </a:br>
            <a:r>
              <a:rPr kumimoji="0" lang="sv-SE" sz="1600" b="0" i="0" u="none" strike="noStrike" kern="1200" cap="none" spc="0" normalizeH="0" baseline="0" noProof="0" dirty="0" smtClean="0">
                <a:ln>
                  <a:noFill/>
                </a:ln>
                <a:solidFill>
                  <a:srgbClr val="4D4C44"/>
                </a:solidFill>
                <a:effectLst/>
                <a:uLnTx/>
                <a:uFillTx/>
                <a:latin typeface="Arial" charset="0"/>
                <a:ea typeface="ＭＳ Ｐゴシック" charset="-128"/>
                <a:cs typeface="+mn-cs"/>
              </a:rPr>
              <a:t>Grund för tidsbegränsad anställning – </a:t>
            </a:r>
            <a:br>
              <a:rPr kumimoji="0" lang="sv-SE" sz="1600" b="0" i="0" u="none" strike="noStrike" kern="1200" cap="none" spc="0" normalizeH="0" baseline="0" noProof="0" dirty="0" smtClean="0">
                <a:ln>
                  <a:noFill/>
                </a:ln>
                <a:solidFill>
                  <a:srgbClr val="4D4C44"/>
                </a:solidFill>
                <a:effectLst/>
                <a:uLnTx/>
                <a:uFillTx/>
                <a:latin typeface="Arial" charset="0"/>
                <a:ea typeface="ＭＳ Ｐゴシック" charset="-128"/>
                <a:cs typeface="+mn-cs"/>
              </a:rPr>
            </a:br>
            <a:r>
              <a:rPr kumimoji="0" lang="sv-SE" sz="1600" b="0" i="0" u="none" strike="noStrike" kern="1200" cap="none" spc="0" normalizeH="0" baseline="0" noProof="0" dirty="0" smtClean="0">
                <a:ln>
                  <a:noFill/>
                </a:ln>
                <a:solidFill>
                  <a:srgbClr val="4D4C44"/>
                </a:solidFill>
                <a:effectLst/>
                <a:uLnTx/>
                <a:uFillTx/>
                <a:latin typeface="Arial" charset="0"/>
                <a:ea typeface="ＭＳ Ｐゴシック" charset="-128"/>
                <a:cs typeface="+mn-cs"/>
              </a:rPr>
              <a:t>Tillfälligt behov av timavlönad personal (en bit ner på sidan). </a:t>
            </a:r>
          </a:p>
        </p:txBody>
      </p:sp>
    </p:spTree>
    <p:extLst>
      <p:ext uri="{BB962C8B-B14F-4D97-AF65-F5344CB8AC3E}">
        <p14:creationId xmlns:p14="http://schemas.microsoft.com/office/powerpoint/2010/main" val="3161347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en-GB" sz="2461" dirty="0" err="1"/>
              <a:t>Rutin</a:t>
            </a:r>
            <a:r>
              <a:rPr lang="en-GB" sz="2461" dirty="0"/>
              <a:t> </a:t>
            </a:r>
            <a:r>
              <a:rPr lang="en-GB" sz="2461" dirty="0" err="1"/>
              <a:t>när</a:t>
            </a:r>
            <a:r>
              <a:rPr lang="en-GB" sz="2461" dirty="0"/>
              <a:t> </a:t>
            </a:r>
            <a:r>
              <a:rPr lang="en-GB" sz="2461" dirty="0" err="1"/>
              <a:t>tidsbegränsad</a:t>
            </a:r>
            <a:r>
              <a:rPr lang="en-GB" sz="2461" dirty="0"/>
              <a:t> </a:t>
            </a:r>
            <a:r>
              <a:rPr lang="en-GB" sz="2461" dirty="0" err="1"/>
              <a:t>anställning</a:t>
            </a:r>
            <a:r>
              <a:rPr lang="en-GB" sz="2461" dirty="0"/>
              <a:t> </a:t>
            </a:r>
            <a:r>
              <a:rPr lang="en-GB" sz="2461" dirty="0" err="1"/>
              <a:t>upphör</a:t>
            </a:r>
            <a:endParaRPr lang="en-GB" sz="2461" dirty="0"/>
          </a:p>
        </p:txBody>
      </p:sp>
      <p:sp>
        <p:nvSpPr>
          <p:cNvPr id="3" name="Underrubrik 2"/>
          <p:cNvSpPr>
            <a:spLocks noGrp="1"/>
          </p:cNvSpPr>
          <p:nvPr>
            <p:ph type="subTitle" idx="1"/>
          </p:nvPr>
        </p:nvSpPr>
        <p:spPr/>
        <p:txBody>
          <a:bodyPr/>
          <a:lstStyle/>
          <a:p>
            <a:r>
              <a:rPr lang="en-GB" dirty="0" smtClean="0"/>
              <a:t>Kristina Fors 2018-03-05</a:t>
            </a:r>
            <a:endParaRPr lang="en-GB" dirty="0"/>
          </a:p>
        </p:txBody>
      </p:sp>
    </p:spTree>
    <p:extLst>
      <p:ext uri="{BB962C8B-B14F-4D97-AF65-F5344CB8AC3E}">
        <p14:creationId xmlns:p14="http://schemas.microsoft.com/office/powerpoint/2010/main" val="1873645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347" dirty="0"/>
              <a:t>Rutin när tidsbegränsad anställning upphör</a:t>
            </a:r>
          </a:p>
        </p:txBody>
      </p:sp>
      <p:pic>
        <p:nvPicPr>
          <p:cNvPr id="5" name="Platshållare för innehåll 4"/>
          <p:cNvPicPr>
            <a:picLocks noGrp="1"/>
          </p:cNvPicPr>
          <p:nvPr>
            <p:ph idx="1"/>
          </p:nvPr>
        </p:nvPicPr>
        <p:blipFill rotWithShape="1">
          <a:blip r:embed="rId2"/>
          <a:srcRect l="7502" t="15629" r="23017" b="9072"/>
          <a:stretch/>
        </p:blipFill>
        <p:spPr bwMode="auto">
          <a:xfrm>
            <a:off x="602004" y="1648197"/>
            <a:ext cx="6804756" cy="41744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7776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Dagens agenda</a:t>
            </a:r>
            <a:endParaRPr lang="sv-SE" dirty="0"/>
          </a:p>
        </p:txBody>
      </p:sp>
      <p:sp>
        <p:nvSpPr>
          <p:cNvPr id="3" name="Platshållare för innehåll 2"/>
          <p:cNvSpPr>
            <a:spLocks noGrp="1"/>
          </p:cNvSpPr>
          <p:nvPr>
            <p:ph idx="1"/>
          </p:nvPr>
        </p:nvSpPr>
        <p:spPr>
          <a:xfrm>
            <a:off x="657538" y="1848670"/>
            <a:ext cx="7836558" cy="4340533"/>
          </a:xfrm>
        </p:spPr>
        <p:txBody>
          <a:bodyPr/>
          <a:lstStyle/>
          <a:p>
            <a:pPr lvl="0"/>
            <a:r>
              <a:rPr lang="sv-SE" dirty="0"/>
              <a:t>Övergången till Statens servicecenter – </a:t>
            </a:r>
            <a:r>
              <a:rPr lang="sv-SE" dirty="0" smtClean="0"/>
              <a:t>statusuppdatering</a:t>
            </a:r>
            <a:endParaRPr lang="sv-SE" dirty="0"/>
          </a:p>
          <a:p>
            <a:pPr lvl="0"/>
            <a:r>
              <a:rPr lang="sv-SE" dirty="0"/>
              <a:t>Intermittenta anställningar</a:t>
            </a:r>
          </a:p>
          <a:p>
            <a:pPr lvl="0"/>
            <a:r>
              <a:rPr lang="sv-SE" dirty="0" smtClean="0"/>
              <a:t>Rutin när tidsbegränsad anställning upphör</a:t>
            </a:r>
          </a:p>
          <a:p>
            <a:pPr lvl="0"/>
            <a:r>
              <a:rPr lang="sv-SE" dirty="0" smtClean="0"/>
              <a:t>Ändrade </a:t>
            </a:r>
            <a:r>
              <a:rPr lang="sv-SE" dirty="0"/>
              <a:t>regler för stipendiefinansierade doktorander</a:t>
            </a:r>
          </a:p>
          <a:p>
            <a:pPr lvl="0"/>
            <a:r>
              <a:rPr lang="sv-SE" dirty="0" smtClean="0"/>
              <a:t>Personalplaner</a:t>
            </a:r>
            <a:endParaRPr lang="sv-SE" dirty="0"/>
          </a:p>
          <a:p>
            <a:pPr lvl="0"/>
            <a:r>
              <a:rPr lang="sv-SE" dirty="0"/>
              <a:t>Anställningsordning – ny biträdande universitetslektor</a:t>
            </a:r>
          </a:p>
          <a:p>
            <a:pPr lvl="0"/>
            <a:r>
              <a:rPr lang="sv-SE" dirty="0" smtClean="0"/>
              <a:t>Forskarskatt</a:t>
            </a:r>
          </a:p>
          <a:p>
            <a:r>
              <a:rPr lang="sv-SE" dirty="0"/>
              <a:t>Hantering av lön via Nordea</a:t>
            </a:r>
          </a:p>
          <a:p>
            <a:pPr lvl="0"/>
            <a:r>
              <a:rPr lang="sv-SE" dirty="0" smtClean="0"/>
              <a:t>Övriga </a:t>
            </a:r>
            <a:r>
              <a:rPr lang="sv-SE" dirty="0"/>
              <a:t>frågor</a:t>
            </a:r>
          </a:p>
          <a:p>
            <a:endParaRPr lang="sv-SE" dirty="0"/>
          </a:p>
        </p:txBody>
      </p:sp>
    </p:spTree>
    <p:extLst>
      <p:ext uri="{BB962C8B-B14F-4D97-AF65-F5344CB8AC3E}">
        <p14:creationId xmlns:p14="http://schemas.microsoft.com/office/powerpoint/2010/main" val="1456580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Underrättelse- varsel</a:t>
            </a:r>
            <a:endParaRPr lang="sv-SE" dirty="0"/>
          </a:p>
        </p:txBody>
      </p:sp>
      <p:sp>
        <p:nvSpPr>
          <p:cNvPr id="3" name="Platshållare för innehåll 2"/>
          <p:cNvSpPr>
            <a:spLocks noGrp="1"/>
          </p:cNvSpPr>
          <p:nvPr>
            <p:ph idx="1"/>
          </p:nvPr>
        </p:nvSpPr>
        <p:spPr>
          <a:xfrm>
            <a:off x="672887" y="1789963"/>
            <a:ext cx="7687262" cy="3329985"/>
          </a:xfrm>
        </p:spPr>
        <p:txBody>
          <a:bodyPr/>
          <a:lstStyle/>
          <a:p>
            <a:pPr marL="0" indent="0">
              <a:buNone/>
            </a:pPr>
            <a:r>
              <a:rPr lang="sv-SE" b="1" dirty="0" smtClean="0"/>
              <a:t>Arbetsgivarens ansvar:</a:t>
            </a:r>
          </a:p>
          <a:p>
            <a:r>
              <a:rPr lang="sv-SE" dirty="0"/>
              <a:t>S</a:t>
            </a:r>
            <a:r>
              <a:rPr lang="sv-SE" dirty="0" smtClean="0"/>
              <a:t>kriftligt besked till den anställde om att tidsbegränsad anställning inte kommer att fortsätta. Besked ska lämnas minst en månad före anställningstidens utgång (LAS 15§).</a:t>
            </a:r>
          </a:p>
          <a:p>
            <a:r>
              <a:rPr lang="sv-SE" dirty="0" smtClean="0"/>
              <a:t>Varsel till facket </a:t>
            </a:r>
            <a:r>
              <a:rPr lang="sv-SE" dirty="0"/>
              <a:t>om att tidsbegränsad anställning inte kommer att </a:t>
            </a:r>
            <a:r>
              <a:rPr lang="sv-SE" dirty="0" smtClean="0"/>
              <a:t>fortsätta. </a:t>
            </a:r>
            <a:r>
              <a:rPr lang="sv-SE" dirty="0"/>
              <a:t>Besked ska lämnas minst en månad före anställningstidens </a:t>
            </a:r>
            <a:r>
              <a:rPr lang="sv-SE" dirty="0" smtClean="0"/>
              <a:t>utgång ( LAD 30a§). </a:t>
            </a:r>
          </a:p>
          <a:p>
            <a:pPr marL="0" indent="0">
              <a:buNone/>
            </a:pPr>
            <a:r>
              <a:rPr lang="sv-SE" b="1" dirty="0" smtClean="0"/>
              <a:t>Den anställdes ansvar:</a:t>
            </a:r>
          </a:p>
          <a:p>
            <a:r>
              <a:rPr lang="sv-SE" dirty="0" smtClean="0"/>
              <a:t>Skriftligt anspråk om företrädesrätt till återanställning inlämnas (LAS 16§) till sektionen Personal</a:t>
            </a:r>
          </a:p>
          <a:p>
            <a:endParaRPr lang="sv-SE" dirty="0"/>
          </a:p>
        </p:txBody>
      </p:sp>
    </p:spTree>
    <p:extLst>
      <p:ext uri="{BB962C8B-B14F-4D97-AF65-F5344CB8AC3E}">
        <p14:creationId xmlns:p14="http://schemas.microsoft.com/office/powerpoint/2010/main" val="1971967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spcAft>
                <a:spcPts val="0"/>
              </a:spcAft>
            </a:pPr>
            <a:r>
              <a:rPr lang="sv-SE" dirty="0" smtClean="0"/>
              <a:t>Villkor företrädesrätt </a:t>
            </a:r>
            <a:r>
              <a:rPr lang="sv-SE" dirty="0"/>
              <a:t>till </a:t>
            </a:r>
            <a:r>
              <a:rPr lang="sv-SE" dirty="0" smtClean="0"/>
              <a:t>återanställning</a:t>
            </a:r>
            <a:endParaRPr lang="sv-SE" dirty="0"/>
          </a:p>
        </p:txBody>
      </p:sp>
      <p:sp>
        <p:nvSpPr>
          <p:cNvPr id="3" name="Platshållare för innehåll 2"/>
          <p:cNvSpPr>
            <a:spLocks noGrp="1"/>
          </p:cNvSpPr>
          <p:nvPr>
            <p:ph idx="1"/>
          </p:nvPr>
        </p:nvSpPr>
        <p:spPr/>
        <p:txBody>
          <a:bodyPr/>
          <a:lstStyle/>
          <a:p>
            <a:pPr marL="0">
              <a:spcBef>
                <a:spcPts val="0"/>
              </a:spcBef>
            </a:pPr>
            <a:r>
              <a:rPr lang="sv-SE" sz="1969" dirty="0"/>
              <a:t>När tidsbegränsad anställning enligt 5§ LAS har upphört  </a:t>
            </a:r>
            <a:br>
              <a:rPr lang="sv-SE" sz="1969" dirty="0"/>
            </a:br>
            <a:r>
              <a:rPr lang="sv-SE" sz="1969" dirty="0"/>
              <a:t>(eller uppsagd p g a arbetsbrist )</a:t>
            </a:r>
          </a:p>
          <a:p>
            <a:pPr marL="0">
              <a:spcBef>
                <a:spcPts val="0"/>
              </a:spcBef>
            </a:pPr>
            <a:endParaRPr lang="sv-SE" sz="1969" dirty="0"/>
          </a:p>
          <a:p>
            <a:pPr marL="0">
              <a:spcBef>
                <a:spcPts val="0"/>
              </a:spcBef>
            </a:pPr>
            <a:r>
              <a:rPr lang="sv-SE" sz="1969" dirty="0"/>
              <a:t>Sammanlagt &gt;12 månaders anställning de senaste tre åren. Observera att arbetstagaren får tillgodoräkna sig </a:t>
            </a:r>
            <a:r>
              <a:rPr lang="sv-SE" sz="1969" i="1" dirty="0"/>
              <a:t>all </a:t>
            </a:r>
            <a:r>
              <a:rPr lang="sv-SE" sz="1969" dirty="0"/>
              <a:t>anställningstid inom staten under de senaste tre åren</a:t>
            </a:r>
          </a:p>
          <a:p>
            <a:r>
              <a:rPr lang="sv-SE" sz="1969" dirty="0"/>
              <a:t>Tillräckliga kvalifikationer för den nya anställningen</a:t>
            </a:r>
          </a:p>
          <a:p>
            <a:r>
              <a:rPr lang="sv-SE" sz="1969" dirty="0"/>
              <a:t>Anmälan/begäran att få bli återanställd (kan göras när som helst under tiden då återanställningsrätten gäller)</a:t>
            </a:r>
          </a:p>
          <a:p>
            <a:pPr marL="0">
              <a:spcBef>
                <a:spcPts val="0"/>
              </a:spcBef>
            </a:pPr>
            <a:endParaRPr lang="sv-SE" sz="1969" dirty="0"/>
          </a:p>
          <a:p>
            <a:pPr marL="0" indent="0">
              <a:buNone/>
            </a:pPr>
            <a:r>
              <a:rPr lang="sv-SE" sz="1969" dirty="0"/>
              <a:t/>
            </a:r>
            <a:br>
              <a:rPr lang="sv-SE" sz="1969" dirty="0"/>
            </a:br>
            <a:endParaRPr lang="sv-SE" i="1" dirty="0" smtClean="0"/>
          </a:p>
        </p:txBody>
      </p:sp>
    </p:spTree>
    <p:extLst>
      <p:ext uri="{BB962C8B-B14F-4D97-AF65-F5344CB8AC3E}">
        <p14:creationId xmlns:p14="http://schemas.microsoft.com/office/powerpoint/2010/main" val="910704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”Specialare”</a:t>
            </a:r>
            <a:endParaRPr lang="sv-SE" i="1" dirty="0"/>
          </a:p>
        </p:txBody>
      </p:sp>
      <p:sp>
        <p:nvSpPr>
          <p:cNvPr id="3" name="Platshållare för innehåll 2"/>
          <p:cNvSpPr>
            <a:spLocks noGrp="1"/>
          </p:cNvSpPr>
          <p:nvPr>
            <p:ph idx="1"/>
          </p:nvPr>
        </p:nvSpPr>
        <p:spPr/>
        <p:txBody>
          <a:bodyPr/>
          <a:lstStyle/>
          <a:p>
            <a:pPr marL="0" indent="-228840" defTabSz="899570">
              <a:spcBef>
                <a:spcPts val="0"/>
              </a:spcBef>
              <a:buClr>
                <a:srgbClr val="9C6114"/>
              </a:buClr>
            </a:pPr>
            <a:r>
              <a:rPr lang="sv-SE" sz="1969" dirty="0"/>
              <a:t>Den som fyllt 67 år har inte återanställningsrätt (enligt 33 § LAS) </a:t>
            </a:r>
            <a:br>
              <a:rPr lang="sv-SE" sz="1969" dirty="0"/>
            </a:br>
            <a:endParaRPr lang="sv-SE" sz="1969" dirty="0"/>
          </a:p>
          <a:p>
            <a:pPr marL="0" indent="-228840" defTabSz="899570">
              <a:spcBef>
                <a:spcPts val="0"/>
              </a:spcBef>
              <a:buClr>
                <a:srgbClr val="9C6114"/>
              </a:buClr>
            </a:pPr>
            <a:r>
              <a:rPr lang="sv-SE" sz="1969" dirty="0"/>
              <a:t>Vid tidsbegränsad anställning med stöd av annan författning eller kollektivavtal föreligger inte företrädesrätt till återanställning, men obs att varsel och besked ska skickas ändå. </a:t>
            </a:r>
          </a:p>
          <a:p>
            <a:pPr marL="0" indent="-228840" defTabSz="899570">
              <a:spcBef>
                <a:spcPts val="0"/>
              </a:spcBef>
              <a:buClr>
                <a:srgbClr val="9C6114"/>
              </a:buClr>
            </a:pPr>
            <a:endParaRPr lang="sv-SE" sz="1969" dirty="0"/>
          </a:p>
          <a:p>
            <a:pPr marL="0" indent="0" defTabSz="899570">
              <a:spcBef>
                <a:spcPts val="0"/>
              </a:spcBef>
              <a:buClr>
                <a:srgbClr val="9C6114"/>
              </a:buClr>
              <a:buNone/>
            </a:pPr>
            <a:r>
              <a:rPr lang="sv-SE" sz="1969" dirty="0"/>
              <a:t>Observera att vid en </a:t>
            </a:r>
            <a:r>
              <a:rPr lang="sv-SE" sz="1969" i="1" dirty="0"/>
              <a:t>efterföljande</a:t>
            </a:r>
            <a:r>
              <a:rPr lang="sv-SE" sz="1969" dirty="0"/>
              <a:t> anställning enligt LAS räknas dessa anställningar in i den sammanlagda anställningstiden.</a:t>
            </a:r>
          </a:p>
          <a:p>
            <a:endParaRPr lang="sv-SE" dirty="0"/>
          </a:p>
        </p:txBody>
      </p:sp>
    </p:spTree>
    <p:extLst>
      <p:ext uri="{BB962C8B-B14F-4D97-AF65-F5344CB8AC3E}">
        <p14:creationId xmlns:p14="http://schemas.microsoft.com/office/powerpoint/2010/main" val="2195645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Företrädesrättens innebörd</a:t>
            </a:r>
            <a:endParaRPr lang="sv-SE" dirty="0"/>
          </a:p>
        </p:txBody>
      </p:sp>
      <p:sp>
        <p:nvSpPr>
          <p:cNvPr id="3" name="Platshållare för innehåll 2"/>
          <p:cNvSpPr>
            <a:spLocks noGrp="1"/>
          </p:cNvSpPr>
          <p:nvPr>
            <p:ph idx="1"/>
          </p:nvPr>
        </p:nvSpPr>
        <p:spPr/>
        <p:txBody>
          <a:bodyPr/>
          <a:lstStyle/>
          <a:p>
            <a:r>
              <a:rPr lang="sv-SE" dirty="0" smtClean="0"/>
              <a:t>Företrädesrätt </a:t>
            </a:r>
            <a:r>
              <a:rPr lang="sv-SE" dirty="0"/>
              <a:t>till ledig anställning gäller från den tidpunkt uppsägning </a:t>
            </a:r>
            <a:r>
              <a:rPr lang="sv-SE" dirty="0" smtClean="0"/>
              <a:t>sker, respektive </a:t>
            </a:r>
            <a:r>
              <a:rPr lang="sv-SE" dirty="0"/>
              <a:t>då besked enligt 15 § 1 </a:t>
            </a:r>
            <a:r>
              <a:rPr lang="sv-SE" dirty="0" err="1"/>
              <a:t>st</a:t>
            </a:r>
            <a:r>
              <a:rPr lang="sv-SE" dirty="0"/>
              <a:t> </a:t>
            </a:r>
            <a:r>
              <a:rPr lang="sv-SE" dirty="0" smtClean="0"/>
              <a:t>lämnas </a:t>
            </a:r>
            <a:r>
              <a:rPr lang="sv-SE" dirty="0"/>
              <a:t>till tidsbegränsat anställd och nio månader efter den dag då anställningen </a:t>
            </a:r>
            <a:r>
              <a:rPr lang="sv-SE" dirty="0" smtClean="0"/>
              <a:t>upphörde </a:t>
            </a:r>
          </a:p>
          <a:p>
            <a:r>
              <a:rPr lang="sv-SE" dirty="0"/>
              <a:t>Företrädesberättigad ska ses som sökande till lediga anställningar som omfattas av </a:t>
            </a:r>
            <a:r>
              <a:rPr lang="sv-SE" dirty="0" smtClean="0"/>
              <a:t>anmälan</a:t>
            </a:r>
          </a:p>
          <a:p>
            <a:r>
              <a:rPr lang="sv-SE" dirty="0"/>
              <a:t>Grundlagens krav på </a:t>
            </a:r>
            <a:r>
              <a:rPr lang="sv-SE" dirty="0" smtClean="0"/>
              <a:t>saklig </a:t>
            </a:r>
            <a:r>
              <a:rPr lang="sv-SE" dirty="0"/>
              <a:t>grund vid tillsättning så som förtjänst och skicklighet (12 kap 5 § RF) gäller framför återanställningsrätten. Den företrädesberättigade arbetstagaren får därmed i första hand konkurrera med sina </a:t>
            </a:r>
            <a:r>
              <a:rPr lang="sv-SE" dirty="0" smtClean="0"/>
              <a:t>meriter.</a:t>
            </a:r>
            <a:endParaRPr lang="sv-SE" dirty="0"/>
          </a:p>
        </p:txBody>
      </p:sp>
    </p:spTree>
    <p:extLst>
      <p:ext uri="{BB962C8B-B14F-4D97-AF65-F5344CB8AC3E}">
        <p14:creationId xmlns:p14="http://schemas.microsoft.com/office/powerpoint/2010/main" val="665955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Förhandling och tvist</a:t>
            </a:r>
            <a:endParaRPr lang="sv-SE" dirty="0"/>
          </a:p>
        </p:txBody>
      </p:sp>
      <p:sp>
        <p:nvSpPr>
          <p:cNvPr id="3" name="Platshållare för innehåll 2"/>
          <p:cNvSpPr>
            <a:spLocks noGrp="1"/>
          </p:cNvSpPr>
          <p:nvPr>
            <p:ph idx="1"/>
          </p:nvPr>
        </p:nvSpPr>
        <p:spPr/>
        <p:txBody>
          <a:bodyPr/>
          <a:lstStyle/>
          <a:p>
            <a:r>
              <a:rPr lang="sv-SE" sz="1969" dirty="0"/>
              <a:t>Arbetsgivaren har förhandlingsskyldighet enligt 32 § LAS om annan än företrädesberättigad anställs eller om fråga uppkommer om vem av flera företrädesberättigade som ska få återanställning.</a:t>
            </a:r>
          </a:p>
          <a:p>
            <a:endParaRPr lang="sv-SE" sz="1969" dirty="0"/>
          </a:p>
          <a:p>
            <a:endParaRPr lang="sv-SE" sz="1969" dirty="0"/>
          </a:p>
        </p:txBody>
      </p:sp>
    </p:spTree>
    <p:extLst>
      <p:ext uri="{BB962C8B-B14F-4D97-AF65-F5344CB8AC3E}">
        <p14:creationId xmlns:p14="http://schemas.microsoft.com/office/powerpoint/2010/main" val="1760174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Företrädesrätt för deltidsanställda</a:t>
            </a:r>
            <a:endParaRPr lang="sv-SE" dirty="0"/>
          </a:p>
        </p:txBody>
      </p:sp>
      <p:sp>
        <p:nvSpPr>
          <p:cNvPr id="3" name="Platshållare för innehåll 2"/>
          <p:cNvSpPr>
            <a:spLocks noGrp="1"/>
          </p:cNvSpPr>
          <p:nvPr>
            <p:ph idx="1"/>
          </p:nvPr>
        </p:nvSpPr>
        <p:spPr/>
        <p:txBody>
          <a:bodyPr/>
          <a:lstStyle/>
          <a:p>
            <a:pPr marL="0" indent="0">
              <a:buNone/>
            </a:pPr>
            <a:r>
              <a:rPr lang="sv-SE" dirty="0"/>
              <a:t>Som förutsättning för denna företrädesrätt gäller att:</a:t>
            </a:r>
          </a:p>
          <a:p>
            <a:r>
              <a:rPr lang="sv-SE" dirty="0"/>
              <a:t>arbetsgivarens behov av ytterligare arbetskraft tillgodoses genom att den anställde får högre sysselsättningsgrad</a:t>
            </a:r>
          </a:p>
          <a:p>
            <a:r>
              <a:rPr lang="sv-SE" dirty="0"/>
              <a:t>den deltidsanställde har tillräckliga kvalifikationer för de nya arbetsuppgifterna</a:t>
            </a:r>
          </a:p>
          <a:p>
            <a:r>
              <a:rPr lang="sv-SE" dirty="0"/>
              <a:t>den deltidsanställde har anmält önskemål om högre </a:t>
            </a:r>
            <a:r>
              <a:rPr lang="sv-SE" dirty="0" smtClean="0"/>
              <a:t>sysselsättningsgrad</a:t>
            </a:r>
          </a:p>
          <a:p>
            <a:pPr marL="0" indent="0">
              <a:buNone/>
            </a:pPr>
            <a:r>
              <a:rPr lang="sv-SE" dirty="0"/>
              <a:t>Önskemål från den anställde om högre sysselsättningsgrad lämnas skriftligen till sektionen </a:t>
            </a:r>
            <a:r>
              <a:rPr lang="sv-SE" dirty="0" smtClean="0"/>
              <a:t>Personal till adressen</a:t>
            </a:r>
            <a:r>
              <a:rPr lang="sv-SE" dirty="0"/>
              <a:t> </a:t>
            </a:r>
            <a:r>
              <a:rPr lang="sv-SE" u="sng" dirty="0">
                <a:hlinkClick r:id="rId3"/>
              </a:rPr>
              <a:t>pers@pers.lu.se</a:t>
            </a:r>
            <a:r>
              <a:rPr lang="sv-SE" dirty="0"/>
              <a:t> </a:t>
            </a:r>
          </a:p>
        </p:txBody>
      </p:sp>
    </p:spTree>
    <p:extLst>
      <p:ext uri="{BB962C8B-B14F-4D97-AF65-F5344CB8AC3E}">
        <p14:creationId xmlns:p14="http://schemas.microsoft.com/office/powerpoint/2010/main" val="3266129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122" t="25145" r="33006" b="11662"/>
          <a:stretch/>
        </p:blipFill>
        <p:spPr bwMode="auto">
          <a:xfrm rot="21302755">
            <a:off x="3642332" y="1778202"/>
            <a:ext cx="4795829" cy="331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lstStyle/>
          <a:p>
            <a:r>
              <a:rPr lang="sv-SE" dirty="0" smtClean="0"/>
              <a:t>Företrädesrättslistan</a:t>
            </a:r>
            <a:endParaRPr lang="sv-SE" i="1" dirty="0"/>
          </a:p>
        </p:txBody>
      </p:sp>
      <p:sp>
        <p:nvSpPr>
          <p:cNvPr id="6" name="Platshållare för innehåll 5"/>
          <p:cNvSpPr>
            <a:spLocks noGrp="1"/>
          </p:cNvSpPr>
          <p:nvPr>
            <p:ph sz="half" idx="1"/>
          </p:nvPr>
        </p:nvSpPr>
        <p:spPr/>
        <p:txBody>
          <a:bodyPr/>
          <a:lstStyle/>
          <a:p>
            <a:r>
              <a:rPr lang="sv-SE" dirty="0" smtClean="0"/>
              <a:t>Ärendenummer</a:t>
            </a:r>
          </a:p>
          <a:p>
            <a:r>
              <a:rPr lang="sv-SE" dirty="0" smtClean="0"/>
              <a:t>Namn</a:t>
            </a:r>
          </a:p>
          <a:p>
            <a:r>
              <a:rPr lang="sv-SE" dirty="0" smtClean="0"/>
              <a:t>Personnummer</a:t>
            </a:r>
          </a:p>
          <a:p>
            <a:r>
              <a:rPr lang="sv-SE" dirty="0" smtClean="0"/>
              <a:t>Företräde till anställningstyp</a:t>
            </a:r>
          </a:p>
          <a:p>
            <a:r>
              <a:rPr lang="sv-SE" dirty="0" smtClean="0"/>
              <a:t>Endast inom</a:t>
            </a:r>
          </a:p>
          <a:p>
            <a:r>
              <a:rPr lang="sv-SE" dirty="0" smtClean="0"/>
              <a:t>T o m</a:t>
            </a:r>
          </a:p>
          <a:p>
            <a:r>
              <a:rPr lang="sv-SE" dirty="0" smtClean="0"/>
              <a:t>Senast anställd som (titel)</a:t>
            </a:r>
          </a:p>
          <a:p>
            <a:r>
              <a:rPr lang="sv-SE" dirty="0" smtClean="0"/>
              <a:t>Vid (fakultet)</a:t>
            </a:r>
          </a:p>
          <a:p>
            <a:r>
              <a:rPr lang="sv-SE" dirty="0" smtClean="0"/>
              <a:t>CV finns (ja/nej)</a:t>
            </a:r>
          </a:p>
          <a:p>
            <a:endParaRPr lang="sv-SE" dirty="0"/>
          </a:p>
        </p:txBody>
      </p:sp>
    </p:spTree>
    <p:extLst>
      <p:ext uri="{BB962C8B-B14F-4D97-AF65-F5344CB8AC3E}">
        <p14:creationId xmlns:p14="http://schemas.microsoft.com/office/powerpoint/2010/main" val="3254029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347" dirty="0"/>
              <a:t>Rutin när tidsbegränsad anställning upphör</a:t>
            </a:r>
          </a:p>
        </p:txBody>
      </p:sp>
      <p:pic>
        <p:nvPicPr>
          <p:cNvPr id="5" name="Platshållare för innehåll 4"/>
          <p:cNvPicPr>
            <a:picLocks noGrp="1"/>
          </p:cNvPicPr>
          <p:nvPr>
            <p:ph idx="1"/>
          </p:nvPr>
        </p:nvPicPr>
        <p:blipFill rotWithShape="1">
          <a:blip r:embed="rId2"/>
          <a:srcRect l="7502" t="15629" r="23017" b="9072"/>
          <a:stretch/>
        </p:blipFill>
        <p:spPr bwMode="auto">
          <a:xfrm>
            <a:off x="602004" y="1648197"/>
            <a:ext cx="6804756" cy="41744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2435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Länktips</a:t>
            </a:r>
            <a:endParaRPr lang="sv-SE" dirty="0"/>
          </a:p>
        </p:txBody>
      </p:sp>
      <p:sp>
        <p:nvSpPr>
          <p:cNvPr id="3" name="Platshållare för innehåll 2"/>
          <p:cNvSpPr>
            <a:spLocks noGrp="1"/>
          </p:cNvSpPr>
          <p:nvPr>
            <p:ph sz="half" idx="1"/>
          </p:nvPr>
        </p:nvSpPr>
        <p:spPr>
          <a:xfrm>
            <a:off x="741349" y="1689312"/>
            <a:ext cx="7728654" cy="3671328"/>
          </a:xfrm>
        </p:spPr>
        <p:txBody>
          <a:bodyPr/>
          <a:lstStyle/>
          <a:p>
            <a:r>
              <a:rPr lang="sv-SE" dirty="0" smtClean="0"/>
              <a:t>HR-webben LU:</a:t>
            </a:r>
          </a:p>
          <a:p>
            <a:r>
              <a:rPr lang="sv-SE" sz="1378" dirty="0">
                <a:hlinkClick r:id="rId2"/>
              </a:rPr>
              <a:t>https://www.hr-webben.lu.se/anstallningsvillkor/anstallningens-upphorande-och-foretradesratt/avsluta-tidsbegransad-anstallning</a:t>
            </a:r>
            <a:r>
              <a:rPr lang="sv-SE" sz="1378" dirty="0"/>
              <a:t> </a:t>
            </a:r>
          </a:p>
          <a:p>
            <a:r>
              <a:rPr lang="sv-SE" sz="1378" dirty="0">
                <a:hlinkClick r:id="rId3"/>
              </a:rPr>
              <a:t>https://www.hr-webben.lu.se/anstallningsvillkor/anstallningens-upphorande-och-foretradesratt/foretradesratt-till-ateranstallning</a:t>
            </a:r>
            <a:r>
              <a:rPr lang="sv-SE" sz="1378" dirty="0"/>
              <a:t> </a:t>
            </a:r>
          </a:p>
          <a:p>
            <a:r>
              <a:rPr lang="sv-SE" sz="1378" dirty="0">
                <a:hlinkClick r:id="rId4"/>
              </a:rPr>
              <a:t>https://www.hr-webben.lu.se/sites/hr-webben.lu.se/files/rutin-nar-tidsbegransad-anstallning-upphor-170407.pdf</a:t>
            </a:r>
            <a:r>
              <a:rPr lang="sv-SE" sz="1378" dirty="0"/>
              <a:t> </a:t>
            </a:r>
          </a:p>
          <a:p>
            <a:r>
              <a:rPr lang="sv-SE" dirty="0" smtClean="0"/>
              <a:t>Trygghetsstiftelsen/omställning:</a:t>
            </a:r>
          </a:p>
          <a:p>
            <a:r>
              <a:rPr lang="sv-SE" sz="1378" dirty="0">
                <a:hlinkClick r:id="rId5"/>
              </a:rPr>
              <a:t>https://www.tsn.se/f-r-arbetsgivare-och-fackliga-representanter</a:t>
            </a:r>
            <a:r>
              <a:rPr lang="sv-SE" sz="1378" dirty="0"/>
              <a:t> </a:t>
            </a:r>
          </a:p>
        </p:txBody>
      </p:sp>
    </p:spTree>
    <p:extLst>
      <p:ext uri="{BB962C8B-B14F-4D97-AF65-F5344CB8AC3E}">
        <p14:creationId xmlns:p14="http://schemas.microsoft.com/office/powerpoint/2010/main" val="2583219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Om stipendiefinansierade doktorander</a:t>
            </a:r>
            <a:endParaRPr lang="sv-SE" dirty="0"/>
          </a:p>
        </p:txBody>
      </p:sp>
      <p:sp>
        <p:nvSpPr>
          <p:cNvPr id="3" name="Underrubrik 2"/>
          <p:cNvSpPr>
            <a:spLocks noGrp="1"/>
          </p:cNvSpPr>
          <p:nvPr>
            <p:ph type="subTitle" idx="1"/>
          </p:nvPr>
        </p:nvSpPr>
        <p:spPr/>
        <p:txBody>
          <a:bodyPr/>
          <a:lstStyle/>
          <a:p>
            <a:r>
              <a:rPr lang="sv-SE" dirty="0" smtClean="0"/>
              <a:t>Nya regler from 2018</a:t>
            </a:r>
            <a:endParaRPr lang="sv-SE" dirty="0"/>
          </a:p>
        </p:txBody>
      </p:sp>
    </p:spTree>
    <p:extLst>
      <p:ext uri="{BB962C8B-B14F-4D97-AF65-F5344CB8AC3E}">
        <p14:creationId xmlns:p14="http://schemas.microsoft.com/office/powerpoint/2010/main" val="3965234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97191" y="1605907"/>
            <a:ext cx="3331472" cy="583842"/>
          </a:xfrm>
        </p:spPr>
        <p:txBody>
          <a:bodyPr/>
          <a:lstStyle/>
          <a:p>
            <a:r>
              <a:rPr lang="sv-SE" sz="3200" dirty="0"/>
              <a:t>SSC - </a:t>
            </a:r>
            <a:r>
              <a:rPr lang="sv-SE" sz="3200" dirty="0" smtClean="0"/>
              <a:t>Lönetjänster</a:t>
            </a:r>
            <a:endParaRPr lang="sv-SE" sz="3045" dirty="0"/>
          </a:p>
        </p:txBody>
      </p:sp>
      <p:sp>
        <p:nvSpPr>
          <p:cNvPr id="3" name="Platshållare för text 2"/>
          <p:cNvSpPr>
            <a:spLocks noGrp="1"/>
          </p:cNvSpPr>
          <p:nvPr>
            <p:ph type="body" sz="quarter" idx="10"/>
          </p:nvPr>
        </p:nvSpPr>
        <p:spPr/>
        <p:txBody>
          <a:bodyPr/>
          <a:lstStyle/>
          <a:p>
            <a:r>
              <a:rPr lang="sv-SE" dirty="0" smtClean="0"/>
              <a:t>BEHÖRIGHETER OCH ROLLER I NYA PRIMULA</a:t>
            </a:r>
            <a:endParaRPr lang="sv-SE" dirty="0"/>
          </a:p>
        </p:txBody>
      </p:sp>
    </p:spTree>
    <p:extLst>
      <p:ext uri="{BB962C8B-B14F-4D97-AF65-F5344CB8AC3E}">
        <p14:creationId xmlns:p14="http://schemas.microsoft.com/office/powerpoint/2010/main" val="162126666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Nya villkor</a:t>
            </a:r>
            <a:endParaRPr lang="sv-SE" dirty="0"/>
          </a:p>
        </p:txBody>
      </p:sp>
      <p:sp>
        <p:nvSpPr>
          <p:cNvPr id="3" name="Platshållare för innehåll 2"/>
          <p:cNvSpPr>
            <a:spLocks noGrp="1"/>
          </p:cNvSpPr>
          <p:nvPr>
            <p:ph idx="1"/>
          </p:nvPr>
        </p:nvSpPr>
        <p:spPr/>
        <p:txBody>
          <a:bodyPr/>
          <a:lstStyle/>
          <a:p>
            <a:r>
              <a:rPr lang="sv-SE" sz="2400" dirty="0"/>
              <a:t>Regeringen fattade i höstas beslut om tryggare villkor för stipendiefinansierade doktorander, </a:t>
            </a:r>
            <a:r>
              <a:rPr lang="sv-SE" sz="2400" dirty="0" err="1"/>
              <a:t>sk</a:t>
            </a:r>
            <a:r>
              <a:rPr lang="sv-SE" sz="2400" dirty="0"/>
              <a:t> externa stipendier</a:t>
            </a:r>
            <a:r>
              <a:rPr lang="sv-SE" sz="2400" dirty="0" smtClean="0"/>
              <a:t>.</a:t>
            </a:r>
          </a:p>
          <a:p>
            <a:pPr marL="0" indent="0">
              <a:buNone/>
            </a:pPr>
            <a:endParaRPr lang="sv-SE" sz="2000" dirty="0" smtClean="0"/>
          </a:p>
          <a:p>
            <a:pPr marL="0" indent="0">
              <a:buNone/>
            </a:pPr>
            <a:r>
              <a:rPr lang="sv-SE" sz="2000" dirty="0"/>
              <a:t> </a:t>
            </a:r>
            <a:r>
              <a:rPr lang="sv-SE" sz="2000" dirty="0" smtClean="0"/>
              <a:t>  De nya villkoren gäller:</a:t>
            </a:r>
            <a:br>
              <a:rPr lang="sv-SE" sz="2000" dirty="0" smtClean="0"/>
            </a:br>
            <a:endParaRPr lang="sv-SE" sz="2400" dirty="0" smtClean="0"/>
          </a:p>
          <a:p>
            <a:pPr marL="0" indent="0">
              <a:buNone/>
            </a:pPr>
            <a:r>
              <a:rPr lang="sv-SE" sz="2000" dirty="0" smtClean="0"/>
              <a:t>- ersättningsnivån och tilläggsstipendier</a:t>
            </a:r>
          </a:p>
          <a:p>
            <a:pPr marL="0" indent="0">
              <a:buNone/>
            </a:pPr>
            <a:r>
              <a:rPr lang="sv-SE" sz="2000" dirty="0" smtClean="0"/>
              <a:t>- anställning sista tre åren av utbildningstiden</a:t>
            </a:r>
            <a:endParaRPr lang="sv-SE" sz="2000" dirty="0"/>
          </a:p>
        </p:txBody>
      </p:sp>
    </p:spTree>
    <p:extLst>
      <p:ext uri="{BB962C8B-B14F-4D97-AF65-F5344CB8AC3E}">
        <p14:creationId xmlns:p14="http://schemas.microsoft.com/office/powerpoint/2010/main" val="945219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a:t>
            </a:r>
            <a:r>
              <a:rPr lang="sv-SE" dirty="0" smtClean="0"/>
              <a:t>m tilläggstipendier</a:t>
            </a:r>
            <a:endParaRPr lang="sv-SE" dirty="0"/>
          </a:p>
        </p:txBody>
      </p:sp>
      <p:sp>
        <p:nvSpPr>
          <p:cNvPr id="3" name="Platshållare för innehåll 2"/>
          <p:cNvSpPr>
            <a:spLocks noGrp="1"/>
          </p:cNvSpPr>
          <p:nvPr>
            <p:ph idx="1"/>
          </p:nvPr>
        </p:nvSpPr>
        <p:spPr>
          <a:xfrm>
            <a:off x="657538" y="1848670"/>
            <a:ext cx="7587440" cy="4098709"/>
          </a:xfrm>
        </p:spPr>
        <p:txBody>
          <a:bodyPr/>
          <a:lstStyle/>
          <a:p>
            <a:r>
              <a:rPr lang="sv-SE" sz="2000" dirty="0" smtClean="0"/>
              <a:t>Ändringarna innebär </a:t>
            </a:r>
            <a:r>
              <a:rPr lang="sv-SE" sz="2000" dirty="0" err="1" smtClean="0"/>
              <a:t>bl</a:t>
            </a:r>
            <a:r>
              <a:rPr lang="sv-SE" sz="2000" dirty="0" smtClean="0"/>
              <a:t> a att nivån på stipendiet ska motsvara lönenivån för anställda doktorander och deras löneutveckling.</a:t>
            </a:r>
          </a:p>
          <a:p>
            <a:r>
              <a:rPr lang="sv-SE" sz="2000" dirty="0" smtClean="0"/>
              <a:t>I de fall då stipendienivån inte motsvarar lönenivån, ska ett </a:t>
            </a:r>
            <a:r>
              <a:rPr lang="sv-SE" sz="2000" dirty="0" err="1" smtClean="0"/>
              <a:t>sk</a:t>
            </a:r>
            <a:r>
              <a:rPr lang="sv-SE" sz="2000" dirty="0" smtClean="0"/>
              <a:t> tilläggsstipendium inrättas av institutionen.</a:t>
            </a:r>
          </a:p>
          <a:p>
            <a:r>
              <a:rPr lang="sv-SE" sz="2000" dirty="0" smtClean="0"/>
              <a:t>Tilläggsstipendiet får inte överstiga 49% av den totala stipendiesumman.</a:t>
            </a:r>
          </a:p>
          <a:p>
            <a:r>
              <a:rPr lang="sv-SE" sz="2000" dirty="0" smtClean="0"/>
              <a:t>Tilläggsstipendier får endast finansieras av externa medel och inte medel från statsbudgeten.</a:t>
            </a:r>
          </a:p>
          <a:p>
            <a:r>
              <a:rPr lang="sv-SE" sz="2000" dirty="0" smtClean="0"/>
              <a:t>De nya reglerna gäller för de doktorander som antas efter den 1 januari 2018.</a:t>
            </a:r>
          </a:p>
          <a:p>
            <a:r>
              <a:rPr lang="sv-SE" sz="2000" dirty="0" smtClean="0"/>
              <a:t>Nya blanketter och rutiner är under framtagning på LU.</a:t>
            </a:r>
            <a:endParaRPr lang="sv-SE" sz="2000" dirty="0"/>
          </a:p>
        </p:txBody>
      </p:sp>
    </p:spTree>
    <p:extLst>
      <p:ext uri="{BB962C8B-B14F-4D97-AF65-F5344CB8AC3E}">
        <p14:creationId xmlns:p14="http://schemas.microsoft.com/office/powerpoint/2010/main" val="3284463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a:t>
            </a:r>
            <a:r>
              <a:rPr lang="sv-SE" dirty="0" smtClean="0"/>
              <a:t>m anställning av stipendiedoktorander</a:t>
            </a:r>
            <a:endParaRPr lang="sv-SE" dirty="0"/>
          </a:p>
        </p:txBody>
      </p:sp>
      <p:sp>
        <p:nvSpPr>
          <p:cNvPr id="3" name="Platshållare för innehåll 2"/>
          <p:cNvSpPr>
            <a:spLocks noGrp="1"/>
          </p:cNvSpPr>
          <p:nvPr>
            <p:ph idx="1"/>
          </p:nvPr>
        </p:nvSpPr>
        <p:spPr>
          <a:xfrm>
            <a:off x="657538" y="1848670"/>
            <a:ext cx="7587440" cy="3902226"/>
          </a:xfrm>
        </p:spPr>
        <p:txBody>
          <a:bodyPr/>
          <a:lstStyle/>
          <a:p>
            <a:r>
              <a:rPr lang="sv-SE" dirty="0" smtClean="0"/>
              <a:t>Universitet blir även skyldiga att anställa stipendie- finansierade doktorander, när tre år av utbildningstiden till doktorsexamen återstår.</a:t>
            </a:r>
          </a:p>
          <a:p>
            <a:r>
              <a:rPr lang="sv-SE" dirty="0" smtClean="0"/>
              <a:t>Undantagna är stipendier inom ramen för bistånds- och kapacitetsuppbyggnadsprogram, EU-program el motsv.</a:t>
            </a:r>
          </a:p>
          <a:p>
            <a:r>
              <a:rPr lang="sv-SE" dirty="0" smtClean="0"/>
              <a:t>De nya reglerna gäller för de doktorander som antas efter den 1 juli 2018.</a:t>
            </a:r>
          </a:p>
          <a:p>
            <a:r>
              <a:rPr lang="sv-SE" dirty="0" smtClean="0"/>
              <a:t>För frågor vänd er till Lotta Malmborg och Maria Bajuk, på Internationella avdelningen på LTH. De handlägger externa stipendier på forskarutbildningsnivå.</a:t>
            </a:r>
            <a:endParaRPr lang="sv-SE" dirty="0"/>
          </a:p>
        </p:txBody>
      </p:sp>
    </p:spTree>
    <p:extLst>
      <p:ext uri="{BB962C8B-B14F-4D97-AF65-F5344CB8AC3E}">
        <p14:creationId xmlns:p14="http://schemas.microsoft.com/office/powerpoint/2010/main" val="2033397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942848" y="1741714"/>
            <a:ext cx="5734178" cy="921657"/>
          </a:xfrm>
        </p:spPr>
        <p:txBody>
          <a:bodyPr/>
          <a:lstStyle/>
          <a:p>
            <a:r>
              <a:rPr lang="en-GB" sz="2800" dirty="0" err="1" smtClean="0"/>
              <a:t>Lokalt</a:t>
            </a:r>
            <a:r>
              <a:rPr lang="en-GB" sz="2800" dirty="0" smtClean="0"/>
              <a:t> </a:t>
            </a:r>
            <a:r>
              <a:rPr lang="en-GB" sz="2800" dirty="0" err="1" smtClean="0"/>
              <a:t>arbetstidsavtal</a:t>
            </a:r>
            <a:r>
              <a:rPr lang="en-GB" sz="2800" dirty="0" smtClean="0"/>
              <a:t> </a:t>
            </a:r>
            <a:r>
              <a:rPr lang="en-GB" sz="2800" dirty="0" err="1" smtClean="0"/>
              <a:t>och</a:t>
            </a:r>
            <a:r>
              <a:rPr lang="en-GB" sz="2800" dirty="0" smtClean="0"/>
              <a:t> </a:t>
            </a:r>
            <a:r>
              <a:rPr lang="en-GB" sz="2800" dirty="0" err="1"/>
              <a:t>p</a:t>
            </a:r>
            <a:r>
              <a:rPr lang="en-GB" sz="2800" dirty="0" err="1" smtClean="0"/>
              <a:t>ersonalplaner</a:t>
            </a:r>
            <a:endParaRPr lang="en-GB" sz="2800" dirty="0"/>
          </a:p>
        </p:txBody>
      </p:sp>
      <p:sp>
        <p:nvSpPr>
          <p:cNvPr id="3" name="Underrubrik 2"/>
          <p:cNvSpPr>
            <a:spLocks noGrp="1"/>
          </p:cNvSpPr>
          <p:nvPr>
            <p:ph type="subTitle" idx="1"/>
          </p:nvPr>
        </p:nvSpPr>
        <p:spPr/>
        <p:txBody>
          <a:bodyPr/>
          <a:lstStyle/>
          <a:p>
            <a:r>
              <a:rPr lang="en-GB" dirty="0" smtClean="0"/>
              <a:t>2018-03-05</a:t>
            </a:r>
            <a:endParaRPr lang="en-GB" dirty="0"/>
          </a:p>
        </p:txBody>
      </p:sp>
    </p:spTree>
    <p:extLst>
      <p:ext uri="{BB962C8B-B14F-4D97-AF65-F5344CB8AC3E}">
        <p14:creationId xmlns:p14="http://schemas.microsoft.com/office/powerpoint/2010/main" val="504041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Lokalt arbetstidsavtal vid Lunds universitet</a:t>
            </a:r>
            <a:endParaRPr lang="sv-SE" dirty="0"/>
          </a:p>
        </p:txBody>
      </p:sp>
      <p:sp>
        <p:nvSpPr>
          <p:cNvPr id="3" name="Platshållare för innehåll 2"/>
          <p:cNvSpPr>
            <a:spLocks noGrp="1"/>
          </p:cNvSpPr>
          <p:nvPr>
            <p:ph idx="1"/>
          </p:nvPr>
        </p:nvSpPr>
        <p:spPr>
          <a:xfrm>
            <a:off x="657538" y="1511405"/>
            <a:ext cx="7587440" cy="4594671"/>
          </a:xfrm>
        </p:spPr>
        <p:txBody>
          <a:bodyPr/>
          <a:lstStyle/>
          <a:p>
            <a:r>
              <a:rPr lang="sv-SE" dirty="0" smtClean="0"/>
              <a:t>Avtalet gäller alla som har läraranställningar vid LU (professor, lektor, postdoktor, </a:t>
            </a:r>
            <a:r>
              <a:rPr lang="sv-SE" dirty="0" err="1" smtClean="0"/>
              <a:t>bitr</a:t>
            </a:r>
            <a:r>
              <a:rPr lang="sv-SE" dirty="0" smtClean="0"/>
              <a:t> lektor och adjunkt)</a:t>
            </a:r>
          </a:p>
          <a:p>
            <a:r>
              <a:rPr lang="sv-SE" dirty="0" smtClean="0"/>
              <a:t>Reglerar hur arbetstiden ska disponeras</a:t>
            </a:r>
          </a:p>
          <a:p>
            <a:r>
              <a:rPr lang="sv-SE" dirty="0" smtClean="0"/>
              <a:t>Realistisk </a:t>
            </a:r>
            <a:r>
              <a:rPr lang="sv-SE" dirty="0"/>
              <a:t>bedömning av vilken faktisk tid som krävs för att fullgöra olika arbetsuppgifter väl och där arbetstidsavtalet ger ramarna för denna </a:t>
            </a:r>
            <a:r>
              <a:rPr lang="sv-SE" dirty="0" smtClean="0"/>
              <a:t>bedömning</a:t>
            </a:r>
            <a:endParaRPr lang="sv-SE" dirty="0"/>
          </a:p>
          <a:p>
            <a:r>
              <a:rPr lang="sv-SE" dirty="0" smtClean="0"/>
              <a:t>Utnyttja </a:t>
            </a:r>
            <a:r>
              <a:rPr lang="sv-SE" dirty="0"/>
              <a:t>verksamhetens tillgängliga resurser på bästa sätt</a:t>
            </a:r>
          </a:p>
          <a:p>
            <a:r>
              <a:rPr lang="sv-SE" dirty="0" smtClean="0"/>
              <a:t>Skapa goda arbetsmiljöförhållanden för lärare</a:t>
            </a:r>
          </a:p>
          <a:p>
            <a:r>
              <a:rPr lang="sv-SE" dirty="0" smtClean="0"/>
              <a:t>Balans i arbetstid över kalenderåret</a:t>
            </a:r>
          </a:p>
          <a:p>
            <a:r>
              <a:rPr lang="sv-SE" dirty="0" smtClean="0"/>
              <a:t>Avtalet </a:t>
            </a:r>
            <a:r>
              <a:rPr lang="sv-SE" dirty="0"/>
              <a:t>anger olika proportioner för fördelning av arbetsuppgifter för olika lärarbefattningar</a:t>
            </a:r>
          </a:p>
          <a:p>
            <a:pPr marL="0" indent="0">
              <a:buNone/>
            </a:pPr>
            <a:endParaRPr lang="sv-SE" dirty="0"/>
          </a:p>
        </p:txBody>
      </p:sp>
    </p:spTree>
    <p:extLst>
      <p:ext uri="{BB962C8B-B14F-4D97-AF65-F5344CB8AC3E}">
        <p14:creationId xmlns:p14="http://schemas.microsoft.com/office/powerpoint/2010/main" val="4181974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Årsarbetstid för lärare</a:t>
            </a:r>
            <a:endParaRPr lang="sv-SE" dirty="0"/>
          </a:p>
        </p:txBody>
      </p:sp>
      <p:sp>
        <p:nvSpPr>
          <p:cNvPr id="3" name="Platshållare för innehåll 2"/>
          <p:cNvSpPr>
            <a:spLocks noGrp="1"/>
          </p:cNvSpPr>
          <p:nvPr>
            <p:ph idx="1"/>
          </p:nvPr>
        </p:nvSpPr>
        <p:spPr/>
        <p:txBody>
          <a:bodyPr/>
          <a:lstStyle/>
          <a:p>
            <a:r>
              <a:rPr lang="sv-SE" dirty="0" smtClean="0"/>
              <a:t>1700 timmar för arbetstagare med 35 semesterdagar</a:t>
            </a:r>
          </a:p>
          <a:p>
            <a:r>
              <a:rPr lang="sv-SE" dirty="0" smtClean="0"/>
              <a:t>1732 timmar för arbetstagare med 31 semesterdagar</a:t>
            </a:r>
          </a:p>
          <a:p>
            <a:r>
              <a:rPr lang="sv-SE" dirty="0" smtClean="0"/>
              <a:t>1756 timmar för arbetstagare med 28 semesterdagar</a:t>
            </a:r>
          </a:p>
          <a:p>
            <a:endParaRPr lang="sv-SE" dirty="0"/>
          </a:p>
          <a:p>
            <a:pPr marL="0" indent="0">
              <a:buNone/>
            </a:pPr>
            <a:r>
              <a:rPr lang="sv-SE" dirty="0"/>
              <a:t>Alla arbetsuppgifter ska inrymmas i årsarbetstiden</a:t>
            </a:r>
          </a:p>
          <a:p>
            <a:endParaRPr lang="sv-SE" dirty="0" smtClean="0"/>
          </a:p>
          <a:p>
            <a:endParaRPr lang="sv-SE" dirty="0"/>
          </a:p>
        </p:txBody>
      </p:sp>
    </p:spTree>
    <p:extLst>
      <p:ext uri="{BB962C8B-B14F-4D97-AF65-F5344CB8AC3E}">
        <p14:creationId xmlns:p14="http://schemas.microsoft.com/office/powerpoint/2010/main" val="1126144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Arbetsuppgifter</a:t>
            </a:r>
            <a:endParaRPr lang="sv-SE" dirty="0"/>
          </a:p>
        </p:txBody>
      </p:sp>
      <p:sp>
        <p:nvSpPr>
          <p:cNvPr id="3" name="Platshållare för innehåll 2"/>
          <p:cNvSpPr>
            <a:spLocks noGrp="1"/>
          </p:cNvSpPr>
          <p:nvPr>
            <p:ph idx="1"/>
          </p:nvPr>
        </p:nvSpPr>
        <p:spPr>
          <a:xfrm>
            <a:off x="943428" y="1848670"/>
            <a:ext cx="7301549" cy="4065901"/>
          </a:xfrm>
        </p:spPr>
        <p:txBody>
          <a:bodyPr/>
          <a:lstStyle/>
          <a:p>
            <a:r>
              <a:rPr lang="sv-SE" dirty="0" smtClean="0"/>
              <a:t>Undervisning</a:t>
            </a:r>
          </a:p>
          <a:p>
            <a:r>
              <a:rPr lang="sv-SE" dirty="0" smtClean="0"/>
              <a:t>Forskning/konstnärligt utvecklingsarbete</a:t>
            </a:r>
          </a:p>
          <a:p>
            <a:r>
              <a:rPr lang="sv-SE" dirty="0" smtClean="0"/>
              <a:t>Pedagogiskt utvecklingsarbete</a:t>
            </a:r>
          </a:p>
          <a:p>
            <a:r>
              <a:rPr lang="sv-SE" dirty="0" smtClean="0"/>
              <a:t>Kompetensutveckling</a:t>
            </a:r>
          </a:p>
          <a:p>
            <a:r>
              <a:rPr lang="sv-SE" dirty="0" smtClean="0"/>
              <a:t>Följa utvecklingen inom det egna ämnet</a:t>
            </a:r>
          </a:p>
          <a:p>
            <a:r>
              <a:rPr lang="sv-SE" dirty="0" smtClean="0"/>
              <a:t>Administrativt arbete</a:t>
            </a:r>
          </a:p>
          <a:p>
            <a:r>
              <a:rPr lang="sv-SE" dirty="0" smtClean="0"/>
              <a:t>Ledning</a:t>
            </a:r>
          </a:p>
          <a:p>
            <a:r>
              <a:rPr lang="sv-SE" dirty="0" smtClean="0"/>
              <a:t>Samverkan</a:t>
            </a:r>
          </a:p>
          <a:p>
            <a:r>
              <a:rPr lang="sv-SE" dirty="0" smtClean="0"/>
              <a:t>Annat?</a:t>
            </a:r>
          </a:p>
          <a:p>
            <a:pPr marL="0" indent="0">
              <a:buNone/>
            </a:pPr>
            <a:endParaRPr lang="sv-SE" dirty="0" smtClean="0"/>
          </a:p>
          <a:p>
            <a:pPr marL="0" indent="0">
              <a:buNone/>
            </a:pPr>
            <a:endParaRPr lang="sv-SE" dirty="0" smtClean="0"/>
          </a:p>
          <a:p>
            <a:pPr marL="0" indent="0">
              <a:buNone/>
            </a:pPr>
            <a:endParaRPr lang="sv-SE" dirty="0" smtClean="0"/>
          </a:p>
        </p:txBody>
      </p:sp>
    </p:spTree>
    <p:extLst>
      <p:ext uri="{BB962C8B-B14F-4D97-AF65-F5344CB8AC3E}">
        <p14:creationId xmlns:p14="http://schemas.microsoft.com/office/powerpoint/2010/main" val="1407431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solidFill>
                  <a:schemeClr val="dk1"/>
                </a:solidFill>
              </a:rPr>
              <a:t>Arbetstidsavtalet 6§, </a:t>
            </a:r>
            <a:r>
              <a:rPr lang="sv-SE" dirty="0">
                <a:solidFill>
                  <a:schemeClr val="dk1"/>
                </a:solidFill>
              </a:rPr>
              <a:t>3 </a:t>
            </a:r>
            <a:r>
              <a:rPr lang="sv-SE" dirty="0" smtClean="0">
                <a:solidFill>
                  <a:schemeClr val="dk1"/>
                </a:solidFill>
              </a:rPr>
              <a:t>stycket</a:t>
            </a:r>
            <a:endParaRPr lang="sv-SE" dirty="0"/>
          </a:p>
        </p:txBody>
      </p:sp>
      <p:sp>
        <p:nvSpPr>
          <p:cNvPr id="3" name="Platshållare för innehåll 2"/>
          <p:cNvSpPr>
            <a:spLocks noGrp="1"/>
          </p:cNvSpPr>
          <p:nvPr>
            <p:ph idx="1"/>
          </p:nvPr>
        </p:nvSpPr>
        <p:spPr/>
        <p:txBody>
          <a:bodyPr/>
          <a:lstStyle/>
          <a:p>
            <a:pPr marL="0" indent="0">
              <a:buNone/>
            </a:pPr>
            <a:r>
              <a:rPr lang="sv-SE" sz="2000" i="1" dirty="0" smtClean="0">
                <a:solidFill>
                  <a:srgbClr val="404040"/>
                </a:solidFill>
              </a:rPr>
              <a:t>”I </a:t>
            </a:r>
            <a:r>
              <a:rPr lang="sv-SE" sz="2000" i="1" dirty="0">
                <a:solidFill>
                  <a:srgbClr val="404040"/>
                </a:solidFill>
              </a:rPr>
              <a:t>personalplanen regleras omfattningen av och innehållet i arbetsskyldigheten, </a:t>
            </a:r>
            <a:r>
              <a:rPr lang="sv-SE" sz="2000" i="1" dirty="0" smtClean="0">
                <a:solidFill>
                  <a:srgbClr val="404040"/>
                </a:solidFill>
              </a:rPr>
              <a:t>d </a:t>
            </a:r>
            <a:r>
              <a:rPr lang="sv-SE" sz="2000" i="1" dirty="0">
                <a:solidFill>
                  <a:srgbClr val="404040"/>
                </a:solidFill>
              </a:rPr>
              <a:t>v s omfattning och förläggning av </a:t>
            </a:r>
            <a:r>
              <a:rPr lang="sv-SE" sz="2000" i="1" dirty="0" smtClean="0">
                <a:solidFill>
                  <a:srgbClr val="404040"/>
                </a:solidFill>
              </a:rPr>
              <a:t>arbetsuppgifter </a:t>
            </a:r>
            <a:r>
              <a:rPr lang="sv-SE" sz="2000" i="1" dirty="0">
                <a:solidFill>
                  <a:srgbClr val="404040"/>
                </a:solidFill>
              </a:rPr>
              <a:t>inom undervisning, handledning, forskning eller konstnärligt utvecklingsarbete, kompetensutveckling och övrigt arbete, såsom administrativt arbete, deltagande i planering och utvärdering, ledning av viss verksamhet eller samverkan med det omgivande samhället. Den tid som avsätts för olika </a:t>
            </a:r>
            <a:r>
              <a:rPr lang="sv-SE" sz="2000" i="1" dirty="0" smtClean="0">
                <a:solidFill>
                  <a:srgbClr val="404040"/>
                </a:solidFill>
              </a:rPr>
              <a:t>arbets-uppgifter </a:t>
            </a:r>
            <a:r>
              <a:rPr lang="sv-SE" sz="2000" i="1" dirty="0">
                <a:solidFill>
                  <a:srgbClr val="404040"/>
                </a:solidFill>
              </a:rPr>
              <a:t>ska anges i tid som sammanlagt uppgår till den aktuella </a:t>
            </a:r>
            <a:r>
              <a:rPr lang="sv-SE" sz="2000" i="1" dirty="0" smtClean="0">
                <a:solidFill>
                  <a:srgbClr val="404040"/>
                </a:solidFill>
              </a:rPr>
              <a:t>årsarbetstiden”.</a:t>
            </a:r>
            <a:endParaRPr lang="sv-SE" sz="2000" dirty="0">
              <a:solidFill>
                <a:srgbClr val="404040"/>
              </a:solidFill>
            </a:endParaRPr>
          </a:p>
        </p:txBody>
      </p:sp>
    </p:spTree>
    <p:extLst>
      <p:ext uri="{BB962C8B-B14F-4D97-AF65-F5344CB8AC3E}">
        <p14:creationId xmlns:p14="http://schemas.microsoft.com/office/powerpoint/2010/main" val="3415679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Personalplan</a:t>
            </a:r>
            <a:endParaRPr lang="sv-SE" dirty="0"/>
          </a:p>
        </p:txBody>
      </p:sp>
      <p:sp>
        <p:nvSpPr>
          <p:cNvPr id="3" name="Platshållare för innehåll 2"/>
          <p:cNvSpPr>
            <a:spLocks noGrp="1"/>
          </p:cNvSpPr>
          <p:nvPr>
            <p:ph idx="1"/>
          </p:nvPr>
        </p:nvSpPr>
        <p:spPr>
          <a:xfrm>
            <a:off x="657538" y="1603829"/>
            <a:ext cx="7587440" cy="4411563"/>
          </a:xfrm>
        </p:spPr>
        <p:txBody>
          <a:bodyPr/>
          <a:lstStyle/>
          <a:p>
            <a:r>
              <a:rPr lang="sv-SE" dirty="0"/>
              <a:t>En personalplan för varje anställd</a:t>
            </a:r>
          </a:p>
          <a:p>
            <a:r>
              <a:rPr lang="sv-SE" dirty="0" smtClean="0"/>
              <a:t>Upprättas i god tid inför </a:t>
            </a:r>
            <a:r>
              <a:rPr lang="sv-SE" dirty="0"/>
              <a:t>varje </a:t>
            </a:r>
            <a:r>
              <a:rPr lang="sv-SE" dirty="0" smtClean="0"/>
              <a:t>nytt verksamhetsår</a:t>
            </a:r>
            <a:endParaRPr lang="sv-SE" dirty="0"/>
          </a:p>
          <a:p>
            <a:r>
              <a:rPr lang="sv-SE" dirty="0" smtClean="0"/>
              <a:t>Reglerar fördelning av arbetsuppgifter för läraren</a:t>
            </a:r>
          </a:p>
          <a:p>
            <a:r>
              <a:rPr lang="sv-SE" dirty="0" smtClean="0"/>
              <a:t>Planeringen </a:t>
            </a:r>
            <a:r>
              <a:rPr lang="sv-SE" dirty="0"/>
              <a:t>görs i dialog mellan prefekt och </a:t>
            </a:r>
            <a:r>
              <a:rPr lang="sv-SE" dirty="0" smtClean="0"/>
              <a:t>lärare</a:t>
            </a:r>
          </a:p>
          <a:p>
            <a:r>
              <a:rPr lang="sv-SE" dirty="0" smtClean="0"/>
              <a:t>Kopplas till det årliga utvecklingssamtalet mellan prefekt och lärare</a:t>
            </a:r>
          </a:p>
          <a:p>
            <a:r>
              <a:rPr lang="sv-SE" dirty="0" smtClean="0"/>
              <a:t>Fastställs av prefekt</a:t>
            </a:r>
          </a:p>
          <a:p>
            <a:r>
              <a:rPr lang="sv-SE" dirty="0" smtClean="0"/>
              <a:t>Skickas SENAST den 31 december årligen till </a:t>
            </a:r>
            <a:r>
              <a:rPr lang="sv-SE" sz="2000" u="sng" dirty="0" smtClean="0">
                <a:hlinkClick r:id="rId2"/>
              </a:rPr>
              <a:t>personalplan@kansli.lth.se</a:t>
            </a:r>
            <a:r>
              <a:rPr lang="sv-SE" sz="2000" u="sng" dirty="0" smtClean="0"/>
              <a:t>,</a:t>
            </a:r>
            <a:r>
              <a:rPr lang="sv-SE" sz="2000" dirty="0"/>
              <a:t> </a:t>
            </a:r>
            <a:r>
              <a:rPr lang="sv-SE" sz="2000" u="sng" dirty="0" smtClean="0">
                <a:hlinkClick r:id="rId3"/>
              </a:rPr>
              <a:t>personalplan@persorg.lu.se</a:t>
            </a:r>
            <a:endParaRPr lang="sv-SE" sz="2000" dirty="0"/>
          </a:p>
          <a:p>
            <a:pPr marL="0" indent="0">
              <a:buNone/>
            </a:pPr>
            <a:r>
              <a:rPr lang="sv-SE" sz="2000" dirty="0"/>
              <a:t> </a:t>
            </a:r>
            <a:r>
              <a:rPr lang="sv-SE" sz="2000" dirty="0" smtClean="0"/>
              <a:t>  och </a:t>
            </a:r>
            <a:r>
              <a:rPr lang="sv-SE" sz="2000" dirty="0"/>
              <a:t>till  </a:t>
            </a:r>
            <a:r>
              <a:rPr lang="sv-SE" sz="2000" u="sng" dirty="0" smtClean="0">
                <a:hlinkClick r:id="rId4"/>
              </a:rPr>
              <a:t>pers@pers.lu.se</a:t>
            </a:r>
            <a:endParaRPr lang="sv-SE" dirty="0" smtClean="0"/>
          </a:p>
          <a:p>
            <a:endParaRPr lang="sv-SE" dirty="0"/>
          </a:p>
          <a:p>
            <a:endParaRPr lang="sv-SE" dirty="0"/>
          </a:p>
        </p:txBody>
      </p:sp>
    </p:spTree>
    <p:extLst>
      <p:ext uri="{BB962C8B-B14F-4D97-AF65-F5344CB8AC3E}">
        <p14:creationId xmlns:p14="http://schemas.microsoft.com/office/powerpoint/2010/main" val="2449075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Personalplan forts.</a:t>
            </a:r>
            <a:endParaRPr lang="sv-SE" dirty="0"/>
          </a:p>
        </p:txBody>
      </p:sp>
      <p:sp>
        <p:nvSpPr>
          <p:cNvPr id="3" name="Platshållare för innehåll 2"/>
          <p:cNvSpPr>
            <a:spLocks noGrp="1"/>
          </p:cNvSpPr>
          <p:nvPr>
            <p:ph idx="1"/>
          </p:nvPr>
        </p:nvSpPr>
        <p:spPr>
          <a:xfrm>
            <a:off x="657538" y="1611085"/>
            <a:ext cx="7587440" cy="4238171"/>
          </a:xfrm>
        </p:spPr>
        <p:txBody>
          <a:bodyPr/>
          <a:lstStyle/>
          <a:p>
            <a:pPr marL="0" indent="0">
              <a:buNone/>
            </a:pPr>
            <a:r>
              <a:rPr lang="sv-SE" sz="2400" dirty="0" smtClean="0">
                <a:solidFill>
                  <a:srgbClr val="262626"/>
                </a:solidFill>
              </a:rPr>
              <a:t>Planen kan göras för 1, 2 eller 3 </a:t>
            </a:r>
            <a:r>
              <a:rPr lang="sv-SE" sz="2400" dirty="0">
                <a:solidFill>
                  <a:srgbClr val="262626"/>
                </a:solidFill>
              </a:rPr>
              <a:t>kalenderår. Om </a:t>
            </a:r>
            <a:r>
              <a:rPr lang="sv-SE" sz="2400" dirty="0" smtClean="0">
                <a:solidFill>
                  <a:srgbClr val="262626"/>
                </a:solidFill>
              </a:rPr>
              <a:t>planen görs för flera år görs:</a:t>
            </a:r>
          </a:p>
          <a:p>
            <a:pPr lvl="1"/>
            <a:r>
              <a:rPr lang="sv-SE" sz="2000" dirty="0" smtClean="0">
                <a:solidFill>
                  <a:srgbClr val="262626"/>
                </a:solidFill>
              </a:rPr>
              <a:t>en detaljerad </a:t>
            </a:r>
            <a:r>
              <a:rPr lang="sv-SE" sz="2000" dirty="0">
                <a:solidFill>
                  <a:srgbClr val="262626"/>
                </a:solidFill>
              </a:rPr>
              <a:t>planering </a:t>
            </a:r>
            <a:r>
              <a:rPr lang="sv-SE" sz="2000" dirty="0" smtClean="0">
                <a:solidFill>
                  <a:srgbClr val="262626"/>
                </a:solidFill>
              </a:rPr>
              <a:t>för </a:t>
            </a:r>
            <a:r>
              <a:rPr lang="sv-SE" sz="2000" dirty="0">
                <a:solidFill>
                  <a:srgbClr val="262626"/>
                </a:solidFill>
              </a:rPr>
              <a:t>år </a:t>
            </a:r>
            <a:r>
              <a:rPr lang="sv-SE" sz="2000" dirty="0" smtClean="0">
                <a:solidFill>
                  <a:srgbClr val="262626"/>
                </a:solidFill>
              </a:rPr>
              <a:t>1</a:t>
            </a:r>
          </a:p>
          <a:p>
            <a:pPr lvl="1"/>
            <a:r>
              <a:rPr lang="sv-SE" sz="2000" dirty="0" smtClean="0">
                <a:solidFill>
                  <a:srgbClr val="262626"/>
                </a:solidFill>
              </a:rPr>
              <a:t>planeringen </a:t>
            </a:r>
            <a:r>
              <a:rPr lang="sv-SE" sz="2000" dirty="0">
                <a:solidFill>
                  <a:srgbClr val="262626"/>
                </a:solidFill>
              </a:rPr>
              <a:t>för år 2 och 3 </a:t>
            </a:r>
            <a:r>
              <a:rPr lang="sv-SE" sz="2000" dirty="0" smtClean="0">
                <a:solidFill>
                  <a:srgbClr val="262626"/>
                </a:solidFill>
              </a:rPr>
              <a:t>görs </a:t>
            </a:r>
            <a:r>
              <a:rPr lang="sv-SE" sz="2000" dirty="0">
                <a:solidFill>
                  <a:srgbClr val="262626"/>
                </a:solidFill>
              </a:rPr>
              <a:t>mer </a:t>
            </a:r>
            <a:r>
              <a:rPr lang="sv-SE" sz="2000" dirty="0" smtClean="0">
                <a:solidFill>
                  <a:srgbClr val="262626"/>
                </a:solidFill>
              </a:rPr>
              <a:t>översiktligt</a:t>
            </a:r>
          </a:p>
          <a:p>
            <a:pPr lvl="1"/>
            <a:r>
              <a:rPr lang="sv-SE" sz="2000" dirty="0">
                <a:solidFill>
                  <a:srgbClr val="262626"/>
                </a:solidFill>
              </a:rPr>
              <a:t>e</a:t>
            </a:r>
            <a:r>
              <a:rPr lang="sv-SE" sz="2000" dirty="0" smtClean="0">
                <a:solidFill>
                  <a:srgbClr val="262626"/>
                </a:solidFill>
              </a:rPr>
              <a:t>n detaljerad </a:t>
            </a:r>
            <a:r>
              <a:rPr lang="sv-SE" sz="2000" dirty="0">
                <a:solidFill>
                  <a:srgbClr val="262626"/>
                </a:solidFill>
              </a:rPr>
              <a:t>planering </a:t>
            </a:r>
            <a:r>
              <a:rPr lang="sv-SE" sz="2000" dirty="0" smtClean="0">
                <a:solidFill>
                  <a:srgbClr val="262626"/>
                </a:solidFill>
              </a:rPr>
              <a:t>görs </a:t>
            </a:r>
            <a:r>
              <a:rPr lang="sv-SE" sz="2000" dirty="0">
                <a:solidFill>
                  <a:srgbClr val="262626"/>
                </a:solidFill>
              </a:rPr>
              <a:t>när planen revideras inför kalenderåren 2 och 3</a:t>
            </a:r>
            <a:endParaRPr lang="sv-SE" sz="2000" dirty="0" smtClean="0">
              <a:solidFill>
                <a:srgbClr val="262626"/>
              </a:solidFill>
            </a:endParaRPr>
          </a:p>
          <a:p>
            <a:r>
              <a:rPr lang="sv-SE" dirty="0" smtClean="0"/>
              <a:t>3-årsplan: arbetsuppgifterna kan fördelas mellan olika kalenderår, ger </a:t>
            </a:r>
            <a:r>
              <a:rPr lang="sv-SE" dirty="0"/>
              <a:t>större flexibilitet över </a:t>
            </a:r>
            <a:r>
              <a:rPr lang="sv-SE" dirty="0" smtClean="0"/>
              <a:t>tiden</a:t>
            </a:r>
          </a:p>
          <a:p>
            <a:r>
              <a:rPr lang="sv-SE" dirty="0" smtClean="0"/>
              <a:t>1-årsplan: arbetsuppgifterna fördelas inom året</a:t>
            </a:r>
          </a:p>
          <a:p>
            <a:endParaRPr lang="sv-SE" dirty="0"/>
          </a:p>
          <a:p>
            <a:pPr marL="0" indent="0">
              <a:buNone/>
            </a:pPr>
            <a:endParaRPr lang="sv-SE" dirty="0" smtClean="0"/>
          </a:p>
          <a:p>
            <a:endParaRPr lang="sv-SE" dirty="0" smtClean="0"/>
          </a:p>
          <a:p>
            <a:endParaRPr lang="sv-SE" dirty="0"/>
          </a:p>
        </p:txBody>
      </p:sp>
    </p:spTree>
    <p:extLst>
      <p:ext uri="{BB962C8B-B14F-4D97-AF65-F5344CB8AC3E}">
        <p14:creationId xmlns:p14="http://schemas.microsoft.com/office/powerpoint/2010/main" val="114774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SSC – kort sammanfattning</a:t>
            </a:r>
            <a:endParaRPr lang="sv-SE" dirty="0"/>
          </a:p>
        </p:txBody>
      </p:sp>
      <p:sp>
        <p:nvSpPr>
          <p:cNvPr id="3" name="Platshållare för innehåll 2"/>
          <p:cNvSpPr>
            <a:spLocks noGrp="1"/>
          </p:cNvSpPr>
          <p:nvPr>
            <p:ph idx="1"/>
          </p:nvPr>
        </p:nvSpPr>
        <p:spPr/>
        <p:txBody>
          <a:bodyPr/>
          <a:lstStyle/>
          <a:p>
            <a:r>
              <a:rPr lang="sv-SE" dirty="0" smtClean="0"/>
              <a:t>SSC (Statens servicecenter) är en statlig myndighet under finansdepartementet. </a:t>
            </a:r>
            <a:r>
              <a:rPr lang="sv-SE" dirty="0"/>
              <a:t>Regeringen har beslutat att alla myndigheters löneadministration ska utföras av Statens </a:t>
            </a:r>
            <a:r>
              <a:rPr lang="sv-SE" dirty="0" smtClean="0"/>
              <a:t>servicecenter. </a:t>
            </a:r>
          </a:p>
          <a:p>
            <a:pPr marL="0" indent="0">
              <a:buNone/>
            </a:pPr>
            <a:endParaRPr lang="sv-SE" sz="2400" dirty="0" smtClean="0"/>
          </a:p>
          <a:p>
            <a:r>
              <a:rPr lang="sv-SE" dirty="0"/>
              <a:t>All handläggning, självrapportering och rapportuttag sker via Primula webb som har mycket ny funktionalitet som inte finns i LU:s nuvarande </a:t>
            </a:r>
            <a:r>
              <a:rPr lang="sv-SE" dirty="0" smtClean="0"/>
              <a:t>version.</a:t>
            </a:r>
          </a:p>
        </p:txBody>
      </p:sp>
    </p:spTree>
    <p:extLst>
      <p:ext uri="{BB962C8B-B14F-4D97-AF65-F5344CB8AC3E}">
        <p14:creationId xmlns:p14="http://schemas.microsoft.com/office/powerpoint/2010/main" val="1826944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Forskarskatt</a:t>
            </a:r>
            <a:endParaRPr lang="sv-SE" dirty="0"/>
          </a:p>
        </p:txBody>
      </p:sp>
      <p:sp>
        <p:nvSpPr>
          <p:cNvPr id="5" name="Underrubrik 4"/>
          <p:cNvSpPr>
            <a:spLocks noGrp="1"/>
          </p:cNvSpPr>
          <p:nvPr>
            <p:ph type="subTitle" idx="1"/>
          </p:nvPr>
        </p:nvSpPr>
        <p:spPr/>
        <p:txBody>
          <a:bodyPr/>
          <a:lstStyle/>
          <a:p>
            <a:r>
              <a:rPr lang="sv-SE" dirty="0" smtClean="0"/>
              <a:t>2018-03-05</a:t>
            </a:r>
            <a:endParaRPr lang="sv-SE" dirty="0"/>
          </a:p>
        </p:txBody>
      </p:sp>
    </p:spTree>
    <p:extLst>
      <p:ext uri="{BB962C8B-B14F-4D97-AF65-F5344CB8AC3E}">
        <p14:creationId xmlns:p14="http://schemas.microsoft.com/office/powerpoint/2010/main" val="1041246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Vem kan ansöka om forskarskatt?</a:t>
            </a:r>
            <a:endParaRPr lang="sv-SE" dirty="0"/>
          </a:p>
        </p:txBody>
      </p:sp>
      <p:sp>
        <p:nvSpPr>
          <p:cNvPr id="3" name="Platshållare för innehåll 2"/>
          <p:cNvSpPr>
            <a:spLocks noGrp="1"/>
          </p:cNvSpPr>
          <p:nvPr>
            <p:ph idx="1"/>
          </p:nvPr>
        </p:nvSpPr>
        <p:spPr/>
        <p:txBody>
          <a:bodyPr/>
          <a:lstStyle/>
          <a:p>
            <a:pPr marL="0" indent="0">
              <a:buNone/>
            </a:pPr>
            <a:r>
              <a:rPr lang="sv-SE" dirty="0" smtClean="0"/>
              <a:t>Skattelättnad för vissa utländska arbetstagare som:</a:t>
            </a:r>
          </a:p>
          <a:p>
            <a:pPr lvl="0"/>
            <a:r>
              <a:rPr lang="sv-SE" dirty="0" smtClean="0"/>
              <a:t>når </a:t>
            </a:r>
            <a:r>
              <a:rPr lang="sv-SE" dirty="0"/>
              <a:t>upp till en ersättningsnivå som per månad </a:t>
            </a:r>
            <a:r>
              <a:rPr lang="sv-SE" dirty="0" smtClean="0"/>
              <a:t>överstiger </a:t>
            </a:r>
            <a:r>
              <a:rPr lang="sv-SE" dirty="0"/>
              <a:t>två gånger prisbasbeloppet för det kalenderår då arbetet påbörjas </a:t>
            </a:r>
            <a:r>
              <a:rPr lang="sv-SE" dirty="0" smtClean="0"/>
              <a:t>(91.000:- för 2018). Dessa får alltid forskarskatt</a:t>
            </a:r>
          </a:p>
          <a:p>
            <a:pPr marL="0" indent="0">
              <a:buNone/>
            </a:pPr>
            <a:r>
              <a:rPr lang="sv-SE" dirty="0"/>
              <a:t> </a:t>
            </a:r>
            <a:r>
              <a:rPr lang="sv-SE" dirty="0" smtClean="0"/>
              <a:t>  ELLER</a:t>
            </a:r>
            <a:endParaRPr lang="sv-SE" dirty="0"/>
          </a:p>
          <a:p>
            <a:pPr lvl="0"/>
            <a:r>
              <a:rPr lang="sv-SE" dirty="0" smtClean="0"/>
              <a:t>har befattning som expert/specialist, </a:t>
            </a:r>
            <a:r>
              <a:rPr lang="sv-SE" dirty="0"/>
              <a:t>forskare, företagsledare eller </a:t>
            </a:r>
            <a:r>
              <a:rPr lang="sv-SE" dirty="0" smtClean="0"/>
              <a:t>som annan nyckelperson. Bedöms från fall till fall</a:t>
            </a:r>
          </a:p>
          <a:p>
            <a:endParaRPr lang="sv-SE" dirty="0"/>
          </a:p>
        </p:txBody>
      </p:sp>
    </p:spTree>
    <p:extLst>
      <p:ext uri="{BB962C8B-B14F-4D97-AF65-F5344CB8AC3E}">
        <p14:creationId xmlns:p14="http://schemas.microsoft.com/office/powerpoint/2010/main" val="2496640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Forskarskatt innebär…</a:t>
            </a:r>
            <a:endParaRPr lang="sv-SE" dirty="0"/>
          </a:p>
        </p:txBody>
      </p:sp>
      <p:sp>
        <p:nvSpPr>
          <p:cNvPr id="3" name="Platshållare för innehåll 2"/>
          <p:cNvSpPr>
            <a:spLocks noGrp="1"/>
          </p:cNvSpPr>
          <p:nvPr>
            <p:ph idx="1"/>
          </p:nvPr>
        </p:nvSpPr>
        <p:spPr>
          <a:xfrm>
            <a:off x="657538" y="2048626"/>
            <a:ext cx="7587440" cy="3337091"/>
          </a:xfrm>
        </p:spPr>
        <p:txBody>
          <a:bodyPr/>
          <a:lstStyle/>
          <a:p>
            <a:r>
              <a:rPr lang="sv-SE" dirty="0" smtClean="0"/>
              <a:t>att 75 </a:t>
            </a:r>
            <a:r>
              <a:rPr lang="sv-SE" dirty="0"/>
              <a:t>procent av lönen och annan ersättning av arbetet tas upp som </a:t>
            </a:r>
            <a:r>
              <a:rPr lang="sv-SE" dirty="0" smtClean="0"/>
              <a:t>inkomst </a:t>
            </a:r>
            <a:r>
              <a:rPr lang="sv-SE" dirty="0"/>
              <a:t>vid </a:t>
            </a:r>
            <a:r>
              <a:rPr lang="sv-SE" dirty="0" smtClean="0"/>
              <a:t>beskattningen</a:t>
            </a:r>
          </a:p>
          <a:p>
            <a:r>
              <a:rPr lang="sv-SE" dirty="0" smtClean="0"/>
              <a:t>att </a:t>
            </a:r>
            <a:r>
              <a:rPr lang="sv-SE" dirty="0"/>
              <a:t>75 procent av </a:t>
            </a:r>
            <a:r>
              <a:rPr lang="sv-SE" dirty="0" smtClean="0"/>
              <a:t>ersättningen </a:t>
            </a:r>
            <a:r>
              <a:rPr lang="sv-SE" dirty="0"/>
              <a:t>används vid beräkningen av </a:t>
            </a:r>
            <a:r>
              <a:rPr lang="sv-SE" dirty="0" smtClean="0"/>
              <a:t>socialavgifterna</a:t>
            </a:r>
          </a:p>
          <a:p>
            <a:r>
              <a:rPr lang="sv-SE" dirty="0" smtClean="0"/>
              <a:t>i övrigt beskattas inkomsten enligt vanliga regler</a:t>
            </a:r>
          </a:p>
          <a:p>
            <a:pPr lvl="0"/>
            <a:r>
              <a:rPr lang="sv-SE" dirty="0"/>
              <a:t>omfattar de tre första åren i Sverige</a:t>
            </a:r>
          </a:p>
          <a:p>
            <a:endParaRPr lang="sv-SE" dirty="0" smtClean="0"/>
          </a:p>
          <a:p>
            <a:endParaRPr lang="sv-SE" dirty="0"/>
          </a:p>
        </p:txBody>
      </p:sp>
    </p:spTree>
    <p:extLst>
      <p:ext uri="{BB962C8B-B14F-4D97-AF65-F5344CB8AC3E}">
        <p14:creationId xmlns:p14="http://schemas.microsoft.com/office/powerpoint/2010/main" val="3176478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Forskarskatt innebär…</a:t>
            </a:r>
            <a:endParaRPr lang="sv-SE" dirty="0"/>
          </a:p>
        </p:txBody>
      </p:sp>
      <p:sp>
        <p:nvSpPr>
          <p:cNvPr id="3" name="Platshållare för innehåll 2"/>
          <p:cNvSpPr>
            <a:spLocks noGrp="1"/>
          </p:cNvSpPr>
          <p:nvPr>
            <p:ph idx="1"/>
          </p:nvPr>
        </p:nvSpPr>
        <p:spPr>
          <a:xfrm>
            <a:off x="657538" y="1869277"/>
            <a:ext cx="7587440" cy="3845833"/>
          </a:xfrm>
        </p:spPr>
        <p:txBody>
          <a:bodyPr/>
          <a:lstStyle/>
          <a:p>
            <a:r>
              <a:rPr lang="sv-SE" dirty="0" smtClean="0"/>
              <a:t>också </a:t>
            </a:r>
            <a:r>
              <a:rPr lang="sv-SE" dirty="0"/>
              <a:t>att vissa </a:t>
            </a:r>
            <a:r>
              <a:rPr lang="sv-SE" dirty="0" smtClean="0"/>
              <a:t>kostnadsersättningar </a:t>
            </a:r>
            <a:r>
              <a:rPr lang="sv-SE" dirty="0"/>
              <a:t>från arbetsgivaren som är relaterade till vistelsen i Sverige är fria från beskattning. De ingår inte heller i underlaget för socialavgifter. Det gäller kostnadsersättning </a:t>
            </a:r>
            <a:r>
              <a:rPr lang="sv-SE" dirty="0" smtClean="0"/>
              <a:t>för:</a:t>
            </a:r>
            <a:endParaRPr lang="sv-SE" dirty="0"/>
          </a:p>
          <a:p>
            <a:pPr lvl="1"/>
            <a:r>
              <a:rPr lang="sv-SE" dirty="0"/>
              <a:t>flyttning till och från Sverige</a:t>
            </a:r>
          </a:p>
          <a:p>
            <a:pPr lvl="1"/>
            <a:r>
              <a:rPr lang="sv-SE" dirty="0"/>
              <a:t>barns skolgång i grundskola och gymnasieskola eller liknande</a:t>
            </a:r>
          </a:p>
          <a:p>
            <a:pPr lvl="1"/>
            <a:r>
              <a:rPr lang="sv-SE" dirty="0"/>
              <a:t>två hemresor per år till tidigare hemland för arbetstagaren och övriga familjemedlemmar.</a:t>
            </a:r>
          </a:p>
          <a:p>
            <a:endParaRPr lang="sv-SE" dirty="0"/>
          </a:p>
        </p:txBody>
      </p:sp>
    </p:spTree>
    <p:extLst>
      <p:ext uri="{BB962C8B-B14F-4D97-AF65-F5344CB8AC3E}">
        <p14:creationId xmlns:p14="http://schemas.microsoft.com/office/powerpoint/2010/main" val="378326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Kriterier för att få forskarskatt beviljad?</a:t>
            </a:r>
            <a:endParaRPr lang="sv-SE" dirty="0"/>
          </a:p>
        </p:txBody>
      </p:sp>
      <p:sp>
        <p:nvSpPr>
          <p:cNvPr id="3" name="Platshållare för innehåll 2"/>
          <p:cNvSpPr>
            <a:spLocks noGrp="1"/>
          </p:cNvSpPr>
          <p:nvPr>
            <p:ph idx="1"/>
          </p:nvPr>
        </p:nvSpPr>
        <p:spPr>
          <a:xfrm>
            <a:off x="657538" y="1600973"/>
            <a:ext cx="7587440" cy="4633572"/>
          </a:xfrm>
        </p:spPr>
        <p:txBody>
          <a:bodyPr/>
          <a:lstStyle/>
          <a:p>
            <a:r>
              <a:rPr lang="sv-SE" dirty="0" smtClean="0"/>
              <a:t>Inte vara svensk </a:t>
            </a:r>
            <a:r>
              <a:rPr lang="sv-SE" dirty="0"/>
              <a:t>medborgare </a:t>
            </a:r>
          </a:p>
          <a:p>
            <a:r>
              <a:rPr lang="sv-SE" dirty="0"/>
              <a:t>I</a:t>
            </a:r>
            <a:r>
              <a:rPr lang="sv-SE" dirty="0" smtClean="0"/>
              <a:t>nte </a:t>
            </a:r>
            <a:r>
              <a:rPr lang="sv-SE" dirty="0"/>
              <a:t>har bott eller vistats stadigvarande i Sverige någon gång under de fem kalenderår som föregått det år då arbetet påbörjas</a:t>
            </a:r>
          </a:p>
          <a:p>
            <a:pPr lvl="0"/>
            <a:r>
              <a:rPr lang="sv-SE" dirty="0"/>
              <a:t>A</a:t>
            </a:r>
            <a:r>
              <a:rPr lang="sv-SE" dirty="0" smtClean="0"/>
              <a:t>nsökan om forskarskatt ska ha inkommit </a:t>
            </a:r>
            <a:r>
              <a:rPr lang="sv-SE" dirty="0"/>
              <a:t>inom 3 </a:t>
            </a:r>
            <a:r>
              <a:rPr lang="sv-SE" dirty="0" smtClean="0"/>
              <a:t>mån </a:t>
            </a:r>
            <a:r>
              <a:rPr lang="sv-SE" dirty="0"/>
              <a:t>från att den sökande påbörjat sin anställning i </a:t>
            </a:r>
            <a:r>
              <a:rPr lang="sv-SE" dirty="0" smtClean="0"/>
              <a:t>Sverige</a:t>
            </a:r>
          </a:p>
          <a:p>
            <a:pPr lvl="0"/>
            <a:r>
              <a:rPr lang="sv-SE" dirty="0"/>
              <a:t>D</a:t>
            </a:r>
            <a:r>
              <a:rPr lang="sv-SE" dirty="0" smtClean="0"/>
              <a:t>et finns betydande svårigheter att rekrytera inom landet</a:t>
            </a:r>
            <a:endParaRPr lang="sv-SE" dirty="0"/>
          </a:p>
          <a:p>
            <a:r>
              <a:rPr lang="sv-SE" dirty="0"/>
              <a:t>A</a:t>
            </a:r>
            <a:r>
              <a:rPr lang="sv-SE" dirty="0" smtClean="0"/>
              <a:t>nställningen </a:t>
            </a:r>
            <a:r>
              <a:rPr lang="sv-SE" dirty="0"/>
              <a:t>är </a:t>
            </a:r>
            <a:r>
              <a:rPr lang="sv-SE" dirty="0" smtClean="0"/>
              <a:t>avsedd att pågå i högst 5 år (har visat sig fungera även för tillsvidareanställningar)</a:t>
            </a:r>
          </a:p>
          <a:p>
            <a:pPr lvl="0"/>
            <a:r>
              <a:rPr lang="sv-SE" i="1" dirty="0" smtClean="0"/>
              <a:t>För forskare: Sökande </a:t>
            </a:r>
            <a:r>
              <a:rPr lang="sv-SE" i="1" dirty="0"/>
              <a:t>ska ha en doktorsexamen samt </a:t>
            </a:r>
            <a:r>
              <a:rPr lang="sv-SE" i="1" dirty="0" smtClean="0"/>
              <a:t>minst </a:t>
            </a:r>
            <a:r>
              <a:rPr lang="sv-SE" i="1" dirty="0"/>
              <a:t>2 års efterföljande fördjupningskompetens som forskare</a:t>
            </a:r>
          </a:p>
          <a:p>
            <a:endParaRPr lang="sv-SE" dirty="0"/>
          </a:p>
          <a:p>
            <a:endParaRPr lang="sv-SE" dirty="0"/>
          </a:p>
          <a:p>
            <a:endParaRPr lang="sv-SE" dirty="0"/>
          </a:p>
        </p:txBody>
      </p:sp>
    </p:spTree>
    <p:extLst>
      <p:ext uri="{BB962C8B-B14F-4D97-AF65-F5344CB8AC3E}">
        <p14:creationId xmlns:p14="http://schemas.microsoft.com/office/powerpoint/2010/main" val="929666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Viktigt att tänka på…</a:t>
            </a:r>
            <a:endParaRPr lang="sv-SE" dirty="0"/>
          </a:p>
        </p:txBody>
      </p:sp>
      <p:sp>
        <p:nvSpPr>
          <p:cNvPr id="3" name="Platshållare för innehåll 2"/>
          <p:cNvSpPr>
            <a:spLocks noGrp="1"/>
          </p:cNvSpPr>
          <p:nvPr>
            <p:ph idx="1"/>
          </p:nvPr>
        </p:nvSpPr>
        <p:spPr>
          <a:xfrm>
            <a:off x="657538" y="1679136"/>
            <a:ext cx="7587440" cy="3706582"/>
          </a:xfrm>
        </p:spPr>
        <p:txBody>
          <a:bodyPr/>
          <a:lstStyle/>
          <a:p>
            <a:pPr lvl="0"/>
            <a:endParaRPr lang="sv-SE" dirty="0" smtClean="0"/>
          </a:p>
          <a:p>
            <a:pPr lvl="0"/>
            <a:r>
              <a:rPr lang="sv-SE" dirty="0" smtClean="0"/>
              <a:t>Vi måste argumentera för att det är svårrekryterat inom området och att personen är en expert eller forskare</a:t>
            </a:r>
            <a:endParaRPr lang="sv-SE" dirty="0"/>
          </a:p>
          <a:p>
            <a:pPr lvl="0"/>
            <a:r>
              <a:rPr lang="sv-SE" dirty="0" smtClean="0"/>
              <a:t>Att </a:t>
            </a:r>
            <a:r>
              <a:rPr lang="sv-SE" dirty="0"/>
              <a:t>en person är mest meriterad är inte tillräckligt skäl för att det föreligger svårigheter att rekrytera inom </a:t>
            </a:r>
            <a:r>
              <a:rPr lang="sv-SE" dirty="0" smtClean="0"/>
              <a:t>landet</a:t>
            </a:r>
          </a:p>
          <a:p>
            <a:pPr lvl="0"/>
            <a:r>
              <a:rPr lang="sv-SE" dirty="0" smtClean="0"/>
              <a:t>Även yngre forskare, t ex postdoktorer, kan ansöka om forskarskatt (om de har minst 2 års erfarenhet av forskning efter doktorsexamen)</a:t>
            </a:r>
            <a:endParaRPr lang="sv-SE" dirty="0"/>
          </a:p>
          <a:p>
            <a:endParaRPr lang="sv-SE" dirty="0"/>
          </a:p>
        </p:txBody>
      </p:sp>
    </p:spTree>
    <p:extLst>
      <p:ext uri="{BB962C8B-B14F-4D97-AF65-F5344CB8AC3E}">
        <p14:creationId xmlns:p14="http://schemas.microsoft.com/office/powerpoint/2010/main" val="4104202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smtClean="0"/>
              <a:t>Ny BUL</a:t>
            </a:r>
            <a:endParaRPr lang="sv-SE" dirty="0"/>
          </a:p>
        </p:txBody>
      </p:sp>
      <p:sp>
        <p:nvSpPr>
          <p:cNvPr id="5" name="Underrubrik 4"/>
          <p:cNvSpPr>
            <a:spLocks noGrp="1"/>
          </p:cNvSpPr>
          <p:nvPr>
            <p:ph type="subTitle" idx="1"/>
          </p:nvPr>
        </p:nvSpPr>
        <p:spPr/>
        <p:txBody>
          <a:bodyPr/>
          <a:lstStyle/>
          <a:p>
            <a:r>
              <a:rPr lang="sv-SE" dirty="0" smtClean="0"/>
              <a:t>2018-03-05</a:t>
            </a:r>
            <a:endParaRPr lang="sv-SE" dirty="0"/>
          </a:p>
        </p:txBody>
      </p:sp>
    </p:spTree>
    <p:extLst>
      <p:ext uri="{BB962C8B-B14F-4D97-AF65-F5344CB8AC3E}">
        <p14:creationId xmlns:p14="http://schemas.microsoft.com/office/powerpoint/2010/main" val="35755399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Ny Biträdande universitetslektor</a:t>
            </a:r>
            <a:endParaRPr lang="sv-SE" dirty="0"/>
          </a:p>
        </p:txBody>
      </p:sp>
      <p:sp>
        <p:nvSpPr>
          <p:cNvPr id="3" name="Platshållare för innehåll 2"/>
          <p:cNvSpPr>
            <a:spLocks noGrp="1"/>
          </p:cNvSpPr>
          <p:nvPr>
            <p:ph idx="1"/>
          </p:nvPr>
        </p:nvSpPr>
        <p:spPr>
          <a:xfrm>
            <a:off x="657538" y="1806128"/>
            <a:ext cx="7587440" cy="4048761"/>
          </a:xfrm>
        </p:spPr>
        <p:txBody>
          <a:bodyPr/>
          <a:lstStyle/>
          <a:p>
            <a:r>
              <a:rPr lang="sv-SE" dirty="0" smtClean="0"/>
              <a:t>Kan användas vid LU för anställningar utlysta </a:t>
            </a:r>
            <a:r>
              <a:rPr lang="sv-SE" b="1" dirty="0" smtClean="0"/>
              <a:t>från 1 april 2018</a:t>
            </a:r>
          </a:p>
          <a:p>
            <a:r>
              <a:rPr lang="sv-SE" dirty="0" smtClean="0"/>
              <a:t>Arbete med kravprofil kan påbörjas innan dess</a:t>
            </a:r>
          </a:p>
          <a:p>
            <a:r>
              <a:rPr lang="sv-SE" dirty="0" smtClean="0"/>
              <a:t>Utlyst innan 1 april 2018 – den nuvarande </a:t>
            </a:r>
            <a:r>
              <a:rPr lang="sv-SE" dirty="0" err="1" smtClean="0"/>
              <a:t>BUL-en</a:t>
            </a:r>
            <a:r>
              <a:rPr lang="sv-SE" dirty="0" smtClean="0"/>
              <a:t> och det regelverket</a:t>
            </a:r>
          </a:p>
          <a:p>
            <a:endParaRPr lang="sv-SE" dirty="0" smtClean="0"/>
          </a:p>
          <a:p>
            <a:endParaRPr lang="sv-SE" dirty="0" smtClean="0"/>
          </a:p>
        </p:txBody>
      </p:sp>
    </p:spTree>
    <p:extLst>
      <p:ext uri="{BB962C8B-B14F-4D97-AF65-F5344CB8AC3E}">
        <p14:creationId xmlns:p14="http://schemas.microsoft.com/office/powerpoint/2010/main" val="968841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Ny Bitr. universitetslektor, enligt HF</a:t>
            </a:r>
            <a:endParaRPr lang="sv-SE" dirty="0"/>
          </a:p>
        </p:txBody>
      </p:sp>
      <p:sp>
        <p:nvSpPr>
          <p:cNvPr id="3" name="Platshållare för innehåll 2"/>
          <p:cNvSpPr>
            <a:spLocks noGrp="1"/>
          </p:cNvSpPr>
          <p:nvPr>
            <p:ph idx="1"/>
          </p:nvPr>
        </p:nvSpPr>
        <p:spPr/>
        <p:txBody>
          <a:bodyPr/>
          <a:lstStyle/>
          <a:p>
            <a:r>
              <a:rPr lang="sv-SE" dirty="0"/>
              <a:t>”Främst” de som avlagt doktorsexamen för högst </a:t>
            </a:r>
            <a:r>
              <a:rPr lang="sv-SE" b="1" dirty="0"/>
              <a:t>5 år </a:t>
            </a:r>
            <a:r>
              <a:rPr lang="sv-SE" dirty="0" smtClean="0"/>
              <a:t>sedan, om inte särskilda skäl föreligger</a:t>
            </a:r>
            <a:endParaRPr lang="sv-SE" dirty="0"/>
          </a:p>
          <a:p>
            <a:r>
              <a:rPr lang="sv-SE" dirty="0"/>
              <a:t>Inte ”ett absolut” krav – skicklighet </a:t>
            </a:r>
            <a:r>
              <a:rPr lang="sv-SE" dirty="0" smtClean="0"/>
              <a:t>kan komma först</a:t>
            </a:r>
          </a:p>
          <a:p>
            <a:r>
              <a:rPr lang="sv-SE" dirty="0" smtClean="0"/>
              <a:t>Kravprofilen avgör!</a:t>
            </a:r>
          </a:p>
          <a:p>
            <a:r>
              <a:rPr lang="sv-SE" dirty="0" smtClean="0"/>
              <a:t>Anställning </a:t>
            </a:r>
            <a:r>
              <a:rPr lang="sv-SE" b="1" dirty="0" smtClean="0"/>
              <a:t>4-6 år</a:t>
            </a:r>
            <a:r>
              <a:rPr lang="sv-SE" dirty="0" smtClean="0"/>
              <a:t>, ska bestämmas innan utlysningen</a:t>
            </a:r>
          </a:p>
          <a:p>
            <a:r>
              <a:rPr lang="sv-SE" dirty="0" smtClean="0"/>
              <a:t>Kan förlängas ytterligare 2 år </a:t>
            </a:r>
            <a:r>
              <a:rPr lang="sv-SE" dirty="0" err="1" smtClean="0"/>
              <a:t>pga</a:t>
            </a:r>
            <a:r>
              <a:rPr lang="sv-SE" dirty="0" smtClean="0"/>
              <a:t> särskilda skäl, dvs sjukdom och föräldraledighet </a:t>
            </a:r>
          </a:p>
          <a:p>
            <a:r>
              <a:rPr lang="sv-SE" dirty="0" smtClean="0"/>
              <a:t>Annan tjänstledighet bör inte beviljas</a:t>
            </a:r>
          </a:p>
          <a:p>
            <a:endParaRPr lang="sv-SE" dirty="0" smtClean="0"/>
          </a:p>
          <a:p>
            <a:endParaRPr lang="sv-SE" dirty="0" smtClean="0"/>
          </a:p>
          <a:p>
            <a:endParaRPr lang="sv-SE" dirty="0"/>
          </a:p>
          <a:p>
            <a:endParaRPr lang="sv-SE" dirty="0"/>
          </a:p>
        </p:txBody>
      </p:sp>
    </p:spTree>
    <p:extLst>
      <p:ext uri="{BB962C8B-B14F-4D97-AF65-F5344CB8AC3E}">
        <p14:creationId xmlns:p14="http://schemas.microsoft.com/office/powerpoint/2010/main" val="22992563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Ny </a:t>
            </a:r>
            <a:r>
              <a:rPr lang="sv-SE" dirty="0" smtClean="0"/>
              <a:t>Bitr. universitetslektor, enligt HF</a:t>
            </a:r>
            <a:endParaRPr lang="sv-SE" dirty="0"/>
          </a:p>
        </p:txBody>
      </p:sp>
      <p:sp>
        <p:nvSpPr>
          <p:cNvPr id="3" name="Platshållare för innehåll 2"/>
          <p:cNvSpPr>
            <a:spLocks noGrp="1"/>
          </p:cNvSpPr>
          <p:nvPr>
            <p:ph idx="1"/>
          </p:nvPr>
        </p:nvSpPr>
        <p:spPr/>
        <p:txBody>
          <a:bodyPr/>
          <a:lstStyle/>
          <a:p>
            <a:r>
              <a:rPr lang="sv-SE" dirty="0" smtClean="0"/>
              <a:t>Rätt att söka befordran till universitetslektor</a:t>
            </a:r>
          </a:p>
          <a:p>
            <a:r>
              <a:rPr lang="sv-SE" b="1" dirty="0" smtClean="0"/>
              <a:t>Avslag kan överklagas</a:t>
            </a:r>
          </a:p>
          <a:p>
            <a:r>
              <a:rPr lang="sv-SE" dirty="0" smtClean="0"/>
              <a:t>Vid avslag – karenstid att anställa enligt LAS i 6 månader. Gäller inte om personen sökt en utlyst anställning och fått den i konkurrens utifrån förtjänst och skicklighet</a:t>
            </a:r>
          </a:p>
          <a:p>
            <a:endParaRPr lang="sv-SE" dirty="0" smtClean="0"/>
          </a:p>
          <a:p>
            <a:endParaRPr lang="sv-SE" dirty="0"/>
          </a:p>
        </p:txBody>
      </p:sp>
    </p:spTree>
    <p:extLst>
      <p:ext uri="{BB962C8B-B14F-4D97-AF65-F5344CB8AC3E}">
        <p14:creationId xmlns:p14="http://schemas.microsoft.com/office/powerpoint/2010/main" val="312506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Hänt hittills?</a:t>
            </a:r>
            <a:endParaRPr lang="sv-SE" dirty="0"/>
          </a:p>
        </p:txBody>
      </p:sp>
      <p:sp>
        <p:nvSpPr>
          <p:cNvPr id="3" name="Platshållare för innehåll 2"/>
          <p:cNvSpPr>
            <a:spLocks noGrp="1"/>
          </p:cNvSpPr>
          <p:nvPr>
            <p:ph idx="1"/>
          </p:nvPr>
        </p:nvSpPr>
        <p:spPr/>
        <p:txBody>
          <a:bodyPr/>
          <a:lstStyle/>
          <a:p>
            <a:r>
              <a:rPr lang="sv-SE" dirty="0" smtClean="0"/>
              <a:t>Information om roller och hur man söker dessa skickades ut i december.</a:t>
            </a:r>
          </a:p>
          <a:p>
            <a:r>
              <a:rPr lang="sv-SE" dirty="0" smtClean="0"/>
              <a:t>Januari och februari – möten med alla institutioner och verksamheter angående roller att söka.</a:t>
            </a:r>
          </a:p>
          <a:p>
            <a:r>
              <a:rPr lang="sv-SE" dirty="0" smtClean="0"/>
              <a:t>Införande flyttat från april till oktober 2018.</a:t>
            </a:r>
          </a:p>
          <a:p>
            <a:r>
              <a:rPr lang="sv-SE" dirty="0" smtClean="0"/>
              <a:t>Roller söks – information kommer om sista datum.</a:t>
            </a:r>
          </a:p>
          <a:p>
            <a:r>
              <a:rPr lang="sv-SE" dirty="0"/>
              <a:t>Rollerna Ekonomi lokalt och HR lokalt går inte att söka än, vi återkommer när de går att söka.</a:t>
            </a:r>
          </a:p>
          <a:p>
            <a:endParaRPr lang="sv-SE" dirty="0"/>
          </a:p>
        </p:txBody>
      </p:sp>
    </p:spTree>
    <p:extLst>
      <p:ext uri="{BB962C8B-B14F-4D97-AF65-F5344CB8AC3E}">
        <p14:creationId xmlns:p14="http://schemas.microsoft.com/office/powerpoint/2010/main" val="11484843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Hantering av lön via Nordea</a:t>
            </a:r>
            <a:endParaRPr lang="sv-SE" dirty="0"/>
          </a:p>
        </p:txBody>
      </p:sp>
      <p:sp>
        <p:nvSpPr>
          <p:cNvPr id="3" name="Platshållare för innehåll 2"/>
          <p:cNvSpPr>
            <a:spLocks noGrp="1"/>
          </p:cNvSpPr>
          <p:nvPr>
            <p:ph idx="1"/>
          </p:nvPr>
        </p:nvSpPr>
        <p:spPr>
          <a:xfrm>
            <a:off x="657538" y="1848670"/>
            <a:ext cx="7723201" cy="4053366"/>
          </a:xfrm>
        </p:spPr>
        <p:txBody>
          <a:bodyPr/>
          <a:lstStyle/>
          <a:p>
            <a:pPr marL="330200" indent="-342900"/>
            <a:r>
              <a:rPr lang="sv-SE" dirty="0" smtClean="0">
                <a:solidFill>
                  <a:srgbClr val="262626"/>
                </a:solidFill>
                <a:ea typeface="Times New Roman" panose="02020603050405020304" pitchFamily="18" charset="0"/>
                <a:cs typeface="Times New Roman" panose="02020603050405020304" pitchFamily="18" charset="0"/>
              </a:rPr>
              <a:t>Viktigt att alla </a:t>
            </a:r>
            <a:r>
              <a:rPr lang="sv-SE" dirty="0">
                <a:solidFill>
                  <a:srgbClr val="262626"/>
                </a:solidFill>
                <a:ea typeface="Times New Roman" panose="02020603050405020304" pitchFamily="18" charset="0"/>
                <a:cs typeface="Times New Roman" panose="02020603050405020304" pitchFamily="18" charset="0"/>
              </a:rPr>
              <a:t>nyanställda fyller i Nordea-blanketten för överföring, om den nyanställde har annan bank är Nordea. Ska </a:t>
            </a:r>
            <a:r>
              <a:rPr lang="sv-SE" dirty="0" smtClean="0">
                <a:solidFill>
                  <a:srgbClr val="262626"/>
                </a:solidFill>
                <a:ea typeface="Times New Roman" panose="02020603050405020304" pitchFamily="18" charset="0"/>
                <a:cs typeface="Times New Roman" panose="02020603050405020304" pitchFamily="18" charset="0"/>
              </a:rPr>
              <a:t>skickas </a:t>
            </a:r>
            <a:r>
              <a:rPr lang="sv-SE" dirty="0">
                <a:solidFill>
                  <a:srgbClr val="262626"/>
                </a:solidFill>
                <a:ea typeface="Times New Roman" panose="02020603050405020304" pitchFamily="18" charset="0"/>
                <a:cs typeface="Times New Roman" panose="02020603050405020304" pitchFamily="18" charset="0"/>
              </a:rPr>
              <a:t>in till Nordea.</a:t>
            </a:r>
          </a:p>
          <a:p>
            <a:pPr marL="330200" indent="-342900"/>
            <a:r>
              <a:rPr lang="sv-SE" dirty="0">
                <a:solidFill>
                  <a:srgbClr val="262626"/>
                </a:solidFill>
                <a:ea typeface="Cambria" panose="02040503050406030204" pitchFamily="18" charset="0"/>
                <a:cs typeface="Times New Roman" panose="02020603050405020304" pitchFamily="18" charset="0"/>
              </a:rPr>
              <a:t>Från den 1 juni upphör Nordea med att utfärda utländska checkar och också växla in utländska checkar. </a:t>
            </a:r>
            <a:r>
              <a:rPr lang="sv-SE" dirty="0" smtClean="0">
                <a:solidFill>
                  <a:srgbClr val="262626"/>
                </a:solidFill>
                <a:ea typeface="Cambria" panose="02040503050406030204" pitchFamily="18" charset="0"/>
                <a:cs typeface="Times New Roman" panose="02020603050405020304" pitchFamily="18" charset="0"/>
              </a:rPr>
              <a:t>Blanketten </a:t>
            </a:r>
            <a:r>
              <a:rPr lang="sv-SE" dirty="0">
                <a:solidFill>
                  <a:srgbClr val="262626"/>
                </a:solidFill>
                <a:ea typeface="Cambria" panose="02040503050406030204" pitchFamily="18" charset="0"/>
                <a:cs typeface="Times New Roman" panose="02020603050405020304" pitchFamily="18" charset="0"/>
              </a:rPr>
              <a:t>för utbetalning till utländskt konto är därför ännu viktigare att ha med från början.</a:t>
            </a:r>
          </a:p>
          <a:p>
            <a:pPr marL="330200" indent="-342900"/>
            <a:r>
              <a:rPr lang="sv-SE" dirty="0" smtClean="0">
                <a:solidFill>
                  <a:srgbClr val="262626"/>
                </a:solidFill>
                <a:ea typeface="Cambria" panose="02040503050406030204" pitchFamily="18" charset="0"/>
                <a:cs typeface="Times New Roman" panose="02020603050405020304" pitchFamily="18" charset="0"/>
              </a:rPr>
              <a:t>Från 180101 skickas inte lönebesked ut till anställda. Timanställda </a:t>
            </a:r>
            <a:r>
              <a:rPr lang="sv-SE" dirty="0">
                <a:solidFill>
                  <a:srgbClr val="262626"/>
                </a:solidFill>
                <a:ea typeface="Cambria" panose="02040503050406030204" pitchFamily="18" charset="0"/>
                <a:cs typeface="Times New Roman" panose="02020603050405020304" pitchFamily="18" charset="0"/>
              </a:rPr>
              <a:t>och arvoderade får fortfarande </a:t>
            </a:r>
            <a:r>
              <a:rPr lang="sv-SE" dirty="0" err="1">
                <a:solidFill>
                  <a:srgbClr val="262626"/>
                </a:solidFill>
                <a:ea typeface="Cambria" panose="02040503050406030204" pitchFamily="18" charset="0"/>
                <a:cs typeface="Times New Roman" panose="02020603050405020304" pitchFamily="18" charset="0"/>
              </a:rPr>
              <a:t>lönespec</a:t>
            </a:r>
            <a:r>
              <a:rPr lang="sv-SE" dirty="0">
                <a:solidFill>
                  <a:srgbClr val="262626"/>
                </a:solidFill>
                <a:ea typeface="Cambria" panose="02040503050406030204" pitchFamily="18" charset="0"/>
                <a:cs typeface="Times New Roman" panose="02020603050405020304" pitchFamily="18" charset="0"/>
              </a:rPr>
              <a:t> utskickad.</a:t>
            </a:r>
          </a:p>
          <a:p>
            <a:endParaRPr lang="sv-SE" dirty="0"/>
          </a:p>
        </p:txBody>
      </p:sp>
    </p:spTree>
    <p:extLst>
      <p:ext uri="{BB962C8B-B14F-4D97-AF65-F5344CB8AC3E}">
        <p14:creationId xmlns:p14="http://schemas.microsoft.com/office/powerpoint/2010/main" val="1735536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Andra frågor?</a:t>
            </a:r>
            <a:endParaRPr lang="sv-SE" dirty="0"/>
          </a:p>
        </p:txBody>
      </p:sp>
      <p:sp>
        <p:nvSpPr>
          <p:cNvPr id="3" name="Platshållare för innehåll 2"/>
          <p:cNvSpPr>
            <a:spLocks noGrp="1"/>
          </p:cNvSpPr>
          <p:nvPr>
            <p:ph idx="1"/>
          </p:nvPr>
        </p:nvSpPr>
        <p:spPr/>
        <p:txBody>
          <a:bodyPr/>
          <a:lstStyle/>
          <a:p>
            <a:endParaRPr lang="sv-SE" dirty="0"/>
          </a:p>
        </p:txBody>
      </p:sp>
    </p:spTree>
    <p:extLst>
      <p:ext uri="{BB962C8B-B14F-4D97-AF65-F5344CB8AC3E}">
        <p14:creationId xmlns:p14="http://schemas.microsoft.com/office/powerpoint/2010/main" val="1438738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601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Tidplan</a:t>
            </a:r>
            <a:endParaRPr lang="sv-SE" dirty="0"/>
          </a:p>
        </p:txBody>
      </p:sp>
      <p:sp>
        <p:nvSpPr>
          <p:cNvPr id="3" name="Platshållare för innehåll 2"/>
          <p:cNvSpPr>
            <a:spLocks noGrp="1"/>
          </p:cNvSpPr>
          <p:nvPr>
            <p:ph idx="1"/>
          </p:nvPr>
        </p:nvSpPr>
        <p:spPr/>
        <p:txBody>
          <a:bodyPr/>
          <a:lstStyle/>
          <a:p>
            <a:r>
              <a:rPr lang="sv-SE" dirty="0" smtClean="0"/>
              <a:t>5 september – sista datum för attest i nuvarande Primula.</a:t>
            </a:r>
          </a:p>
          <a:p>
            <a:r>
              <a:rPr lang="sv-SE" dirty="0" smtClean="0"/>
              <a:t>6 september – Primula stängs</a:t>
            </a:r>
            <a:br>
              <a:rPr lang="sv-SE" dirty="0" smtClean="0"/>
            </a:br>
            <a:r>
              <a:rPr lang="sv-SE" dirty="0" smtClean="0"/>
              <a:t>(information kommer om hur vi ska arbeta under stängningen)</a:t>
            </a:r>
          </a:p>
          <a:p>
            <a:r>
              <a:rPr lang="sv-SE" dirty="0" smtClean="0"/>
              <a:t>8 oktober – SSC Primula öppnar</a:t>
            </a:r>
          </a:p>
          <a:p>
            <a:r>
              <a:rPr lang="sv-SE" dirty="0" smtClean="0"/>
              <a:t>10 oktober – sista datum för manuella underlag till SSC</a:t>
            </a:r>
          </a:p>
          <a:p>
            <a:r>
              <a:rPr lang="sv-SE" dirty="0" smtClean="0"/>
              <a:t>15 oktober 12:00 – sista dag för attest. Efter attest direkt till utbetalning. </a:t>
            </a:r>
            <a:endParaRPr lang="sv-SE" dirty="0"/>
          </a:p>
        </p:txBody>
      </p:sp>
    </p:spTree>
    <p:extLst>
      <p:ext uri="{BB962C8B-B14F-4D97-AF65-F5344CB8AC3E}">
        <p14:creationId xmlns:p14="http://schemas.microsoft.com/office/powerpoint/2010/main" val="2888270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Utbildningar</a:t>
            </a:r>
            <a:endParaRPr lang="sv-SE" dirty="0"/>
          </a:p>
        </p:txBody>
      </p:sp>
      <p:sp>
        <p:nvSpPr>
          <p:cNvPr id="3" name="Platshållare för innehåll 2"/>
          <p:cNvSpPr>
            <a:spLocks noGrp="1"/>
          </p:cNvSpPr>
          <p:nvPr>
            <p:ph idx="1"/>
          </p:nvPr>
        </p:nvSpPr>
        <p:spPr/>
        <p:txBody>
          <a:bodyPr/>
          <a:lstStyle/>
          <a:p>
            <a:r>
              <a:rPr lang="sv-SE" dirty="0" smtClean="0"/>
              <a:t>En utbildning för källrapportör/granskare och en för attestanter.</a:t>
            </a:r>
            <a:br>
              <a:rPr lang="sv-SE" dirty="0" smtClean="0"/>
            </a:br>
            <a:endParaRPr lang="sv-SE" dirty="0" smtClean="0"/>
          </a:p>
          <a:p>
            <a:r>
              <a:rPr lang="sv-SE" dirty="0" smtClean="0"/>
              <a:t>Troligtvis i september, information kommer.</a:t>
            </a:r>
            <a:br>
              <a:rPr lang="sv-SE" dirty="0" smtClean="0"/>
            </a:br>
            <a:endParaRPr lang="sv-SE" dirty="0" smtClean="0"/>
          </a:p>
          <a:p>
            <a:r>
              <a:rPr lang="sv-SE" dirty="0" smtClean="0"/>
              <a:t>Planer finns på en utbildning/informationsmöten på LTH i arbetssätt, d.v.s. hur hanterar vi ärenden mellan institution och fakultet. </a:t>
            </a:r>
            <a:br>
              <a:rPr lang="sv-SE" dirty="0" smtClean="0"/>
            </a:br>
            <a:endParaRPr lang="sv-SE" dirty="0" smtClean="0"/>
          </a:p>
          <a:p>
            <a:r>
              <a:rPr lang="sv-SE" dirty="0" smtClean="0"/>
              <a:t>Om ni har förslag på vad ni tror behövs i oktober får ni gärna komma med förslag!</a:t>
            </a:r>
          </a:p>
          <a:p>
            <a:endParaRPr lang="sv-SE" dirty="0"/>
          </a:p>
        </p:txBody>
      </p:sp>
    </p:spTree>
    <p:extLst>
      <p:ext uri="{BB962C8B-B14F-4D97-AF65-F5344CB8AC3E}">
        <p14:creationId xmlns:p14="http://schemas.microsoft.com/office/powerpoint/2010/main" val="250296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händer nu?</a:t>
            </a:r>
            <a:endParaRPr lang="sv-SE" dirty="0"/>
          </a:p>
        </p:txBody>
      </p:sp>
      <p:sp>
        <p:nvSpPr>
          <p:cNvPr id="3" name="Platshållare för innehåll 2"/>
          <p:cNvSpPr>
            <a:spLocks noGrp="1"/>
          </p:cNvSpPr>
          <p:nvPr>
            <p:ph idx="1"/>
          </p:nvPr>
        </p:nvSpPr>
        <p:spPr/>
        <p:txBody>
          <a:bodyPr/>
          <a:lstStyle/>
          <a:p>
            <a:r>
              <a:rPr lang="sv-SE" dirty="0" smtClean="0"/>
              <a:t>Kommunikation löpande, ca 1 gång i månaden, via kontaktperson eller till alla medarbetare.</a:t>
            </a:r>
          </a:p>
          <a:p>
            <a:r>
              <a:rPr lang="sv-SE" dirty="0" smtClean="0"/>
              <a:t>Vi arbetar vidare med processerna, en del LU-gemensamt och en del arbetssätt på LTH. Fått in mycket information under möten med LTH och kommer fortsätta kalla till referensgrupper vid behov.</a:t>
            </a:r>
          </a:p>
          <a:p>
            <a:r>
              <a:rPr lang="sv-SE" dirty="0" smtClean="0"/>
              <a:t>Sök roller och följ upp. Vi återkommer när HR lokalt och Ekonomi lokalt går att söka.</a:t>
            </a:r>
            <a:endParaRPr lang="sv-SE" dirty="0"/>
          </a:p>
          <a:p>
            <a:r>
              <a:rPr lang="sv-SE" dirty="0" smtClean="0"/>
              <a:t>Schema för koncentrerad deltid ska samlas in innan oktober – återkommer med information och tidplan. </a:t>
            </a:r>
          </a:p>
        </p:txBody>
      </p:sp>
    </p:spTree>
    <p:extLst>
      <p:ext uri="{BB962C8B-B14F-4D97-AF65-F5344CB8AC3E}">
        <p14:creationId xmlns:p14="http://schemas.microsoft.com/office/powerpoint/2010/main" val="238497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Frågor och kontakt</a:t>
            </a:r>
            <a:endParaRPr lang="sv-SE" dirty="0"/>
          </a:p>
        </p:txBody>
      </p:sp>
      <p:sp>
        <p:nvSpPr>
          <p:cNvPr id="3" name="Platshållare för innehåll 2"/>
          <p:cNvSpPr>
            <a:spLocks noGrp="1"/>
          </p:cNvSpPr>
          <p:nvPr>
            <p:ph idx="1"/>
          </p:nvPr>
        </p:nvSpPr>
        <p:spPr/>
        <p:txBody>
          <a:bodyPr/>
          <a:lstStyle/>
          <a:p>
            <a:r>
              <a:rPr lang="sv-SE" dirty="0" smtClean="0"/>
              <a:t>Frågor?</a:t>
            </a:r>
            <a:endParaRPr lang="sv-SE" dirty="0"/>
          </a:p>
          <a:p>
            <a:r>
              <a:rPr lang="sv-SE" dirty="0"/>
              <a:t>Information finns på </a:t>
            </a:r>
            <a:r>
              <a:rPr lang="sv-SE" dirty="0">
                <a:hlinkClick r:id="rId2"/>
              </a:rPr>
              <a:t>https://anslutningssc.blogg.lu.se</a:t>
            </a:r>
            <a:r>
              <a:rPr lang="sv-SE" dirty="0" smtClean="0">
                <a:hlinkClick r:id="rId2"/>
              </a:rPr>
              <a:t>/</a:t>
            </a:r>
            <a:r>
              <a:rPr lang="sv-SE" dirty="0" smtClean="0"/>
              <a:t> </a:t>
            </a:r>
          </a:p>
          <a:p>
            <a:r>
              <a:rPr lang="sv-SE" dirty="0" smtClean="0"/>
              <a:t>Kontakt LTH: </a:t>
            </a:r>
            <a:r>
              <a:rPr lang="sv-SE" dirty="0" smtClean="0">
                <a:hlinkClick r:id="rId3"/>
              </a:rPr>
              <a:t>linda.clarin@lth.lu.se</a:t>
            </a:r>
            <a:r>
              <a:rPr lang="sv-SE" dirty="0" smtClean="0"/>
              <a:t> </a:t>
            </a:r>
            <a:endParaRPr lang="sv-SE" dirty="0"/>
          </a:p>
        </p:txBody>
      </p:sp>
    </p:spTree>
    <p:extLst>
      <p:ext uri="{BB962C8B-B14F-4D97-AF65-F5344CB8AC3E}">
        <p14:creationId xmlns:p14="http://schemas.microsoft.com/office/powerpoint/2010/main" val="2284102459"/>
      </p:ext>
    </p:extLst>
  </p:cSld>
  <p:clrMapOvr>
    <a:masterClrMapping/>
  </p:clrMapOvr>
</p:sld>
</file>

<file path=ppt/theme/theme1.xml><?xml version="1.0" encoding="utf-8"?>
<a:theme xmlns:a="http://schemas.openxmlformats.org/drawingml/2006/main" name="LU_PPT-mall_2012_SV_121127">
  <a:themeElements>
    <a:clrScheme name="Anpassad 3">
      <a:dk1>
        <a:srgbClr val="9C6114"/>
      </a:dk1>
      <a:lt1>
        <a:srgbClr val="FFFFFF"/>
      </a:lt1>
      <a:dk2>
        <a:srgbClr val="000000"/>
      </a:dk2>
      <a:lt2>
        <a:srgbClr val="000080"/>
      </a:lt2>
      <a:accent1>
        <a:srgbClr val="4F81BD"/>
      </a:accent1>
      <a:accent2>
        <a:srgbClr val="C0504D"/>
      </a:accent2>
      <a:accent3>
        <a:srgbClr val="9BBB59"/>
      </a:accent3>
      <a:accent4>
        <a:srgbClr val="8064A2"/>
      </a:accent4>
      <a:accent5>
        <a:srgbClr val="4BACC6"/>
      </a:accent5>
      <a:accent6>
        <a:srgbClr val="F79646"/>
      </a:accent6>
      <a:hlink>
        <a:srgbClr val="333333"/>
      </a:hlink>
      <a:folHlink>
        <a:srgbClr val="000080"/>
      </a:folHlink>
    </a:clrScheme>
    <a:fontScheme name="LundsUniversite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sv-SE" sz="1800" b="1" i="0" u="none" strike="noStrike" cap="none" normalizeH="0" baseline="0">
            <a:ln>
              <a:noFill/>
            </a:ln>
            <a:solidFill>
              <a:schemeClr val="tx1"/>
            </a:solidFill>
            <a:effectLst/>
            <a:latin typeface="Arial" charset="0"/>
          </a:defRPr>
        </a:defPPr>
      </a:lstStyle>
    </a:lnDef>
    <a:txDef>
      <a:spPr>
        <a:noFill/>
      </a:spPr>
      <a:bodyPr wrap="none" rtlCol="0">
        <a:spAutoFit/>
      </a:bodyPr>
      <a:lstStyle>
        <a:defPPr>
          <a:defRPr sz="1200" b="0" dirty="0" err="1" smtClean="0">
            <a:solidFill>
              <a:schemeClr val="tx2"/>
            </a:solidFill>
          </a:defRPr>
        </a:defPPr>
      </a:lstStyle>
    </a:tx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U_PPT-mall_2012_SV_121116">
  <a:themeElements>
    <a:clrScheme name="Anpassad 3">
      <a:dk1>
        <a:srgbClr val="9C6114"/>
      </a:dk1>
      <a:lt1>
        <a:srgbClr val="FFFFFF"/>
      </a:lt1>
      <a:dk2>
        <a:srgbClr val="000000"/>
      </a:dk2>
      <a:lt2>
        <a:srgbClr val="000080"/>
      </a:lt2>
      <a:accent1>
        <a:srgbClr val="4F81BD"/>
      </a:accent1>
      <a:accent2>
        <a:srgbClr val="C0504D"/>
      </a:accent2>
      <a:accent3>
        <a:srgbClr val="9BBB59"/>
      </a:accent3>
      <a:accent4>
        <a:srgbClr val="8064A2"/>
      </a:accent4>
      <a:accent5>
        <a:srgbClr val="4BACC6"/>
      </a:accent5>
      <a:accent6>
        <a:srgbClr val="F79646"/>
      </a:accent6>
      <a:hlink>
        <a:srgbClr val="333333"/>
      </a:hlink>
      <a:folHlink>
        <a:srgbClr val="000080"/>
      </a:folHlink>
    </a:clrScheme>
    <a:fontScheme name="LundsUniversite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sv-SE" sz="1800" b="1" i="0" u="none" strike="noStrike" cap="none" normalizeH="0" baseline="0">
            <a:ln>
              <a:noFill/>
            </a:ln>
            <a:solidFill>
              <a:schemeClr val="tx1"/>
            </a:solidFill>
            <a:effectLst/>
            <a:latin typeface="Arial" charset="0"/>
          </a:defRPr>
        </a:defPPr>
      </a:lstStyle>
    </a:lnDef>
    <a:txDef>
      <a:spPr>
        <a:noFill/>
      </a:spPr>
      <a:bodyPr wrap="none" rtlCol="0">
        <a:spAutoFit/>
      </a:bodyPr>
      <a:lstStyle>
        <a:defPPr>
          <a:defRPr sz="1200" b="0" dirty="0" err="1" smtClean="0">
            <a:solidFill>
              <a:schemeClr val="tx2"/>
            </a:solidFill>
          </a:defRPr>
        </a:defPPr>
      </a:lstStyle>
    </a:tx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U mall 2012 sltg">
  <a:themeElements>
    <a:clrScheme name="LU 2012">
      <a:dk1>
        <a:srgbClr val="9C6114"/>
      </a:dk1>
      <a:lt1>
        <a:srgbClr val="FFFFFF"/>
      </a:lt1>
      <a:dk2>
        <a:srgbClr val="4D4C44"/>
      </a:dk2>
      <a:lt2>
        <a:srgbClr val="000080"/>
      </a:lt2>
      <a:accent1>
        <a:srgbClr val="9A5B0B"/>
      </a:accent1>
      <a:accent2>
        <a:srgbClr val="E9C4C7"/>
      </a:accent2>
      <a:accent3>
        <a:srgbClr val="B9D3DC"/>
      </a:accent3>
      <a:accent4>
        <a:srgbClr val="ADCAB8"/>
      </a:accent4>
      <a:accent5>
        <a:srgbClr val="D6D2C4"/>
      </a:accent5>
      <a:accent6>
        <a:srgbClr val="BFB8AF"/>
      </a:accent6>
      <a:hlink>
        <a:srgbClr val="333333"/>
      </a:hlink>
      <a:folHlink>
        <a:srgbClr val="D2BA81"/>
      </a:folHlink>
    </a:clrScheme>
    <a:fontScheme name="LundsUniversite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sv-SE" sz="1800" b="1" i="0" u="none" strike="noStrike" cap="none" normalizeH="0" baseline="0">
            <a:ln>
              <a:noFill/>
            </a:ln>
            <a:solidFill>
              <a:schemeClr val="tx1"/>
            </a:solidFill>
            <a:effectLst/>
            <a:latin typeface="Arial" charset="0"/>
          </a:defRPr>
        </a:defPPr>
      </a:lstStyle>
    </a:lnDef>
    <a:txDef>
      <a:spPr>
        <a:noFill/>
      </a:spPr>
      <a:bodyPr wrap="none" rtlCol="0">
        <a:spAutoFit/>
      </a:bodyPr>
      <a:lstStyle>
        <a:defPPr>
          <a:defRPr sz="1200" b="0" dirty="0" err="1" smtClean="0">
            <a:solidFill>
              <a:schemeClr val="tx2"/>
            </a:solidFill>
          </a:defRPr>
        </a:defPPr>
      </a:lstStyle>
    </a:tx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U_PPT-mall_2012_SV_120620">
  <a:themeElements>
    <a:clrScheme name="LU 2012">
      <a:dk1>
        <a:srgbClr val="9C6114"/>
      </a:dk1>
      <a:lt1>
        <a:srgbClr val="FFFFFF"/>
      </a:lt1>
      <a:dk2>
        <a:srgbClr val="4D4C44"/>
      </a:dk2>
      <a:lt2>
        <a:srgbClr val="000080"/>
      </a:lt2>
      <a:accent1>
        <a:srgbClr val="9A5B0B"/>
      </a:accent1>
      <a:accent2>
        <a:srgbClr val="E9C4C7"/>
      </a:accent2>
      <a:accent3>
        <a:srgbClr val="B9D3DC"/>
      </a:accent3>
      <a:accent4>
        <a:srgbClr val="ADCAB8"/>
      </a:accent4>
      <a:accent5>
        <a:srgbClr val="D6D2C4"/>
      </a:accent5>
      <a:accent6>
        <a:srgbClr val="BFB8AF"/>
      </a:accent6>
      <a:hlink>
        <a:srgbClr val="333333"/>
      </a:hlink>
      <a:folHlink>
        <a:srgbClr val="D2BA81"/>
      </a:folHlink>
    </a:clrScheme>
    <a:fontScheme name="LundsUniversite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sv-SE" sz="1800" b="1" i="0" u="none" strike="noStrike" cap="none" normalizeH="0" baseline="0">
            <a:ln>
              <a:noFill/>
            </a:ln>
            <a:solidFill>
              <a:schemeClr val="tx1"/>
            </a:solidFill>
            <a:effectLst/>
            <a:latin typeface="Arial" charset="0"/>
          </a:defRPr>
        </a:defPPr>
      </a:lstStyle>
    </a:lnDef>
    <a:txDef>
      <a:spPr>
        <a:noFill/>
      </a:spPr>
      <a:bodyPr wrap="none" rtlCol="0">
        <a:spAutoFit/>
      </a:bodyPr>
      <a:lstStyle>
        <a:defPPr>
          <a:defRPr sz="1200" b="0" dirty="0" err="1" smtClean="0">
            <a:solidFill>
              <a:schemeClr val="tx2"/>
            </a:solidFill>
          </a:defRPr>
        </a:defPPr>
      </a:lstStyle>
    </a:tx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LU mall 2012 sltg">
  <a:themeElements>
    <a:clrScheme name="LU 2012">
      <a:dk1>
        <a:srgbClr val="9C6114"/>
      </a:dk1>
      <a:lt1>
        <a:srgbClr val="FFFFFF"/>
      </a:lt1>
      <a:dk2>
        <a:srgbClr val="4D4C44"/>
      </a:dk2>
      <a:lt2>
        <a:srgbClr val="000080"/>
      </a:lt2>
      <a:accent1>
        <a:srgbClr val="9A5B0B"/>
      </a:accent1>
      <a:accent2>
        <a:srgbClr val="E9C4C7"/>
      </a:accent2>
      <a:accent3>
        <a:srgbClr val="B9D3DC"/>
      </a:accent3>
      <a:accent4>
        <a:srgbClr val="ADCAB8"/>
      </a:accent4>
      <a:accent5>
        <a:srgbClr val="D6D2C4"/>
      </a:accent5>
      <a:accent6>
        <a:srgbClr val="BFB8AF"/>
      </a:accent6>
      <a:hlink>
        <a:srgbClr val="333333"/>
      </a:hlink>
      <a:folHlink>
        <a:srgbClr val="D2BA81"/>
      </a:folHlink>
    </a:clrScheme>
    <a:fontScheme name="LundsUniversite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sv-SE" sz="1800" b="1" i="0" u="none" strike="noStrike" cap="none" normalizeH="0" baseline="0">
            <a:ln>
              <a:noFill/>
            </a:ln>
            <a:solidFill>
              <a:schemeClr val="tx1"/>
            </a:solidFill>
            <a:effectLst/>
            <a:latin typeface="Arial" charset="0"/>
          </a:defRPr>
        </a:defPPr>
      </a:lstStyle>
    </a:lnDef>
    <a:txDef>
      <a:spPr>
        <a:noFill/>
      </a:spPr>
      <a:bodyPr wrap="none" rtlCol="0">
        <a:spAutoFit/>
      </a:bodyPr>
      <a:lstStyle>
        <a:defPPr>
          <a:defRPr sz="1200" b="0" dirty="0" err="1" smtClean="0">
            <a:solidFill>
              <a:schemeClr val="tx2"/>
            </a:solidFill>
          </a:defRPr>
        </a:defPPr>
      </a:lstStyle>
    </a:tx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LU_PPT-mall_2012_SV_121127</Template>
  <TotalTime>169</TotalTime>
  <Words>2754</Words>
  <Application>Microsoft Office PowerPoint</Application>
  <PresentationFormat>Anpassad</PresentationFormat>
  <Paragraphs>292</Paragraphs>
  <Slides>52</Slides>
  <Notes>15</Notes>
  <HiddenSlides>0</HiddenSlides>
  <MMClips>0</MMClips>
  <ScaleCrop>false</ScaleCrop>
  <HeadingPairs>
    <vt:vector size="6" baseType="variant">
      <vt:variant>
        <vt:lpstr>Använt teckensnitt</vt:lpstr>
      </vt:variant>
      <vt:variant>
        <vt:i4>6</vt:i4>
      </vt:variant>
      <vt:variant>
        <vt:lpstr>Tema</vt:lpstr>
      </vt:variant>
      <vt:variant>
        <vt:i4>5</vt:i4>
      </vt:variant>
      <vt:variant>
        <vt:lpstr>Bildrubriker</vt:lpstr>
      </vt:variant>
      <vt:variant>
        <vt:i4>52</vt:i4>
      </vt:variant>
    </vt:vector>
  </HeadingPairs>
  <TitlesOfParts>
    <vt:vector size="63" baseType="lpstr">
      <vt:lpstr>ＭＳ Ｐゴシック</vt:lpstr>
      <vt:lpstr>Arial</vt:lpstr>
      <vt:lpstr>Calibri</vt:lpstr>
      <vt:lpstr>Cambria</vt:lpstr>
      <vt:lpstr>Lucida Grande</vt:lpstr>
      <vt:lpstr>Times New Roman</vt:lpstr>
      <vt:lpstr>LU_PPT-mall_2012_SV_121127</vt:lpstr>
      <vt:lpstr>LU_PPT-mall_2012_SV_121116</vt:lpstr>
      <vt:lpstr>LU mall 2012 sltg</vt:lpstr>
      <vt:lpstr>LU_PPT-mall_2012_SV_120620</vt:lpstr>
      <vt:lpstr>1_LU mall 2012 sltg</vt:lpstr>
      <vt:lpstr>Personaladministratörsmöte</vt:lpstr>
      <vt:lpstr>Dagens agenda</vt:lpstr>
      <vt:lpstr>SSC - Lönetjänster</vt:lpstr>
      <vt:lpstr>SSC – kort sammanfattning</vt:lpstr>
      <vt:lpstr>Hänt hittills?</vt:lpstr>
      <vt:lpstr>Tidplan</vt:lpstr>
      <vt:lpstr>Utbildningar</vt:lpstr>
      <vt:lpstr>Vad händer nu?</vt:lpstr>
      <vt:lpstr>Frågor och kontakt</vt:lpstr>
      <vt:lpstr>PowerPoint-presentation</vt:lpstr>
      <vt:lpstr>Bakgrund</vt:lpstr>
      <vt:lpstr>Intermittent tidsbegränsad anställning</vt:lpstr>
      <vt:lpstr>Innan beslut  </vt:lpstr>
      <vt:lpstr>Innan beslut</vt:lpstr>
      <vt:lpstr>Ett beslut, olika tidredovisning</vt:lpstr>
      <vt:lpstr>Tidredovisningen  </vt:lpstr>
      <vt:lpstr>PowerPoint-presentation</vt:lpstr>
      <vt:lpstr>Rutin när tidsbegränsad anställning upphör</vt:lpstr>
      <vt:lpstr>Rutin när tidsbegränsad anställning upphör</vt:lpstr>
      <vt:lpstr>Underrättelse- varsel</vt:lpstr>
      <vt:lpstr>Villkor företrädesrätt till återanställning</vt:lpstr>
      <vt:lpstr>”Specialare”</vt:lpstr>
      <vt:lpstr>Företrädesrättens innebörd</vt:lpstr>
      <vt:lpstr>Förhandling och tvist</vt:lpstr>
      <vt:lpstr>Företrädesrätt för deltidsanställda</vt:lpstr>
      <vt:lpstr>Företrädesrättslistan</vt:lpstr>
      <vt:lpstr>Rutin när tidsbegränsad anställning upphör</vt:lpstr>
      <vt:lpstr>Länktips</vt:lpstr>
      <vt:lpstr>Om stipendiefinansierade doktorander</vt:lpstr>
      <vt:lpstr>Nya villkor</vt:lpstr>
      <vt:lpstr>Om tilläggstipendier</vt:lpstr>
      <vt:lpstr>Om anställning av stipendiedoktorander</vt:lpstr>
      <vt:lpstr>Lokalt arbetstidsavtal och personalplaner</vt:lpstr>
      <vt:lpstr>Lokalt arbetstidsavtal vid Lunds universitet</vt:lpstr>
      <vt:lpstr>Årsarbetstid för lärare</vt:lpstr>
      <vt:lpstr>Arbetsuppgifter</vt:lpstr>
      <vt:lpstr>Arbetstidsavtalet 6§, 3 stycket</vt:lpstr>
      <vt:lpstr>Personalplan</vt:lpstr>
      <vt:lpstr>Personalplan forts.</vt:lpstr>
      <vt:lpstr>Forskarskatt</vt:lpstr>
      <vt:lpstr>Vem kan ansöka om forskarskatt?</vt:lpstr>
      <vt:lpstr>Forskarskatt innebär…</vt:lpstr>
      <vt:lpstr>Forskarskatt innebär…</vt:lpstr>
      <vt:lpstr>Kriterier för att få forskarskatt beviljad?</vt:lpstr>
      <vt:lpstr>Viktigt att tänka på…</vt:lpstr>
      <vt:lpstr>Ny BUL</vt:lpstr>
      <vt:lpstr>Ny Biträdande universitetslektor</vt:lpstr>
      <vt:lpstr>Ny Bitr. universitetslektor, enligt HF</vt:lpstr>
      <vt:lpstr>Ny Bitr. universitetslektor, enligt HF</vt:lpstr>
      <vt:lpstr>Hantering av lön via Nordea</vt:lpstr>
      <vt:lpstr>Andra frågor?</vt:lpstr>
      <vt:lpstr>PowerPoint-presentation</vt:lpstr>
    </vt:vector>
  </TitlesOfParts>
  <Company>LTH:s kansli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pia.larsson</dc:creator>
  <cp:lastModifiedBy>Linda Clarin</cp:lastModifiedBy>
  <cp:revision>27</cp:revision>
  <cp:lastPrinted>2018-03-05T09:57:07Z</cp:lastPrinted>
  <dcterms:created xsi:type="dcterms:W3CDTF">2014-02-24T12:25:29Z</dcterms:created>
  <dcterms:modified xsi:type="dcterms:W3CDTF">2018-03-05T11:45:44Z</dcterms:modified>
</cp:coreProperties>
</file>