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2" r:id="rId2"/>
    <p:sldId id="436" r:id="rId3"/>
    <p:sldId id="408" r:id="rId4"/>
    <p:sldId id="361" r:id="rId5"/>
    <p:sldId id="368" r:id="rId6"/>
    <p:sldId id="411" r:id="rId7"/>
    <p:sldId id="377" r:id="rId8"/>
    <p:sldId id="351" r:id="rId9"/>
    <p:sldId id="362" r:id="rId10"/>
    <p:sldId id="385" r:id="rId11"/>
    <p:sldId id="427" r:id="rId12"/>
    <p:sldId id="415" r:id="rId13"/>
    <p:sldId id="416" r:id="rId14"/>
    <p:sldId id="435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335" r:id="rId23"/>
  </p:sldIdLst>
  <p:sldSz cx="9001125" cy="6840538"/>
  <p:notesSz cx="6794500" cy="9906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802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1122">
          <p15:clr>
            <a:srgbClr val="A4A3A4"/>
          </p15:clr>
        </p15:guide>
        <p15:guide id="5" pos="492">
          <p15:clr>
            <a:srgbClr val="A4A3A4"/>
          </p15:clr>
        </p15:guide>
        <p15:guide id="6" pos="115">
          <p15:clr>
            <a:srgbClr val="A4A3A4"/>
          </p15:clr>
        </p15:guide>
        <p15:guide id="7" pos="2617">
          <p15:clr>
            <a:srgbClr val="A4A3A4"/>
          </p15:clr>
        </p15:guide>
        <p15:guide id="8" pos="55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AB8"/>
    <a:srgbClr val="BFB8AF"/>
    <a:srgbClr val="404040"/>
    <a:srgbClr val="D2BA81"/>
    <a:srgbClr val="BED9C7"/>
    <a:srgbClr val="E9C4C7"/>
    <a:srgbClr val="333333"/>
    <a:srgbClr val="262626"/>
    <a:srgbClr val="FF689D"/>
    <a:srgbClr val="F3E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88643" autoAdjust="0"/>
  </p:normalViewPr>
  <p:slideViewPr>
    <p:cSldViewPr snapToGrid="0" showGuides="1">
      <p:cViewPr varScale="1">
        <p:scale>
          <a:sx n="78" d="100"/>
          <a:sy n="78" d="100"/>
        </p:scale>
        <p:origin x="1925" y="72"/>
      </p:cViewPr>
      <p:guideLst>
        <p:guide orient="horz" pos="4204"/>
        <p:guide orient="horz" pos="802"/>
        <p:guide orient="horz" pos="119"/>
        <p:guide orient="horz" pos="1122"/>
        <p:guide pos="492"/>
        <p:guide pos="115"/>
        <p:guide pos="2617"/>
        <p:guide pos="5565"/>
      </p:guideLst>
    </p:cSldViewPr>
  </p:slideViewPr>
  <p:outlineViewPr>
    <p:cViewPr>
      <p:scale>
        <a:sx n="33" d="100"/>
        <a:sy n="33" d="100"/>
      </p:scale>
      <p:origin x="0" y="537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2364" y="349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>
                <a:solidFill>
                  <a:schemeClr val="tx1"/>
                </a:solidFill>
              </a:rPr>
              <a:t>Spridning av heltidslöner i dececmber 2015</a:t>
            </a:r>
          </a:p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>
                <a:solidFill>
                  <a:schemeClr val="tx1"/>
                </a:solidFill>
              </a:rPr>
              <a:t>Befattning:</a:t>
            </a:r>
            <a:r>
              <a:rPr lang="sv-SE" b="1">
                <a:solidFill>
                  <a:schemeClr val="tx1"/>
                </a:solidFill>
              </a:rPr>
              <a:t> </a:t>
            </a:r>
            <a:r>
              <a:rPr lang="sv-SE" b="0" baseline="0">
                <a:solidFill>
                  <a:schemeClr val="tx1"/>
                </a:solidFill>
              </a:rPr>
              <a:t>huvudsakligen universitetslektorer</a:t>
            </a:r>
          </a:p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 b="0" baseline="0">
                <a:solidFill>
                  <a:schemeClr val="tx1"/>
                </a:solidFill>
              </a:rPr>
              <a:t>1752-Humanistisk och religionsvetenskaplig inriktning samt konstnärligt utvecklingsarbete</a:t>
            </a:r>
          </a:p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 b="0" baseline="0">
                <a:solidFill>
                  <a:schemeClr val="tx1"/>
                </a:solidFill>
              </a:rPr>
              <a:t>(HT, K och ett par på USV)</a:t>
            </a:r>
            <a:endParaRPr lang="sv-SE" b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335472608339285"/>
          <c:y val="4.2381019043260179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anst1512!$C$2</c:f>
              <c:strCache>
                <c:ptCount val="1"/>
                <c:pt idx="0">
                  <c:v>Kvinna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9525" cap="rnd">
                <a:solidFill>
                  <a:srgbClr val="0070C0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anst1512!$B$2:$B$4019</c:f>
              <c:numCache>
                <c:formatCode>General</c:formatCode>
                <c:ptCount val="88"/>
                <c:pt idx="0">
                  <c:v>70</c:v>
                </c:pt>
                <c:pt idx="1">
                  <c:v>65</c:v>
                </c:pt>
                <c:pt idx="2">
                  <c:v>62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59</c:v>
                </c:pt>
                <c:pt idx="7">
                  <c:v>58</c:v>
                </c:pt>
                <c:pt idx="8">
                  <c:v>53</c:v>
                </c:pt>
                <c:pt idx="9">
                  <c:v>49</c:v>
                </c:pt>
                <c:pt idx="10">
                  <c:v>47</c:v>
                </c:pt>
                <c:pt idx="11">
                  <c:v>64</c:v>
                </c:pt>
                <c:pt idx="12">
                  <c:v>58</c:v>
                </c:pt>
                <c:pt idx="13">
                  <c:v>66</c:v>
                </c:pt>
                <c:pt idx="14">
                  <c:v>61</c:v>
                </c:pt>
                <c:pt idx="15">
                  <c:v>52</c:v>
                </c:pt>
                <c:pt idx="16">
                  <c:v>54</c:v>
                </c:pt>
                <c:pt idx="17">
                  <c:v>38</c:v>
                </c:pt>
                <c:pt idx="18">
                  <c:v>42</c:v>
                </c:pt>
                <c:pt idx="19">
                  <c:v>53</c:v>
                </c:pt>
                <c:pt idx="20">
                  <c:v>43</c:v>
                </c:pt>
                <c:pt idx="21">
                  <c:v>43</c:v>
                </c:pt>
                <c:pt idx="22">
                  <c:v>43</c:v>
                </c:pt>
                <c:pt idx="23">
                  <c:v>44</c:v>
                </c:pt>
                <c:pt idx="24">
                  <c:v>36</c:v>
                </c:pt>
                <c:pt idx="25">
                  <c:v>61</c:v>
                </c:pt>
                <c:pt idx="26">
                  <c:v>53</c:v>
                </c:pt>
                <c:pt idx="27">
                  <c:v>51</c:v>
                </c:pt>
                <c:pt idx="28">
                  <c:v>48</c:v>
                </c:pt>
                <c:pt idx="29">
                  <c:v>43</c:v>
                </c:pt>
                <c:pt idx="30">
                  <c:v>41</c:v>
                </c:pt>
                <c:pt idx="31">
                  <c:v>39</c:v>
                </c:pt>
                <c:pt idx="32">
                  <c:v>32</c:v>
                </c:pt>
                <c:pt idx="33">
                  <c:v>54</c:v>
                </c:pt>
                <c:pt idx="34">
                  <c:v>40</c:v>
                </c:pt>
                <c:pt idx="35">
                  <c:v>40</c:v>
                </c:pt>
                <c:pt idx="36">
                  <c:v>42</c:v>
                </c:pt>
                <c:pt idx="37">
                  <c:v>52</c:v>
                </c:pt>
                <c:pt idx="38">
                  <c:v>47</c:v>
                </c:pt>
                <c:pt idx="39">
                  <c:v>46</c:v>
                </c:pt>
                <c:pt idx="40">
                  <c:v>42</c:v>
                </c:pt>
                <c:pt idx="41">
                  <c:v>53</c:v>
                </c:pt>
                <c:pt idx="42">
                  <c:v>55</c:v>
                </c:pt>
                <c:pt idx="43">
                  <c:v>45</c:v>
                </c:pt>
                <c:pt idx="44">
                  <c:v>42</c:v>
                </c:pt>
                <c:pt idx="45">
                  <c:v>49</c:v>
                </c:pt>
                <c:pt idx="46">
                  <c:v>42</c:v>
                </c:pt>
                <c:pt idx="47">
                  <c:v>53</c:v>
                </c:pt>
                <c:pt idx="48">
                  <c:v>43</c:v>
                </c:pt>
                <c:pt idx="49">
                  <c:v>43</c:v>
                </c:pt>
                <c:pt idx="50">
                  <c:v>33</c:v>
                </c:pt>
                <c:pt idx="51">
                  <c:v>44</c:v>
                </c:pt>
                <c:pt idx="52">
                  <c:v>53</c:v>
                </c:pt>
                <c:pt idx="53">
                  <c:v>44</c:v>
                </c:pt>
                <c:pt idx="54">
                  <c:v>64</c:v>
                </c:pt>
                <c:pt idx="55">
                  <c:v>55</c:v>
                </c:pt>
                <c:pt idx="56">
                  <c:v>45</c:v>
                </c:pt>
                <c:pt idx="57">
                  <c:v>43</c:v>
                </c:pt>
                <c:pt idx="58">
                  <c:v>43</c:v>
                </c:pt>
                <c:pt idx="59">
                  <c:v>45</c:v>
                </c:pt>
                <c:pt idx="60">
                  <c:v>56</c:v>
                </c:pt>
                <c:pt idx="61">
                  <c:v>50</c:v>
                </c:pt>
                <c:pt idx="62">
                  <c:v>57</c:v>
                </c:pt>
                <c:pt idx="63">
                  <c:v>34</c:v>
                </c:pt>
                <c:pt idx="64">
                  <c:v>60</c:v>
                </c:pt>
                <c:pt idx="65">
                  <c:v>51</c:v>
                </c:pt>
                <c:pt idx="66">
                  <c:v>49</c:v>
                </c:pt>
                <c:pt idx="67">
                  <c:v>50</c:v>
                </c:pt>
                <c:pt idx="68">
                  <c:v>48</c:v>
                </c:pt>
                <c:pt idx="69">
                  <c:v>42</c:v>
                </c:pt>
                <c:pt idx="70">
                  <c:v>49</c:v>
                </c:pt>
                <c:pt idx="71">
                  <c:v>35</c:v>
                </c:pt>
                <c:pt idx="72">
                  <c:v>50</c:v>
                </c:pt>
                <c:pt idx="73">
                  <c:v>42</c:v>
                </c:pt>
                <c:pt idx="74">
                  <c:v>59</c:v>
                </c:pt>
                <c:pt idx="75">
                  <c:v>47</c:v>
                </c:pt>
                <c:pt idx="76">
                  <c:v>41</c:v>
                </c:pt>
                <c:pt idx="77">
                  <c:v>42</c:v>
                </c:pt>
                <c:pt idx="78">
                  <c:v>51</c:v>
                </c:pt>
                <c:pt idx="79">
                  <c:v>48</c:v>
                </c:pt>
                <c:pt idx="80">
                  <c:v>48</c:v>
                </c:pt>
                <c:pt idx="81">
                  <c:v>46</c:v>
                </c:pt>
                <c:pt idx="82">
                  <c:v>45</c:v>
                </c:pt>
                <c:pt idx="83">
                  <c:v>43</c:v>
                </c:pt>
                <c:pt idx="84">
                  <c:v>62</c:v>
                </c:pt>
                <c:pt idx="85">
                  <c:v>56</c:v>
                </c:pt>
                <c:pt idx="86">
                  <c:v>44</c:v>
                </c:pt>
                <c:pt idx="87">
                  <c:v>43</c:v>
                </c:pt>
              </c:numCache>
            </c:numRef>
          </c:xVal>
          <c:yVal>
            <c:numRef>
              <c:f>anst1512!$O$2:$O$4019</c:f>
              <c:numCache>
                <c:formatCode>General</c:formatCode>
                <c:ptCount val="88"/>
                <c:pt idx="0">
                  <c:v>50000</c:v>
                </c:pt>
                <c:pt idx="1">
                  <c:v>39600</c:v>
                </c:pt>
                <c:pt idx="2">
                  <c:v>41300</c:v>
                </c:pt>
                <c:pt idx="3">
                  <c:v>45200</c:v>
                </c:pt>
                <c:pt idx="4">
                  <c:v>46300</c:v>
                </c:pt>
                <c:pt idx="5">
                  <c:v>42200</c:v>
                </c:pt>
                <c:pt idx="6">
                  <c:v>43600</c:v>
                </c:pt>
                <c:pt idx="7">
                  <c:v>41400</c:v>
                </c:pt>
                <c:pt idx="8">
                  <c:v>40600</c:v>
                </c:pt>
                <c:pt idx="9">
                  <c:v>40600</c:v>
                </c:pt>
                <c:pt idx="10">
                  <c:v>43500</c:v>
                </c:pt>
                <c:pt idx="11">
                  <c:v>40500</c:v>
                </c:pt>
                <c:pt idx="12">
                  <c:v>40700</c:v>
                </c:pt>
                <c:pt idx="13">
                  <c:v>44600</c:v>
                </c:pt>
                <c:pt idx="14">
                  <c:v>46200</c:v>
                </c:pt>
                <c:pt idx="15">
                  <c:v>47100</c:v>
                </c:pt>
                <c:pt idx="16">
                  <c:v>44800</c:v>
                </c:pt>
                <c:pt idx="17">
                  <c:v>46300</c:v>
                </c:pt>
                <c:pt idx="18">
                  <c:v>43800</c:v>
                </c:pt>
                <c:pt idx="19">
                  <c:v>43500</c:v>
                </c:pt>
                <c:pt idx="20">
                  <c:v>42500</c:v>
                </c:pt>
                <c:pt idx="21">
                  <c:v>41400</c:v>
                </c:pt>
                <c:pt idx="22">
                  <c:v>39200</c:v>
                </c:pt>
                <c:pt idx="23">
                  <c:v>40900</c:v>
                </c:pt>
                <c:pt idx="24">
                  <c:v>35700</c:v>
                </c:pt>
                <c:pt idx="25">
                  <c:v>46100</c:v>
                </c:pt>
                <c:pt idx="26">
                  <c:v>39700</c:v>
                </c:pt>
                <c:pt idx="27">
                  <c:v>45300</c:v>
                </c:pt>
                <c:pt idx="28">
                  <c:v>49400</c:v>
                </c:pt>
                <c:pt idx="29">
                  <c:v>42800</c:v>
                </c:pt>
                <c:pt idx="30">
                  <c:v>40900</c:v>
                </c:pt>
                <c:pt idx="31">
                  <c:v>41200</c:v>
                </c:pt>
                <c:pt idx="32">
                  <c:v>39000</c:v>
                </c:pt>
                <c:pt idx="33">
                  <c:v>42200</c:v>
                </c:pt>
                <c:pt idx="34">
                  <c:v>40400</c:v>
                </c:pt>
                <c:pt idx="35">
                  <c:v>40400</c:v>
                </c:pt>
                <c:pt idx="36">
                  <c:v>36500</c:v>
                </c:pt>
                <c:pt idx="37">
                  <c:v>40000</c:v>
                </c:pt>
                <c:pt idx="38">
                  <c:v>43300</c:v>
                </c:pt>
                <c:pt idx="39">
                  <c:v>42700</c:v>
                </c:pt>
                <c:pt idx="40">
                  <c:v>44600</c:v>
                </c:pt>
                <c:pt idx="41">
                  <c:v>42700</c:v>
                </c:pt>
                <c:pt idx="42">
                  <c:v>44800</c:v>
                </c:pt>
                <c:pt idx="43">
                  <c:v>43300</c:v>
                </c:pt>
                <c:pt idx="44">
                  <c:v>42200</c:v>
                </c:pt>
                <c:pt idx="45">
                  <c:v>36900</c:v>
                </c:pt>
                <c:pt idx="46">
                  <c:v>44700</c:v>
                </c:pt>
                <c:pt idx="47">
                  <c:v>45400</c:v>
                </c:pt>
                <c:pt idx="48">
                  <c:v>41000</c:v>
                </c:pt>
                <c:pt idx="49">
                  <c:v>41000</c:v>
                </c:pt>
                <c:pt idx="50">
                  <c:v>36200</c:v>
                </c:pt>
                <c:pt idx="51">
                  <c:v>40900</c:v>
                </c:pt>
                <c:pt idx="52">
                  <c:v>45400</c:v>
                </c:pt>
                <c:pt idx="53">
                  <c:v>41900</c:v>
                </c:pt>
                <c:pt idx="54">
                  <c:v>43000</c:v>
                </c:pt>
                <c:pt idx="55">
                  <c:v>42600</c:v>
                </c:pt>
                <c:pt idx="56">
                  <c:v>42000</c:v>
                </c:pt>
                <c:pt idx="57">
                  <c:v>40600</c:v>
                </c:pt>
                <c:pt idx="58">
                  <c:v>39400</c:v>
                </c:pt>
                <c:pt idx="59">
                  <c:v>44700</c:v>
                </c:pt>
                <c:pt idx="60">
                  <c:v>36900</c:v>
                </c:pt>
                <c:pt idx="61">
                  <c:v>43700</c:v>
                </c:pt>
                <c:pt idx="62">
                  <c:v>41300</c:v>
                </c:pt>
                <c:pt idx="63">
                  <c:v>37300</c:v>
                </c:pt>
                <c:pt idx="64">
                  <c:v>44800</c:v>
                </c:pt>
                <c:pt idx="65">
                  <c:v>43700</c:v>
                </c:pt>
                <c:pt idx="66">
                  <c:v>41400</c:v>
                </c:pt>
                <c:pt idx="67">
                  <c:v>43700</c:v>
                </c:pt>
                <c:pt idx="68">
                  <c:v>39900</c:v>
                </c:pt>
                <c:pt idx="69">
                  <c:v>43000</c:v>
                </c:pt>
                <c:pt idx="70">
                  <c:v>41100</c:v>
                </c:pt>
                <c:pt idx="71">
                  <c:v>39200</c:v>
                </c:pt>
                <c:pt idx="72">
                  <c:v>39700</c:v>
                </c:pt>
                <c:pt idx="73">
                  <c:v>36200</c:v>
                </c:pt>
                <c:pt idx="74">
                  <c:v>39100</c:v>
                </c:pt>
                <c:pt idx="75">
                  <c:v>44300</c:v>
                </c:pt>
                <c:pt idx="76">
                  <c:v>40900</c:v>
                </c:pt>
                <c:pt idx="77">
                  <c:v>39600</c:v>
                </c:pt>
                <c:pt idx="78">
                  <c:v>46900</c:v>
                </c:pt>
                <c:pt idx="79">
                  <c:v>42100</c:v>
                </c:pt>
                <c:pt idx="80">
                  <c:v>43800</c:v>
                </c:pt>
                <c:pt idx="81">
                  <c:v>49200</c:v>
                </c:pt>
                <c:pt idx="82">
                  <c:v>40200</c:v>
                </c:pt>
                <c:pt idx="83">
                  <c:v>42000</c:v>
                </c:pt>
                <c:pt idx="84">
                  <c:v>49100</c:v>
                </c:pt>
                <c:pt idx="85">
                  <c:v>42200</c:v>
                </c:pt>
                <c:pt idx="86">
                  <c:v>49000</c:v>
                </c:pt>
                <c:pt idx="87">
                  <c:v>47500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B99-4D0E-A380-9EE7A7268AD4}"/>
            </c:ext>
          </c:extLst>
        </c:ser>
        <c:ser>
          <c:idx val="1"/>
          <c:order val="1"/>
          <c:tx>
            <c:strRef>
              <c:f>anst1512!$C$4020</c:f>
              <c:strCache>
                <c:ptCount val="1"/>
                <c:pt idx="0">
                  <c:v>Man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9525" cap="rnd">
                <a:solidFill>
                  <a:srgbClr val="C00000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anst1512!$B$4020:$B$8098</c:f>
              <c:numCache>
                <c:formatCode>General</c:formatCode>
                <c:ptCount val="96"/>
                <c:pt idx="0">
                  <c:v>66</c:v>
                </c:pt>
                <c:pt idx="1">
                  <c:v>65</c:v>
                </c:pt>
                <c:pt idx="2">
                  <c:v>63</c:v>
                </c:pt>
                <c:pt idx="3">
                  <c:v>63</c:v>
                </c:pt>
                <c:pt idx="4">
                  <c:v>62</c:v>
                </c:pt>
                <c:pt idx="5">
                  <c:v>58</c:v>
                </c:pt>
                <c:pt idx="6">
                  <c:v>56</c:v>
                </c:pt>
                <c:pt idx="7">
                  <c:v>55</c:v>
                </c:pt>
                <c:pt idx="8">
                  <c:v>55</c:v>
                </c:pt>
                <c:pt idx="9">
                  <c:v>52</c:v>
                </c:pt>
                <c:pt idx="10">
                  <c:v>50</c:v>
                </c:pt>
                <c:pt idx="11">
                  <c:v>49</c:v>
                </c:pt>
                <c:pt idx="12">
                  <c:v>63</c:v>
                </c:pt>
                <c:pt idx="13">
                  <c:v>60</c:v>
                </c:pt>
                <c:pt idx="14">
                  <c:v>57</c:v>
                </c:pt>
                <c:pt idx="15">
                  <c:v>48</c:v>
                </c:pt>
                <c:pt idx="16">
                  <c:v>61</c:v>
                </c:pt>
                <c:pt idx="17">
                  <c:v>55</c:v>
                </c:pt>
                <c:pt idx="18">
                  <c:v>53</c:v>
                </c:pt>
                <c:pt idx="19">
                  <c:v>51</c:v>
                </c:pt>
                <c:pt idx="20">
                  <c:v>60</c:v>
                </c:pt>
                <c:pt idx="21">
                  <c:v>46</c:v>
                </c:pt>
                <c:pt idx="22">
                  <c:v>55</c:v>
                </c:pt>
                <c:pt idx="23">
                  <c:v>46</c:v>
                </c:pt>
                <c:pt idx="24">
                  <c:v>42</c:v>
                </c:pt>
                <c:pt idx="25">
                  <c:v>39</c:v>
                </c:pt>
                <c:pt idx="26">
                  <c:v>38</c:v>
                </c:pt>
                <c:pt idx="27">
                  <c:v>37</c:v>
                </c:pt>
                <c:pt idx="28">
                  <c:v>35</c:v>
                </c:pt>
                <c:pt idx="29">
                  <c:v>33</c:v>
                </c:pt>
                <c:pt idx="30">
                  <c:v>53</c:v>
                </c:pt>
                <c:pt idx="31">
                  <c:v>47</c:v>
                </c:pt>
                <c:pt idx="32">
                  <c:v>34</c:v>
                </c:pt>
                <c:pt idx="33">
                  <c:v>44</c:v>
                </c:pt>
                <c:pt idx="34">
                  <c:v>43</c:v>
                </c:pt>
                <c:pt idx="35">
                  <c:v>39</c:v>
                </c:pt>
                <c:pt idx="36">
                  <c:v>50</c:v>
                </c:pt>
                <c:pt idx="37">
                  <c:v>50</c:v>
                </c:pt>
                <c:pt idx="38">
                  <c:v>44</c:v>
                </c:pt>
                <c:pt idx="39">
                  <c:v>43</c:v>
                </c:pt>
                <c:pt idx="40">
                  <c:v>39</c:v>
                </c:pt>
                <c:pt idx="41">
                  <c:v>37</c:v>
                </c:pt>
                <c:pt idx="42">
                  <c:v>35</c:v>
                </c:pt>
                <c:pt idx="43">
                  <c:v>61</c:v>
                </c:pt>
                <c:pt idx="44">
                  <c:v>57</c:v>
                </c:pt>
                <c:pt idx="45">
                  <c:v>46</c:v>
                </c:pt>
                <c:pt idx="46">
                  <c:v>42</c:v>
                </c:pt>
                <c:pt idx="47">
                  <c:v>40</c:v>
                </c:pt>
                <c:pt idx="48">
                  <c:v>61</c:v>
                </c:pt>
                <c:pt idx="49">
                  <c:v>50</c:v>
                </c:pt>
                <c:pt idx="50">
                  <c:v>42</c:v>
                </c:pt>
                <c:pt idx="51">
                  <c:v>52</c:v>
                </c:pt>
                <c:pt idx="52">
                  <c:v>51</c:v>
                </c:pt>
                <c:pt idx="53">
                  <c:v>46</c:v>
                </c:pt>
                <c:pt idx="54">
                  <c:v>57</c:v>
                </c:pt>
                <c:pt idx="55">
                  <c:v>49</c:v>
                </c:pt>
                <c:pt idx="56">
                  <c:v>56</c:v>
                </c:pt>
                <c:pt idx="57">
                  <c:v>55</c:v>
                </c:pt>
                <c:pt idx="58">
                  <c:v>44</c:v>
                </c:pt>
                <c:pt idx="59">
                  <c:v>43</c:v>
                </c:pt>
                <c:pt idx="60">
                  <c:v>53</c:v>
                </c:pt>
                <c:pt idx="61">
                  <c:v>45</c:v>
                </c:pt>
                <c:pt idx="62">
                  <c:v>33</c:v>
                </c:pt>
                <c:pt idx="63">
                  <c:v>47</c:v>
                </c:pt>
                <c:pt idx="64">
                  <c:v>40</c:v>
                </c:pt>
                <c:pt idx="65">
                  <c:v>36</c:v>
                </c:pt>
                <c:pt idx="66">
                  <c:v>52</c:v>
                </c:pt>
                <c:pt idx="67">
                  <c:v>52</c:v>
                </c:pt>
                <c:pt idx="68">
                  <c:v>44</c:v>
                </c:pt>
                <c:pt idx="69">
                  <c:v>48</c:v>
                </c:pt>
                <c:pt idx="70">
                  <c:v>59</c:v>
                </c:pt>
                <c:pt idx="71">
                  <c:v>50</c:v>
                </c:pt>
                <c:pt idx="72">
                  <c:v>38</c:v>
                </c:pt>
                <c:pt idx="73">
                  <c:v>61</c:v>
                </c:pt>
                <c:pt idx="74">
                  <c:v>44</c:v>
                </c:pt>
                <c:pt idx="75">
                  <c:v>45</c:v>
                </c:pt>
                <c:pt idx="76">
                  <c:v>40</c:v>
                </c:pt>
                <c:pt idx="77">
                  <c:v>65</c:v>
                </c:pt>
                <c:pt idx="78">
                  <c:v>48</c:v>
                </c:pt>
                <c:pt idx="79">
                  <c:v>48</c:v>
                </c:pt>
                <c:pt idx="80">
                  <c:v>53</c:v>
                </c:pt>
                <c:pt idx="81">
                  <c:v>45</c:v>
                </c:pt>
                <c:pt idx="82">
                  <c:v>45</c:v>
                </c:pt>
                <c:pt idx="83">
                  <c:v>42</c:v>
                </c:pt>
                <c:pt idx="84">
                  <c:v>57</c:v>
                </c:pt>
                <c:pt idx="85">
                  <c:v>37</c:v>
                </c:pt>
                <c:pt idx="86">
                  <c:v>57</c:v>
                </c:pt>
                <c:pt idx="87">
                  <c:v>52</c:v>
                </c:pt>
                <c:pt idx="88">
                  <c:v>49</c:v>
                </c:pt>
                <c:pt idx="89">
                  <c:v>40</c:v>
                </c:pt>
                <c:pt idx="90">
                  <c:v>34</c:v>
                </c:pt>
                <c:pt idx="91">
                  <c:v>45</c:v>
                </c:pt>
                <c:pt idx="92">
                  <c:v>45</c:v>
                </c:pt>
                <c:pt idx="93">
                  <c:v>46</c:v>
                </c:pt>
                <c:pt idx="94">
                  <c:v>45</c:v>
                </c:pt>
                <c:pt idx="95">
                  <c:v>45</c:v>
                </c:pt>
              </c:numCache>
            </c:numRef>
          </c:xVal>
          <c:yVal>
            <c:numRef>
              <c:f>anst1512!$O$4020:$O$8098</c:f>
              <c:numCache>
                <c:formatCode>General</c:formatCode>
                <c:ptCount val="96"/>
                <c:pt idx="0">
                  <c:v>39100</c:v>
                </c:pt>
                <c:pt idx="1">
                  <c:v>41700</c:v>
                </c:pt>
                <c:pt idx="2">
                  <c:v>40600</c:v>
                </c:pt>
                <c:pt idx="3">
                  <c:v>46600</c:v>
                </c:pt>
                <c:pt idx="4">
                  <c:v>42600</c:v>
                </c:pt>
                <c:pt idx="5">
                  <c:v>40300</c:v>
                </c:pt>
                <c:pt idx="6">
                  <c:v>40700</c:v>
                </c:pt>
                <c:pt idx="7">
                  <c:v>41300</c:v>
                </c:pt>
                <c:pt idx="8">
                  <c:v>41300</c:v>
                </c:pt>
                <c:pt idx="9">
                  <c:v>40600</c:v>
                </c:pt>
                <c:pt idx="10">
                  <c:v>42100</c:v>
                </c:pt>
                <c:pt idx="11">
                  <c:v>40300</c:v>
                </c:pt>
                <c:pt idx="12">
                  <c:v>41400</c:v>
                </c:pt>
                <c:pt idx="13">
                  <c:v>41700</c:v>
                </c:pt>
                <c:pt idx="14">
                  <c:v>41000</c:v>
                </c:pt>
                <c:pt idx="15">
                  <c:v>41100</c:v>
                </c:pt>
                <c:pt idx="16">
                  <c:v>46200</c:v>
                </c:pt>
                <c:pt idx="17">
                  <c:v>41700</c:v>
                </c:pt>
                <c:pt idx="18">
                  <c:v>41800</c:v>
                </c:pt>
                <c:pt idx="19">
                  <c:v>44300</c:v>
                </c:pt>
                <c:pt idx="20">
                  <c:v>44800</c:v>
                </c:pt>
                <c:pt idx="21">
                  <c:v>43200</c:v>
                </c:pt>
                <c:pt idx="22">
                  <c:v>40900</c:v>
                </c:pt>
                <c:pt idx="23">
                  <c:v>41300</c:v>
                </c:pt>
                <c:pt idx="24">
                  <c:v>43400</c:v>
                </c:pt>
                <c:pt idx="25">
                  <c:v>37000</c:v>
                </c:pt>
                <c:pt idx="26">
                  <c:v>42200</c:v>
                </c:pt>
                <c:pt idx="27">
                  <c:v>39600</c:v>
                </c:pt>
                <c:pt idx="28">
                  <c:v>36500</c:v>
                </c:pt>
                <c:pt idx="29">
                  <c:v>36900</c:v>
                </c:pt>
                <c:pt idx="30">
                  <c:v>51700</c:v>
                </c:pt>
                <c:pt idx="31">
                  <c:v>42500</c:v>
                </c:pt>
                <c:pt idx="32">
                  <c:v>37300</c:v>
                </c:pt>
                <c:pt idx="33">
                  <c:v>41800</c:v>
                </c:pt>
                <c:pt idx="34">
                  <c:v>40900</c:v>
                </c:pt>
                <c:pt idx="35">
                  <c:v>44300</c:v>
                </c:pt>
                <c:pt idx="36">
                  <c:v>45300</c:v>
                </c:pt>
                <c:pt idx="37">
                  <c:v>44200</c:v>
                </c:pt>
                <c:pt idx="38">
                  <c:v>43400</c:v>
                </c:pt>
                <c:pt idx="39">
                  <c:v>39900</c:v>
                </c:pt>
                <c:pt idx="40">
                  <c:v>41500</c:v>
                </c:pt>
                <c:pt idx="41">
                  <c:v>43800</c:v>
                </c:pt>
                <c:pt idx="42">
                  <c:v>34800</c:v>
                </c:pt>
                <c:pt idx="43">
                  <c:v>48400</c:v>
                </c:pt>
                <c:pt idx="44">
                  <c:v>44700</c:v>
                </c:pt>
                <c:pt idx="45">
                  <c:v>44300</c:v>
                </c:pt>
                <c:pt idx="46">
                  <c:v>40700</c:v>
                </c:pt>
                <c:pt idx="47">
                  <c:v>48800</c:v>
                </c:pt>
                <c:pt idx="48">
                  <c:v>42800</c:v>
                </c:pt>
                <c:pt idx="49">
                  <c:v>40500</c:v>
                </c:pt>
                <c:pt idx="50">
                  <c:v>42300</c:v>
                </c:pt>
                <c:pt idx="51">
                  <c:v>45000</c:v>
                </c:pt>
                <c:pt idx="52">
                  <c:v>45100</c:v>
                </c:pt>
                <c:pt idx="53">
                  <c:v>40000</c:v>
                </c:pt>
                <c:pt idx="54">
                  <c:v>44400</c:v>
                </c:pt>
                <c:pt idx="55">
                  <c:v>43900</c:v>
                </c:pt>
                <c:pt idx="56">
                  <c:v>41900</c:v>
                </c:pt>
                <c:pt idx="57">
                  <c:v>44900</c:v>
                </c:pt>
                <c:pt idx="58">
                  <c:v>41800</c:v>
                </c:pt>
                <c:pt idx="59">
                  <c:v>43400</c:v>
                </c:pt>
                <c:pt idx="60">
                  <c:v>43300</c:v>
                </c:pt>
                <c:pt idx="61">
                  <c:v>40900</c:v>
                </c:pt>
                <c:pt idx="62">
                  <c:v>36100</c:v>
                </c:pt>
                <c:pt idx="63">
                  <c:v>40900</c:v>
                </c:pt>
                <c:pt idx="64">
                  <c:v>40300</c:v>
                </c:pt>
                <c:pt idx="65">
                  <c:v>36900</c:v>
                </c:pt>
                <c:pt idx="66">
                  <c:v>42600</c:v>
                </c:pt>
                <c:pt idx="67">
                  <c:v>41500</c:v>
                </c:pt>
                <c:pt idx="68">
                  <c:v>42900</c:v>
                </c:pt>
                <c:pt idx="69">
                  <c:v>39400</c:v>
                </c:pt>
                <c:pt idx="70">
                  <c:v>42400</c:v>
                </c:pt>
                <c:pt idx="71">
                  <c:v>41300</c:v>
                </c:pt>
                <c:pt idx="72">
                  <c:v>43000</c:v>
                </c:pt>
                <c:pt idx="73">
                  <c:v>45500</c:v>
                </c:pt>
                <c:pt idx="74">
                  <c:v>42100</c:v>
                </c:pt>
                <c:pt idx="75">
                  <c:v>39300</c:v>
                </c:pt>
                <c:pt idx="76">
                  <c:v>40000</c:v>
                </c:pt>
                <c:pt idx="77">
                  <c:v>43200</c:v>
                </c:pt>
                <c:pt idx="78">
                  <c:v>42400</c:v>
                </c:pt>
                <c:pt idx="79">
                  <c:v>42400</c:v>
                </c:pt>
                <c:pt idx="80">
                  <c:v>45100</c:v>
                </c:pt>
                <c:pt idx="81">
                  <c:v>43200</c:v>
                </c:pt>
                <c:pt idx="82">
                  <c:v>39900</c:v>
                </c:pt>
                <c:pt idx="83">
                  <c:v>39200</c:v>
                </c:pt>
                <c:pt idx="84">
                  <c:v>44600</c:v>
                </c:pt>
                <c:pt idx="85">
                  <c:v>39000</c:v>
                </c:pt>
                <c:pt idx="86">
                  <c:v>44600</c:v>
                </c:pt>
                <c:pt idx="87">
                  <c:v>42000</c:v>
                </c:pt>
                <c:pt idx="88">
                  <c:v>41000</c:v>
                </c:pt>
                <c:pt idx="89">
                  <c:v>44000</c:v>
                </c:pt>
                <c:pt idx="90">
                  <c:v>40300</c:v>
                </c:pt>
                <c:pt idx="91">
                  <c:v>40100</c:v>
                </c:pt>
                <c:pt idx="92">
                  <c:v>53500</c:v>
                </c:pt>
                <c:pt idx="93">
                  <c:v>49000</c:v>
                </c:pt>
                <c:pt idx="94">
                  <c:v>49000</c:v>
                </c:pt>
                <c:pt idx="95">
                  <c:v>48000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B99-4D0E-A380-9EE7A7268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937280"/>
        <c:axId val="137939200"/>
      </c:scatterChart>
      <c:valAx>
        <c:axId val="137937280"/>
        <c:scaling>
          <c:orientation val="minMax"/>
          <c:min val="1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Ålder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7939200"/>
        <c:crosses val="autoZero"/>
        <c:crossBetween val="midCat"/>
      </c:valAx>
      <c:valAx>
        <c:axId val="137939200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Heltidslön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7937280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8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FA3B-A911-4294-9666-9D8A5388C07E}" type="datetimeFigureOut">
              <a:rPr lang="sv-SE" smtClean="0"/>
              <a:pPr/>
              <a:t>2017-04-20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8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53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8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5E47-94AA-AA43-B08E-C5A5421011EB}" type="datetimeFigureOut">
              <a:rPr lang="sv-SE" smtClean="0"/>
              <a:pPr/>
              <a:t>2017-04-20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742950"/>
            <a:ext cx="48895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8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10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52500" y="742950"/>
            <a:ext cx="4889500" cy="3714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961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0077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82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834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5077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52500" y="742950"/>
            <a:ext cx="4889500" cy="3714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336D8-546E-431B-9602-4E23985364B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1788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600" dirty="0" smtClean="0"/>
              <a:t>Om du bor i ett annat land och arbetar i Sverige betalar du normalt skatt i Sverige för arbetsinkomsten.</a:t>
            </a:r>
          </a:p>
          <a:p>
            <a:r>
              <a:rPr lang="sv-SE" sz="1600" dirty="0" smtClean="0"/>
              <a:t>Är vistelsen i Sverige minst sex månader (stadigvarande) betalar du skatt enligt vanliga beskattningsregler. Detsamma gäller om du tidigare bott i Sverige och fortfarande har en väsentlig anknytning hit, till exempel. för att din familj bor kvar här.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954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ra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Enradig 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_universitet RGB 150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198" y="385307"/>
            <a:ext cx="769864" cy="945018"/>
          </a:xfrm>
          <a:prstGeom prst="rect">
            <a:avLst/>
          </a:prstGeom>
        </p:spPr>
      </p:pic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4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1349" y="1666308"/>
            <a:ext cx="4371974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46700" y="1666308"/>
            <a:ext cx="29178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7585075" y="5383213"/>
            <a:ext cx="1249363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067" y="557397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abell 4"/>
          <p:cNvSpPr>
            <a:spLocks noGrp="1"/>
          </p:cNvSpPr>
          <p:nvPr>
            <p:ph type="tbl" sz="quarter" idx="10"/>
          </p:nvPr>
        </p:nvSpPr>
        <p:spPr>
          <a:xfrm>
            <a:off x="781050" y="1781175"/>
            <a:ext cx="7464452" cy="35893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tabell</a:t>
            </a:r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3262" y="283771"/>
            <a:ext cx="7589459" cy="113982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5" name="Bildobjekt 4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3903" y="1282700"/>
            <a:ext cx="3325247" cy="408178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rader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 smtClean="0"/>
              <a:t>Tvåradig </a:t>
            </a:r>
            <a:br>
              <a:rPr lang="sv-SE" dirty="0" smtClean="0"/>
            </a:br>
            <a:r>
              <a:rPr lang="sv-SE" dirty="0" smtClean="0"/>
              <a:t>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2" name="Bildobjekt 11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2198" y="38530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ra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Enradig 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0" name="Bildobjekt 9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2198" y="38530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rader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 baseline="0"/>
            </a:lvl1pPr>
          </a:lstStyle>
          <a:p>
            <a:r>
              <a:rPr lang="sv-SE" dirty="0" smtClean="0"/>
              <a:t>Tvåradig </a:t>
            </a:r>
            <a:br>
              <a:rPr lang="sv-SE" dirty="0" smtClean="0"/>
            </a:br>
            <a:r>
              <a:rPr lang="sv-SE" dirty="0" smtClean="0"/>
              <a:t>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2" name="Bildobjekt 11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2198" y="38530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57538" y="1848670"/>
            <a:ext cx="7587440" cy="3563159"/>
          </a:xfrm>
        </p:spPr>
        <p:txBody>
          <a:bodyPr/>
          <a:lstStyle>
            <a:lvl1pPr>
              <a:spcAft>
                <a:spcPts val="0"/>
              </a:spcAft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0244" y="1666308"/>
            <a:ext cx="3131642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051300" y="1666307"/>
            <a:ext cx="42132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7585075" y="5383213"/>
            <a:ext cx="1249363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067" y="557397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för större illustr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4" name="Bildobjekt 3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067" y="5573977"/>
            <a:ext cx="76986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9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sida 1 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Enradig titelrubrik</a:t>
            </a:r>
            <a:endParaRPr lang="sv-SE" dirty="0"/>
          </a:p>
        </p:txBody>
      </p:sp>
      <p:sp>
        <p:nvSpPr>
          <p:cNvPr id="3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marR="0" indent="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</a:p>
        </p:txBody>
      </p:sp>
      <p:cxnSp>
        <p:nvCxnSpPr>
          <p:cNvPr id="31" name="Rak 30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sida 2 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 smtClean="0"/>
              <a:t>Tvåradig </a:t>
            </a:r>
            <a:br>
              <a:rPr lang="sv-SE" dirty="0" smtClean="0"/>
            </a:br>
            <a:r>
              <a:rPr lang="sv-SE" dirty="0" smtClean="0"/>
              <a:t>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-119270" y="-59968"/>
            <a:ext cx="9228344" cy="6984776"/>
            <a:chOff x="-119270" y="-59968"/>
            <a:chExt cx="9228344" cy="6984776"/>
          </a:xfrm>
        </p:grpSpPr>
        <p:cxnSp>
          <p:nvCxnSpPr>
            <p:cNvPr id="25" name="Rak 24"/>
            <p:cNvCxnSpPr/>
            <p:nvPr userDrawn="1"/>
          </p:nvCxnSpPr>
          <p:spPr bwMode="auto">
            <a:xfrm>
              <a:off x="-119270" y="1772485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>
              <a:off x="-119270" y="176199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>
              <a:off x="-119270" y="1266406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>
              <a:off x="-119270" y="6676531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>
              <a:off x="1705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>
              <a:off x="882104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>
              <a:off x="41388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>
              <a:off x="770383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ktangel 11"/>
            <p:cNvSpPr/>
            <p:nvPr userDrawn="1"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538" y="1843907"/>
            <a:ext cx="7590053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10" name="Rak 9"/>
          <p:cNvCxnSpPr/>
          <p:nvPr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Bildobjekt 18" descr="Lunds_universitet RGB 150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4067" y="5573977"/>
            <a:ext cx="769864" cy="9450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2" r:id="rId2"/>
    <p:sldLayoutId id="2147483694" r:id="rId3"/>
    <p:sldLayoutId id="2147483695" r:id="rId4"/>
    <p:sldLayoutId id="2147483684" r:id="rId5"/>
    <p:sldLayoutId id="2147483691" r:id="rId6"/>
    <p:sldLayoutId id="2147483707" r:id="rId7"/>
    <p:sldLayoutId id="2147483683" r:id="rId8"/>
    <p:sldLayoutId id="2147483705" r:id="rId9"/>
    <p:sldLayoutId id="2147483682" r:id="rId10"/>
    <p:sldLayoutId id="2147483703" r:id="rId11"/>
    <p:sldLayoutId id="2147483689" r:id="rId12"/>
  </p:sldLayoutIdLst>
  <p:timing>
    <p:tnLst>
      <p:par>
        <p:cTn id="1" dur="indefinite" restart="never" nodeType="tmRoot"/>
      </p:par>
    </p:tnLst>
  </p:timing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0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0" b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200" b="0">
          <a:solidFill>
            <a:schemeClr val="tx2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Font typeface="Lucida Grande"/>
        <a:buChar char="»"/>
        <a:defRPr sz="2000" b="0">
          <a:solidFill>
            <a:schemeClr val="tx2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000" b="0">
          <a:solidFill>
            <a:schemeClr val="tx2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Information</a:t>
            </a:r>
            <a:br>
              <a:rPr lang="en-GB" dirty="0" smtClean="0"/>
            </a:br>
            <a:r>
              <a:rPr lang="en-GB" dirty="0" smtClean="0"/>
              <a:t>RALS</a:t>
            </a:r>
            <a:r>
              <a:rPr lang="en-GB" dirty="0" smtClean="0"/>
              <a:t>, </a:t>
            </a:r>
            <a:r>
              <a:rPr lang="en-GB" dirty="0" smtClean="0"/>
              <a:t>SINK &amp; </a:t>
            </a:r>
            <a:r>
              <a:rPr lang="en-GB" dirty="0" err="1" smtClean="0"/>
              <a:t>Familjeangelägenheter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Specialfall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620070"/>
            <a:ext cx="7587440" cy="4246656"/>
          </a:xfrm>
        </p:spPr>
        <p:txBody>
          <a:bodyPr/>
          <a:lstStyle/>
          <a:p>
            <a:pPr lvl="1"/>
            <a:r>
              <a:rPr lang="sv-SE" sz="1600" dirty="0" smtClean="0"/>
              <a:t>Särskild satsning, varför, hur mycket, över tid?</a:t>
            </a:r>
          </a:p>
          <a:p>
            <a:pPr lvl="2"/>
            <a:r>
              <a:rPr lang="sv-SE" sz="1600" dirty="0" smtClean="0"/>
              <a:t>Vissa områden identifieras inför RALS stäm av med personalfunktionen</a:t>
            </a:r>
          </a:p>
          <a:p>
            <a:pPr lvl="1"/>
            <a:r>
              <a:rPr lang="sv-SE" sz="1600" dirty="0" smtClean="0"/>
              <a:t>Löneökning under pågående anställning</a:t>
            </a:r>
          </a:p>
          <a:p>
            <a:pPr lvl="2"/>
            <a:r>
              <a:rPr lang="sv-SE" sz="1600" dirty="0" smtClean="0"/>
              <a:t>Finns speciella tillfällen då lönen kan höjas mellan RALS </a:t>
            </a:r>
            <a:r>
              <a:rPr lang="sv-SE" sz="1600" dirty="0" err="1" smtClean="0"/>
              <a:t>t.ex</a:t>
            </a:r>
            <a:r>
              <a:rPr lang="sv-SE" sz="1600" dirty="0" smtClean="0"/>
              <a:t> förändrade arbetsuppgifter, flyktfara</a:t>
            </a:r>
            <a:endParaRPr lang="sv-SE" sz="1600" dirty="0"/>
          </a:p>
          <a:p>
            <a:pPr lvl="1"/>
            <a:r>
              <a:rPr lang="sv-SE" sz="1600" dirty="0" smtClean="0"/>
              <a:t>Om </a:t>
            </a:r>
            <a:r>
              <a:rPr lang="sv-SE" sz="1600" dirty="0"/>
              <a:t>påslaget är </a:t>
            </a:r>
            <a:r>
              <a:rPr lang="sv-SE" sz="1600" dirty="0" smtClean="0"/>
              <a:t>mycket lågt </a:t>
            </a:r>
            <a:r>
              <a:rPr lang="sv-SE" sz="1600" dirty="0" err="1" smtClean="0"/>
              <a:t>pga</a:t>
            </a:r>
            <a:r>
              <a:rPr lang="sv-SE" sz="1600" dirty="0" smtClean="0"/>
              <a:t> dåliga prestationer så </a:t>
            </a:r>
            <a:r>
              <a:rPr lang="sv-SE" sz="1600" dirty="0"/>
              <a:t>ska det göras en åtgärdsplan</a:t>
            </a:r>
          </a:p>
          <a:p>
            <a:pPr lvl="1"/>
            <a:r>
              <a:rPr lang="sv-SE" sz="1600" dirty="0"/>
              <a:t>L</a:t>
            </a:r>
            <a:r>
              <a:rPr lang="sv-SE" sz="1600" dirty="0" smtClean="0"/>
              <a:t>önetillägg </a:t>
            </a:r>
            <a:r>
              <a:rPr lang="sv-SE" sz="1600" dirty="0"/>
              <a:t>eller </a:t>
            </a:r>
            <a:r>
              <a:rPr lang="sv-SE" sz="1600" dirty="0" smtClean="0"/>
              <a:t>högre lön- tänk </a:t>
            </a:r>
            <a:r>
              <a:rPr lang="sv-SE" sz="1600" dirty="0"/>
              <a:t>igenom vilka konsekvenser </a:t>
            </a:r>
            <a:r>
              <a:rPr lang="sv-SE" sz="1600" dirty="0" smtClean="0"/>
              <a:t>det </a:t>
            </a:r>
            <a:r>
              <a:rPr lang="sv-SE" sz="1600" dirty="0"/>
              <a:t>kan få i förlängningen </a:t>
            </a:r>
          </a:p>
          <a:p>
            <a:pPr lvl="1"/>
            <a:r>
              <a:rPr lang="sv-SE" sz="1600" dirty="0" smtClean="0"/>
              <a:t>Mycket högt löneläge, var tydlig, prata med medarbetaren om, detta plan framöver?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4317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</a:t>
            </a:r>
            <a:r>
              <a:rPr lang="sv-SE" dirty="0" smtClean="0"/>
              <a:t>tatistik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6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6" y="44510"/>
            <a:ext cx="7738951" cy="617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571149" y="636070"/>
            <a:ext cx="1310833" cy="76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16" tIns="45258" rIns="90516" bIns="45258" numCol="1" anchor="ctr" anchorCtr="0" compatLnSpc="1">
            <a:prstTxWarp prst="textNoShape">
              <a:avLst/>
            </a:prstTxWarp>
            <a:spAutoFit/>
          </a:bodyPr>
          <a:lstStyle/>
          <a:p>
            <a:pPr defTabSz="905165"/>
            <a:r>
              <a:rPr lang="sv-SE" altLang="sv-SE" sz="1100" b="0" dirty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Doktorand = 3</a:t>
            </a:r>
            <a:endParaRPr lang="sv-SE" altLang="sv-SE" sz="600" b="0" dirty="0">
              <a:latin typeface="Arial" pitchFamily="34" charset="0"/>
              <a:cs typeface="Arial" pitchFamily="34" charset="0"/>
            </a:endParaRPr>
          </a:p>
          <a:p>
            <a:pPr defTabSz="905165" eaLnBrk="0" hangingPunct="0"/>
            <a:r>
              <a:rPr lang="sv-SE" altLang="sv-SE" sz="1100" b="0" dirty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Adjunkt = 4</a:t>
            </a:r>
            <a:endParaRPr lang="sv-SE" altLang="sv-SE" sz="600" b="0" dirty="0">
              <a:latin typeface="Arial" pitchFamily="34" charset="0"/>
              <a:cs typeface="Arial" pitchFamily="34" charset="0"/>
            </a:endParaRPr>
          </a:p>
          <a:p>
            <a:pPr defTabSz="905165" eaLnBrk="0" hangingPunct="0"/>
            <a:r>
              <a:rPr lang="sv-SE" altLang="sv-SE" sz="1100" b="0" dirty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Lektor = 5</a:t>
            </a:r>
            <a:endParaRPr lang="sv-SE" altLang="sv-SE" sz="600" b="0" dirty="0">
              <a:latin typeface="Arial" pitchFamily="34" charset="0"/>
              <a:cs typeface="Arial" pitchFamily="34" charset="0"/>
            </a:endParaRPr>
          </a:p>
          <a:p>
            <a:pPr defTabSz="905165" eaLnBrk="0" hangingPunct="0"/>
            <a:r>
              <a:rPr lang="sv-SE" altLang="sv-SE" sz="1100" b="0" dirty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Professor = 6</a:t>
            </a:r>
            <a:endParaRPr lang="sv-SE" altLang="sv-SE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llips 2"/>
          <p:cNvSpPr/>
          <p:nvPr/>
        </p:nvSpPr>
        <p:spPr>
          <a:xfrm>
            <a:off x="4899431" y="4569463"/>
            <a:ext cx="900113" cy="912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4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768436"/>
              </p:ext>
            </p:extLst>
          </p:nvPr>
        </p:nvGraphicFramePr>
        <p:xfrm>
          <a:off x="1" y="0"/>
          <a:ext cx="7690292" cy="650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58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Utmaningar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Organisationen, för stora grupper</a:t>
            </a:r>
          </a:p>
          <a:p>
            <a:r>
              <a:rPr lang="sv-SE" dirty="0" smtClean="0"/>
              <a:t>Har ingen rutin för lönesamtal</a:t>
            </a:r>
          </a:p>
          <a:p>
            <a:r>
              <a:rPr lang="sv-SE" dirty="0" smtClean="0"/>
              <a:t>Medarbetarna har inte samma förväntning som chefen på samtalet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370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SINK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6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SINK </a:t>
            </a:r>
            <a:r>
              <a:rPr lang="sv-SE" sz="2400" dirty="0"/>
              <a:t>(särskild inkomstskatt för utomlands bosatta</a:t>
            </a:r>
            <a:r>
              <a:rPr lang="sv-SE" sz="2400" dirty="0" smtClean="0"/>
              <a:t>)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Den som inte har väsentlig anknytning till Sverige och inte vistas här stadigvarande har du möjlighet att bli beskattad enligt SINK (särskild inkomstskatt för utomlands bosatta</a:t>
            </a:r>
            <a:r>
              <a:rPr lang="sv-SE" dirty="0" smtClean="0"/>
              <a:t>).</a:t>
            </a:r>
          </a:p>
          <a:p>
            <a:pPr marL="0" indent="0">
              <a:buNone/>
            </a:pPr>
            <a:r>
              <a:rPr lang="sv-SE" i="1" dirty="0"/>
              <a:t>Följande gäller vid SINK:</a:t>
            </a:r>
          </a:p>
          <a:p>
            <a:r>
              <a:rPr lang="sv-SE" dirty="0" smtClean="0"/>
              <a:t>Den anställde </a:t>
            </a:r>
            <a:r>
              <a:rPr lang="sv-SE" dirty="0"/>
              <a:t>betalar 20 procent i skatt på ersättningen och eventuella förmåner (men 15 procent för idrottsmän, artister och sjömän).</a:t>
            </a:r>
          </a:p>
          <a:p>
            <a:r>
              <a:rPr lang="sv-SE" dirty="0" smtClean="0"/>
              <a:t>Den anställde deklarerar inte </a:t>
            </a:r>
            <a:r>
              <a:rPr lang="sv-SE" dirty="0"/>
              <a:t>i Sverige.</a:t>
            </a:r>
          </a:p>
          <a:p>
            <a:r>
              <a:rPr lang="sv-SE" dirty="0"/>
              <a:t>F</a:t>
            </a:r>
            <a:r>
              <a:rPr lang="sv-SE" dirty="0" smtClean="0"/>
              <a:t>år </a:t>
            </a:r>
            <a:r>
              <a:rPr lang="sv-SE" dirty="0"/>
              <a:t>inte </a:t>
            </a:r>
            <a:r>
              <a:rPr lang="sv-SE" dirty="0" smtClean="0"/>
              <a:t>heller göra </a:t>
            </a:r>
            <a:r>
              <a:rPr lang="sv-SE" dirty="0"/>
              <a:t>några avdrag</a:t>
            </a:r>
          </a:p>
        </p:txBody>
      </p:sp>
    </p:spTree>
    <p:extLst>
      <p:ext uri="{BB962C8B-B14F-4D97-AF65-F5344CB8AC3E}">
        <p14:creationId xmlns:p14="http://schemas.microsoft.com/office/powerpoint/2010/main" val="2401570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SINK – ange representant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263" y="3790942"/>
            <a:ext cx="6686101" cy="198916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43263" y="1721630"/>
            <a:ext cx="78274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Personaladministratören/</a:t>
            </a:r>
            <a:r>
              <a:rPr lang="sv-SE" sz="1600" dirty="0" err="1" smtClean="0"/>
              <a:t>motsv</a:t>
            </a:r>
            <a:r>
              <a:rPr lang="sv-SE" sz="1600" dirty="0" smtClean="0"/>
              <a:t> </a:t>
            </a:r>
            <a:r>
              <a:rPr lang="sv-SE" sz="1600" dirty="0"/>
              <a:t> anger sina </a:t>
            </a:r>
            <a:r>
              <a:rPr lang="sv-SE" sz="1600" dirty="0" smtClean="0"/>
              <a:t>uppgifter under representant. </a:t>
            </a:r>
          </a:p>
          <a:p>
            <a:r>
              <a:rPr lang="sv-SE" sz="1600" dirty="0" smtClean="0"/>
              <a:t>Då </a:t>
            </a:r>
            <a:r>
              <a:rPr lang="sv-SE" sz="1600" dirty="0"/>
              <a:t>skickas SINK beslutet till hen som därefter bifogar beslutet till löneunderlaget som skickas till lönekontoret. Om det saknas uppgifter i den rutan skickas beslutet direkt till lönekontoret. </a:t>
            </a:r>
            <a:r>
              <a:rPr lang="sv-SE" sz="1600" dirty="0" smtClean="0"/>
              <a:t>De </a:t>
            </a:r>
            <a:r>
              <a:rPr lang="sv-SE" sz="1600" dirty="0"/>
              <a:t>vet </a:t>
            </a:r>
            <a:r>
              <a:rPr lang="sv-SE" sz="1600" dirty="0" smtClean="0"/>
              <a:t>inte </a:t>
            </a:r>
            <a:r>
              <a:rPr lang="sv-SE" sz="1600" dirty="0"/>
              <a:t>var personen hör hemma eftersom </a:t>
            </a:r>
            <a:r>
              <a:rPr lang="sv-SE" sz="1600" dirty="0" smtClean="0"/>
              <a:t>de </a:t>
            </a:r>
            <a:r>
              <a:rPr lang="sv-SE" sz="1600" dirty="0"/>
              <a:t>saknar </a:t>
            </a:r>
            <a:r>
              <a:rPr lang="sv-SE" sz="1600" dirty="0" smtClean="0"/>
              <a:t>underlag och beslutet blir liggande.</a:t>
            </a:r>
            <a:endParaRPr lang="sv-SE" sz="1600" dirty="0"/>
          </a:p>
          <a:p>
            <a:endParaRPr lang="sv-SE" sz="1200" b="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56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Ledighet </a:t>
            </a:r>
            <a:r>
              <a:rPr lang="sv-SE" dirty="0"/>
              <a:t>av trängande </a:t>
            </a:r>
            <a:r>
              <a:rPr lang="sv-SE" dirty="0" smtClean="0"/>
              <a:t>familjeskäl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i="1" dirty="0" smtClean="0"/>
              <a:t>Enligt lagen om rätt till ledighet av trängande familjeskäl </a:t>
            </a:r>
          </a:p>
          <a:p>
            <a:pPr marL="0" indent="0">
              <a:buNone/>
            </a:pPr>
            <a:r>
              <a:rPr lang="sv-SE" dirty="0" smtClean="0"/>
              <a:t>har en arbetstagare rätt att vara ledig från sin anställning i samband med sjukdom eller olycksfall som gör arbetstagarens omedelbara närvaro absolut nödvändig.</a:t>
            </a:r>
          </a:p>
          <a:p>
            <a:r>
              <a:rPr lang="sv-SE" dirty="0" smtClean="0"/>
              <a:t>Vid </a:t>
            </a:r>
            <a:r>
              <a:rPr lang="sv-SE" dirty="0"/>
              <a:t>ledigheten görs normalt helt löneavdrag och ledigheten </a:t>
            </a:r>
            <a:r>
              <a:rPr lang="sv-SE" dirty="0" smtClean="0"/>
              <a:t>är inte </a:t>
            </a:r>
            <a:r>
              <a:rPr lang="sv-SE" dirty="0"/>
              <a:t>semesterlönegrundande. 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1383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Villkorsavtalet 9 kap 2 § a </a:t>
            </a:r>
            <a:r>
              <a:rPr lang="sv-SE" sz="2400" dirty="0" smtClean="0"/>
              <a:t>Familjeangelägenhet – rätt till bibehållen lön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Om </a:t>
            </a:r>
            <a:r>
              <a:rPr lang="sv-SE" dirty="0"/>
              <a:t>arbetsgivaren har beviljat en arbetstagare ledighet med stöd </a:t>
            </a:r>
            <a:r>
              <a:rPr lang="sv-SE" dirty="0" smtClean="0"/>
              <a:t>av tjänstledighetsförordningen </a:t>
            </a:r>
            <a:r>
              <a:rPr lang="sv-SE" dirty="0"/>
              <a:t>(1984:111) eller annan författning, har </a:t>
            </a:r>
            <a:r>
              <a:rPr lang="sv-SE" dirty="0" smtClean="0"/>
              <a:t>arbetstagaren </a:t>
            </a:r>
            <a:r>
              <a:rPr lang="sv-SE" b="1" i="1" dirty="0" smtClean="0"/>
              <a:t>rätt </a:t>
            </a:r>
            <a:r>
              <a:rPr lang="sv-SE" b="1" i="1" dirty="0"/>
              <a:t>till lön </a:t>
            </a:r>
            <a:r>
              <a:rPr lang="sv-SE" dirty="0"/>
              <a:t>utan avdrag under ledigheten enligt </a:t>
            </a:r>
            <a:r>
              <a:rPr lang="sv-SE" dirty="0" smtClean="0"/>
              <a:t>Villkorsavtalet. </a:t>
            </a:r>
            <a:r>
              <a:rPr lang="sv-SE" dirty="0"/>
              <a:t>Ledighet under en del av en dag räknas som en hel dag.</a:t>
            </a:r>
          </a:p>
          <a:p>
            <a:pPr marL="0" indent="0">
              <a:buNone/>
            </a:pPr>
            <a:r>
              <a:rPr lang="sv-SE" b="1" i="1" dirty="0" smtClean="0"/>
              <a:t>Skäl: </a:t>
            </a:r>
            <a:r>
              <a:rPr lang="sv-SE" dirty="0"/>
              <a:t>Allvarligare sjukdomsfall, </a:t>
            </a:r>
            <a:r>
              <a:rPr lang="sv-SE" dirty="0" smtClean="0"/>
              <a:t>dödsfall, begravning</a:t>
            </a:r>
            <a:r>
              <a:rPr lang="sv-SE" dirty="0"/>
              <a:t>, bouppteckning </a:t>
            </a:r>
            <a:r>
              <a:rPr lang="sv-SE" dirty="0" smtClean="0"/>
              <a:t>eller arvskifte </a:t>
            </a:r>
            <a:r>
              <a:rPr lang="sv-SE" dirty="0"/>
              <a:t>inom egen familj eller </a:t>
            </a:r>
            <a:r>
              <a:rPr lang="sv-SE" dirty="0" smtClean="0"/>
              <a:t>den närmaste släktkretsen </a:t>
            </a:r>
          </a:p>
          <a:p>
            <a:pPr marL="0" indent="0">
              <a:buNone/>
            </a:pPr>
            <a:r>
              <a:rPr lang="sv-SE" b="1" i="1" dirty="0" smtClean="0"/>
              <a:t>Tid: </a:t>
            </a:r>
            <a:r>
              <a:rPr lang="sv-SE" dirty="0" smtClean="0"/>
              <a:t>Den </a:t>
            </a:r>
            <a:r>
              <a:rPr lang="sv-SE" dirty="0"/>
              <a:t>tid som behövs (</a:t>
            </a:r>
            <a:r>
              <a:rPr lang="sv-SE" dirty="0" err="1" smtClean="0"/>
              <a:t>inkl.restid</a:t>
            </a:r>
            <a:r>
              <a:rPr lang="sv-SE" dirty="0"/>
              <a:t>), dock högst tio </a:t>
            </a:r>
            <a:r>
              <a:rPr lang="sv-SE" dirty="0" smtClean="0"/>
              <a:t>arbetsdagar per </a:t>
            </a:r>
            <a:r>
              <a:rPr lang="sv-SE" dirty="0"/>
              <a:t>kalenderår</a:t>
            </a:r>
          </a:p>
        </p:txBody>
      </p:sp>
    </p:spTree>
    <p:extLst>
      <p:ext uri="{BB962C8B-B14F-4D97-AF65-F5344CB8AC3E}">
        <p14:creationId xmlns:p14="http://schemas.microsoft.com/office/powerpoint/2010/main" val="250724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Lön &amp; lönerevision </a:t>
            </a:r>
          </a:p>
        </p:txBody>
      </p:sp>
    </p:spTree>
    <p:extLst>
      <p:ext uri="{BB962C8B-B14F-4D97-AF65-F5344CB8AC3E}">
        <p14:creationId xmlns:p14="http://schemas.microsoft.com/office/powerpoint/2010/main" val="1635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Nära anhöriga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Vanligen </a:t>
            </a:r>
            <a:r>
              <a:rPr lang="sv-SE" dirty="0"/>
              <a:t>räknas som nära anhörig maka, make, sammanboende, registrerade partner, barn, barnbarn, syskon, föräldrar, mor- och farföräldrar samt svärföräldrar.</a:t>
            </a:r>
          </a:p>
        </p:txBody>
      </p:sp>
    </p:spTree>
    <p:extLst>
      <p:ext uri="{BB962C8B-B14F-4D97-AF65-F5344CB8AC3E}">
        <p14:creationId xmlns:p14="http://schemas.microsoft.com/office/powerpoint/2010/main" val="1978667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Regeringsformen (1 kap. 9 § RF</a:t>
            </a:r>
            <a:r>
              <a:rPr lang="sv-SE" dirty="0" smtClean="0"/>
              <a:t>).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är viktigt </a:t>
            </a:r>
            <a:r>
              <a:rPr lang="sv-SE" dirty="0" smtClean="0"/>
              <a:t>som </a:t>
            </a:r>
            <a:r>
              <a:rPr lang="sv-SE" dirty="0"/>
              <a:t>arbetsgivare </a:t>
            </a:r>
            <a:r>
              <a:rPr lang="sv-SE" dirty="0" smtClean="0"/>
              <a:t>att tänka </a:t>
            </a:r>
            <a:r>
              <a:rPr lang="sv-SE" dirty="0"/>
              <a:t>på, inför handläggning av en ansökan, </a:t>
            </a:r>
            <a:r>
              <a:rPr lang="sv-SE" dirty="0" smtClean="0"/>
              <a:t>att vara </a:t>
            </a:r>
            <a:r>
              <a:rPr lang="sv-SE" dirty="0"/>
              <a:t>konsekvent utifrån den så kallade likabehandlingsprincipen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56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6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dresultat för nyår blå ra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25" y="1"/>
            <a:ext cx="1091679" cy="110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ng 6"/>
          <p:cNvSpPr/>
          <p:nvPr/>
        </p:nvSpPr>
        <p:spPr>
          <a:xfrm>
            <a:off x="1594366" y="724245"/>
            <a:ext cx="5387099" cy="5381625"/>
          </a:xfrm>
          <a:prstGeom prst="donu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498" tIns="45248" rIns="90498" bIns="45248" rtlCol="0" anchor="ctr"/>
          <a:lstStyle/>
          <a:p>
            <a:pPr algn="ctr" defTabSz="904979"/>
            <a:endParaRPr lang="sv-SE" b="0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705570" y="2770372"/>
            <a:ext cx="1063243" cy="521888"/>
          </a:xfrm>
          <a:prstGeom prst="rect">
            <a:avLst/>
          </a:prstGeom>
          <a:noFill/>
        </p:spPr>
        <p:txBody>
          <a:bodyPr wrap="square" lIns="90498" tIns="45248" rIns="90498" bIns="45248" rtlCol="0">
            <a:spAutoFit/>
          </a:bodyPr>
          <a:lstStyle/>
          <a:p>
            <a:pPr defTabSz="904979"/>
            <a:r>
              <a:rPr lang="sv-SE" sz="1400" dirty="0">
                <a:solidFill>
                  <a:schemeClr val="accent1"/>
                </a:solidFill>
                <a:latin typeface="Calibri"/>
              </a:rPr>
              <a:t>Inriktnings-diskussion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825974" y="3931404"/>
            <a:ext cx="1194301" cy="706933"/>
          </a:xfrm>
          <a:prstGeom prst="rect">
            <a:avLst/>
          </a:prstGeom>
          <a:noFill/>
        </p:spPr>
        <p:txBody>
          <a:bodyPr wrap="square" lIns="90498" tIns="45248" rIns="90498" bIns="45248" rtlCol="0">
            <a:spAutoFit/>
          </a:bodyPr>
          <a:lstStyle>
            <a:defPPr>
              <a:defRPr lang="sv-SE"/>
            </a:defPPr>
            <a:lvl1pPr>
              <a:defRPr sz="800">
                <a:solidFill>
                  <a:srgbClr val="1F497D"/>
                </a:solidFill>
              </a:defRPr>
            </a:lvl1pPr>
          </a:lstStyle>
          <a:p>
            <a:pPr defTabSz="904979"/>
            <a:r>
              <a:rPr lang="sv-SE" sz="1000" dirty="0" smtClean="0">
                <a:latin typeface="Calibri"/>
              </a:rPr>
              <a:t>Individ-förhandlingar</a:t>
            </a:r>
          </a:p>
          <a:p>
            <a:pPr defTabSz="904979"/>
            <a:r>
              <a:rPr lang="sv-SE" sz="1000" dirty="0" smtClean="0">
                <a:latin typeface="Calibri"/>
              </a:rPr>
              <a:t>Anställda per den 30/9</a:t>
            </a:r>
            <a:endParaRPr lang="sv-SE" sz="1000" dirty="0">
              <a:latin typeface="Calibri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2183658" y="4693592"/>
            <a:ext cx="1063243" cy="245594"/>
          </a:xfrm>
          <a:prstGeom prst="rect">
            <a:avLst/>
          </a:prstGeom>
          <a:noFill/>
        </p:spPr>
        <p:txBody>
          <a:bodyPr wrap="square" lIns="90498" tIns="45248" rIns="90498" bIns="45248" rtlCol="0">
            <a:spAutoFit/>
          </a:bodyPr>
          <a:lstStyle/>
          <a:p>
            <a:pPr defTabSz="904979"/>
            <a:r>
              <a:rPr lang="sv-SE" sz="1000" dirty="0">
                <a:solidFill>
                  <a:srgbClr val="1F497D"/>
                </a:solidFill>
                <a:latin typeface="Calibri"/>
              </a:rPr>
              <a:t>Yrkanden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877896" y="2126622"/>
            <a:ext cx="1327814" cy="306993"/>
          </a:xfrm>
          <a:prstGeom prst="rect">
            <a:avLst/>
          </a:prstGeom>
          <a:noFill/>
        </p:spPr>
        <p:txBody>
          <a:bodyPr wrap="square" lIns="90498" tIns="45248" rIns="90498" bIns="45248" rtlCol="0">
            <a:spAutoFit/>
          </a:bodyPr>
          <a:lstStyle/>
          <a:p>
            <a:pPr defTabSz="904979"/>
            <a:r>
              <a:rPr lang="sv-SE" sz="1400" dirty="0">
                <a:solidFill>
                  <a:prstClr val="black"/>
                </a:solidFill>
                <a:latin typeface="Calibri"/>
              </a:rPr>
              <a:t>Budgetarbete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700691" y="3031316"/>
            <a:ext cx="965935" cy="706933"/>
          </a:xfrm>
          <a:prstGeom prst="rect">
            <a:avLst/>
          </a:prstGeom>
          <a:noFill/>
        </p:spPr>
        <p:txBody>
          <a:bodyPr wrap="square" lIns="90498" tIns="45248" rIns="90498" bIns="45248" rtlCol="0">
            <a:spAutoFit/>
          </a:bodyPr>
          <a:lstStyle/>
          <a:p>
            <a:pPr defTabSz="904979"/>
            <a:r>
              <a:rPr lang="sv-SE" sz="1000" dirty="0" smtClean="0">
                <a:solidFill>
                  <a:srgbClr val="1F497D"/>
                </a:solidFill>
                <a:latin typeface="Calibri"/>
              </a:rPr>
              <a:t>1/10</a:t>
            </a:r>
          </a:p>
          <a:p>
            <a:pPr defTabSz="904979"/>
            <a:r>
              <a:rPr lang="sv-SE" sz="1000" dirty="0" smtClean="0">
                <a:solidFill>
                  <a:srgbClr val="1F497D"/>
                </a:solidFill>
                <a:latin typeface="Calibri"/>
              </a:rPr>
              <a:t>Sista datum lönesättande samtal</a:t>
            </a:r>
            <a:endParaRPr lang="sv-SE" sz="10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5351157" y="4837070"/>
            <a:ext cx="1063243" cy="245594"/>
          </a:xfrm>
          <a:prstGeom prst="rect">
            <a:avLst/>
          </a:prstGeom>
          <a:noFill/>
        </p:spPr>
        <p:txBody>
          <a:bodyPr wrap="square" lIns="90498" tIns="45248" rIns="90498" bIns="45248" rtlCol="0">
            <a:spAutoFit/>
          </a:bodyPr>
          <a:lstStyle/>
          <a:p>
            <a:pPr defTabSz="904979"/>
            <a:r>
              <a:rPr lang="sv-SE" sz="1000" dirty="0" smtClean="0">
                <a:solidFill>
                  <a:srgbClr val="1F497D"/>
                </a:solidFill>
                <a:latin typeface="Calibri"/>
              </a:rPr>
              <a:t>Bud/förvaltning</a:t>
            </a:r>
            <a:endParaRPr lang="sv-SE" sz="10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5173952" y="2038491"/>
            <a:ext cx="1559423" cy="306993"/>
          </a:xfrm>
          <a:prstGeom prst="rect">
            <a:avLst/>
          </a:prstGeom>
          <a:noFill/>
        </p:spPr>
        <p:txBody>
          <a:bodyPr wrap="square" lIns="90498" tIns="45248" rIns="90498" bIns="45248" rtlCol="0">
            <a:spAutoFit/>
          </a:bodyPr>
          <a:lstStyle/>
          <a:p>
            <a:pPr defTabSz="904979"/>
            <a:r>
              <a:rPr lang="sv-SE" sz="1400" dirty="0">
                <a:solidFill>
                  <a:prstClr val="black"/>
                </a:solidFill>
                <a:latin typeface="Calibri"/>
              </a:rPr>
              <a:t>Beslut om budget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5401507" y="3955716"/>
            <a:ext cx="1595010" cy="399156"/>
          </a:xfrm>
          <a:prstGeom prst="rect">
            <a:avLst/>
          </a:prstGeom>
          <a:noFill/>
        </p:spPr>
        <p:txBody>
          <a:bodyPr wrap="none" lIns="90498" tIns="45248" rIns="90498" bIns="45248" rtlCol="0">
            <a:spAutoFit/>
          </a:bodyPr>
          <a:lstStyle/>
          <a:p>
            <a:pPr defTabSz="904979"/>
            <a:r>
              <a:rPr lang="sv-SE" sz="1000" dirty="0">
                <a:solidFill>
                  <a:srgbClr val="1F497D"/>
                </a:solidFill>
                <a:latin typeface="Calibri"/>
              </a:rPr>
              <a:t>Förhandlingsinstruktioner </a:t>
            </a:r>
          </a:p>
          <a:p>
            <a:pPr defTabSz="904979"/>
            <a:r>
              <a:rPr lang="sv-SE" sz="1000" dirty="0">
                <a:solidFill>
                  <a:srgbClr val="1F497D"/>
                </a:solidFill>
                <a:latin typeface="Calibri"/>
              </a:rPr>
              <a:t>och listor 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352906" y="1239806"/>
            <a:ext cx="1761722" cy="553045"/>
          </a:xfrm>
          <a:prstGeom prst="rect">
            <a:avLst/>
          </a:prstGeom>
          <a:noFill/>
        </p:spPr>
        <p:txBody>
          <a:bodyPr wrap="none" lIns="90498" tIns="45248" rIns="90498" bIns="45248" rtlCol="0">
            <a:spAutoFit/>
          </a:bodyPr>
          <a:lstStyle/>
          <a:p>
            <a:pPr defTabSz="904979"/>
            <a:r>
              <a:rPr lang="sv-SE" sz="1000" dirty="0">
                <a:solidFill>
                  <a:srgbClr val="1F497D"/>
                </a:solidFill>
                <a:latin typeface="Calibri"/>
              </a:rPr>
              <a:t>Uppföljning av föregående år </a:t>
            </a:r>
          </a:p>
          <a:p>
            <a:pPr defTabSz="904979"/>
            <a:r>
              <a:rPr lang="sv-SE" sz="1000" dirty="0">
                <a:solidFill>
                  <a:srgbClr val="1F497D"/>
                </a:solidFill>
                <a:latin typeface="Calibri"/>
              </a:rPr>
              <a:t>Analys av statistik </a:t>
            </a:r>
          </a:p>
          <a:p>
            <a:pPr defTabSz="904979"/>
            <a:r>
              <a:rPr lang="sv-SE" sz="1000" dirty="0">
                <a:solidFill>
                  <a:srgbClr val="1F497D"/>
                </a:solidFill>
                <a:latin typeface="Calibri"/>
              </a:rPr>
              <a:t>löneläge och lönespridning</a:t>
            </a:r>
          </a:p>
        </p:txBody>
      </p:sp>
      <p:sp>
        <p:nvSpPr>
          <p:cNvPr id="6" name="Ring 5"/>
          <p:cNvSpPr/>
          <p:nvPr/>
        </p:nvSpPr>
        <p:spPr>
          <a:xfrm>
            <a:off x="3234213" y="2361152"/>
            <a:ext cx="2126487" cy="2107810"/>
          </a:xfrm>
          <a:prstGeom prst="don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8" tIns="45248" rIns="90498" bIns="45248" spcCol="0" rtlCol="0" anchor="ctr"/>
          <a:lstStyle/>
          <a:p>
            <a:pPr algn="ctr" defTabSz="904979"/>
            <a:endParaRPr lang="sv-SE" b="0" dirty="0">
              <a:solidFill>
                <a:prstClr val="black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3090530" y="2739519"/>
            <a:ext cx="1273777" cy="429934"/>
          </a:xfrm>
          <a:prstGeom prst="rect">
            <a:avLst/>
          </a:prstGeom>
          <a:noFill/>
        </p:spPr>
        <p:txBody>
          <a:bodyPr wrap="square" lIns="90498" tIns="45248" rIns="90498" bIns="45248" rtlCol="0">
            <a:spAutoFit/>
          </a:bodyPr>
          <a:lstStyle/>
          <a:p>
            <a:pPr defTabSz="904979"/>
            <a:r>
              <a:rPr lang="sv-SE" sz="1100" dirty="0">
                <a:solidFill>
                  <a:prstClr val="black"/>
                </a:solidFill>
                <a:latin typeface="Calibri"/>
              </a:rPr>
              <a:t>Personalplaner/  Utvecklingssamtal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4407663" y="3656107"/>
            <a:ext cx="1063243" cy="260657"/>
          </a:xfrm>
          <a:prstGeom prst="rect">
            <a:avLst/>
          </a:prstGeom>
          <a:noFill/>
        </p:spPr>
        <p:txBody>
          <a:bodyPr wrap="square" lIns="90498" tIns="45248" rIns="90498" bIns="45248" rtlCol="0">
            <a:spAutoFit/>
          </a:bodyPr>
          <a:lstStyle/>
          <a:p>
            <a:pPr defTabSz="904979"/>
            <a:r>
              <a:rPr lang="sv-SE" sz="1100" dirty="0" smtClean="0">
                <a:solidFill>
                  <a:prstClr val="black"/>
                </a:solidFill>
                <a:latin typeface="Calibri"/>
              </a:rPr>
              <a:t>Lönesamtal</a:t>
            </a:r>
            <a:endParaRPr lang="sv-SE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4472462" y="2759845"/>
            <a:ext cx="1134126" cy="429944"/>
          </a:xfrm>
          <a:prstGeom prst="rect">
            <a:avLst/>
          </a:prstGeom>
          <a:noFill/>
        </p:spPr>
        <p:txBody>
          <a:bodyPr wrap="square" lIns="90498" tIns="45248" rIns="90498" bIns="45248" rtlCol="0">
            <a:spAutoFit/>
          </a:bodyPr>
          <a:lstStyle/>
          <a:p>
            <a:pPr defTabSz="904979"/>
            <a:r>
              <a:rPr lang="sv-SE" sz="1100" dirty="0">
                <a:solidFill>
                  <a:prstClr val="black"/>
                </a:solidFill>
                <a:latin typeface="Calibri"/>
              </a:rPr>
              <a:t>Utvecklings</a:t>
            </a:r>
          </a:p>
          <a:p>
            <a:pPr defTabSz="904979"/>
            <a:r>
              <a:rPr lang="sv-SE" sz="1100" dirty="0">
                <a:solidFill>
                  <a:prstClr val="black"/>
                </a:solidFill>
                <a:latin typeface="Calibri"/>
              </a:rPr>
              <a:t>samtal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302986" y="407658"/>
            <a:ext cx="2685332" cy="923322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sv-SE" sz="3600" b="0" dirty="0">
                <a:latin typeface="+mj-lt"/>
                <a:cs typeface="+mj-cs"/>
              </a:rPr>
              <a:t>Årscykel LU</a:t>
            </a:r>
          </a:p>
          <a:p>
            <a:r>
              <a:rPr lang="sv-SE" dirty="0" smtClean="0">
                <a:latin typeface="+mj-lt"/>
                <a:cs typeface="+mj-cs"/>
              </a:rPr>
              <a:t>- RALS</a:t>
            </a:r>
            <a:endParaRPr lang="sv-SE" dirty="0">
              <a:latin typeface="+mj-lt"/>
              <a:cs typeface="+mj-cs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2666626" y="1402038"/>
            <a:ext cx="1063243" cy="521888"/>
          </a:xfrm>
          <a:prstGeom prst="rect">
            <a:avLst/>
          </a:prstGeom>
          <a:noFill/>
        </p:spPr>
        <p:txBody>
          <a:bodyPr wrap="square" lIns="90498" tIns="45248" rIns="90498" bIns="45248" rtlCol="0">
            <a:spAutoFit/>
          </a:bodyPr>
          <a:lstStyle/>
          <a:p>
            <a:pPr defTabSz="904979"/>
            <a:r>
              <a:rPr lang="sv-SE" sz="1400" i="1" dirty="0">
                <a:solidFill>
                  <a:schemeClr val="accent1"/>
                </a:solidFill>
                <a:latin typeface="Calibri"/>
              </a:rPr>
              <a:t>Inriktnings-diskussion?</a:t>
            </a:r>
          </a:p>
        </p:txBody>
      </p:sp>
      <p:cxnSp>
        <p:nvCxnSpPr>
          <p:cNvPr id="20" name="Rak 19"/>
          <p:cNvCxnSpPr>
            <a:stCxn id="6" idx="0"/>
            <a:endCxn id="6" idx="4"/>
          </p:cNvCxnSpPr>
          <p:nvPr/>
        </p:nvCxnSpPr>
        <p:spPr bwMode="auto">
          <a:xfrm>
            <a:off x="4297456" y="2361152"/>
            <a:ext cx="0" cy="21078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Rak 22"/>
          <p:cNvCxnSpPr>
            <a:stCxn id="6" idx="2"/>
            <a:endCxn id="6" idx="6"/>
          </p:cNvCxnSpPr>
          <p:nvPr/>
        </p:nvCxnSpPr>
        <p:spPr bwMode="auto">
          <a:xfrm>
            <a:off x="3234213" y="3415057"/>
            <a:ext cx="21264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ruta 24"/>
          <p:cNvSpPr txBox="1"/>
          <p:nvPr/>
        </p:nvSpPr>
        <p:spPr>
          <a:xfrm>
            <a:off x="3343095" y="3656106"/>
            <a:ext cx="1063243" cy="598616"/>
          </a:xfrm>
          <a:prstGeom prst="rect">
            <a:avLst/>
          </a:prstGeom>
          <a:noFill/>
        </p:spPr>
        <p:txBody>
          <a:bodyPr wrap="square" lIns="90498" tIns="45248" rIns="90498" bIns="45248" rtlCol="0">
            <a:spAutoFit/>
          </a:bodyPr>
          <a:lstStyle/>
          <a:p>
            <a:pPr defTabSz="904979"/>
            <a:r>
              <a:rPr lang="sv-SE" sz="1100" dirty="0">
                <a:solidFill>
                  <a:prstClr val="black"/>
                </a:solidFill>
                <a:latin typeface="Calibri"/>
              </a:rPr>
              <a:t>Löne- &amp; lönesättande samtal</a:t>
            </a:r>
          </a:p>
        </p:txBody>
      </p:sp>
      <p:sp>
        <p:nvSpPr>
          <p:cNvPr id="26" name="Vänster-höger 25"/>
          <p:cNvSpPr/>
          <p:nvPr/>
        </p:nvSpPr>
        <p:spPr bwMode="auto">
          <a:xfrm>
            <a:off x="3234213" y="5153025"/>
            <a:ext cx="2116944" cy="484632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904782"/>
            <a:r>
              <a:rPr lang="sv-SE" sz="1000" dirty="0">
                <a:solidFill>
                  <a:schemeClr val="tx2"/>
                </a:solidFill>
              </a:rPr>
              <a:t>Sommarsemester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7194112" y="3415057"/>
            <a:ext cx="1401082" cy="368399"/>
          </a:xfrm>
          <a:prstGeom prst="rect">
            <a:avLst/>
          </a:prstGeom>
          <a:noFill/>
        </p:spPr>
        <p:txBody>
          <a:bodyPr wrap="none" lIns="90516" tIns="45258" rIns="90516" bIns="45258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”MÄRKET”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2620920" y="4976039"/>
            <a:ext cx="12265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4979"/>
            <a:r>
              <a:rPr lang="sv-SE" sz="1000" dirty="0" smtClean="0">
                <a:solidFill>
                  <a:srgbClr val="1F497D"/>
                </a:solidFill>
                <a:latin typeface="Calibri"/>
              </a:rPr>
              <a:t>Bud/fakulteter</a:t>
            </a:r>
            <a:endParaRPr lang="sv-SE" sz="1000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händer härnäst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30/4 preliminära förhandlingsfiler </a:t>
            </a:r>
          </a:p>
          <a:p>
            <a:r>
              <a:rPr lang="sv-SE" dirty="0" smtClean="0"/>
              <a:t>Chefen kontrollerar anställningar så att de stämmer</a:t>
            </a:r>
          </a:p>
          <a:p>
            <a:r>
              <a:rPr lang="sv-SE" dirty="0" smtClean="0"/>
              <a:t>Lönesamtal </a:t>
            </a:r>
            <a:r>
              <a:rPr lang="sv-SE" dirty="0" smtClean="0"/>
              <a:t>under våren</a:t>
            </a:r>
          </a:p>
          <a:p>
            <a:r>
              <a:rPr lang="sv-SE" dirty="0"/>
              <a:t>L</a:t>
            </a:r>
            <a:r>
              <a:rPr lang="sv-SE" dirty="0" smtClean="0"/>
              <a:t>önesättande samtal tidig höst</a:t>
            </a:r>
            <a:endParaRPr lang="sv-SE" dirty="0" smtClean="0"/>
          </a:p>
          <a:p>
            <a:r>
              <a:rPr lang="sv-SE" dirty="0"/>
              <a:t>Lönerevisionen omfattar anställda per den 30/9</a:t>
            </a:r>
          </a:p>
          <a:p>
            <a:r>
              <a:rPr lang="sv-SE" dirty="0" smtClean="0"/>
              <a:t>Förhandlingar </a:t>
            </a:r>
            <a:r>
              <a:rPr lang="sv-SE" dirty="0" smtClean="0"/>
              <a:t>med förbunden –september</a:t>
            </a:r>
          </a:p>
          <a:p>
            <a:r>
              <a:rPr lang="sv-SE" dirty="0" smtClean="0"/>
              <a:t>Lönesättande </a:t>
            </a:r>
            <a:r>
              <a:rPr lang="sv-SE" dirty="0" smtClean="0"/>
              <a:t>samtal klara 1/10</a:t>
            </a:r>
          </a:p>
          <a:p>
            <a:r>
              <a:rPr lang="sv-SE" dirty="0" smtClean="0"/>
              <a:t>Ny lön innan jul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30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Avtalsprocessen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8013" y="1639120"/>
            <a:ext cx="7587440" cy="3563159"/>
          </a:xfrm>
        </p:spPr>
        <p:txBody>
          <a:bodyPr/>
          <a:lstStyle/>
          <a:p>
            <a:r>
              <a:rPr lang="sv-SE" dirty="0" smtClean="0"/>
              <a:t>Formerna för förhandling</a:t>
            </a:r>
          </a:p>
          <a:p>
            <a:pPr lvl="1"/>
            <a:r>
              <a:rPr lang="sv-SE" dirty="0" smtClean="0"/>
              <a:t>Centrala avtal</a:t>
            </a:r>
          </a:p>
          <a:p>
            <a:pPr lvl="2"/>
            <a:r>
              <a:rPr lang="sv-SE" dirty="0" smtClean="0"/>
              <a:t>Villkorsavtal, pensioner, märket ? </a:t>
            </a:r>
            <a:endParaRPr lang="sv-SE" dirty="0"/>
          </a:p>
          <a:p>
            <a:pPr lvl="1"/>
            <a:r>
              <a:rPr lang="sv-SE" dirty="0" smtClean="0"/>
              <a:t>Lokala avtal </a:t>
            </a:r>
          </a:p>
          <a:p>
            <a:pPr lvl="2"/>
            <a:r>
              <a:rPr lang="sv-SE" dirty="0" smtClean="0"/>
              <a:t>förändring av lönebild &amp; förhandlingsordning</a:t>
            </a:r>
          </a:p>
          <a:p>
            <a:pPr lvl="1">
              <a:buFont typeface="Arial" pitchFamily="34" charset="0"/>
              <a:buChar char="–"/>
            </a:pPr>
            <a:r>
              <a:rPr lang="sv-SE" dirty="0" smtClean="0"/>
              <a:t>Individnivå</a:t>
            </a:r>
          </a:p>
          <a:p>
            <a:pPr lvl="2">
              <a:buFont typeface="Arial" pitchFamily="34" charset="0"/>
              <a:buChar char="–"/>
            </a:pPr>
            <a:r>
              <a:rPr lang="sv-SE" dirty="0" smtClean="0"/>
              <a:t>arbetsinnehåll och prestationer</a:t>
            </a:r>
            <a:endParaRPr lang="sv-SE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sv-SE" sz="1200" dirty="0" smtClean="0"/>
              <a:t>Arbetsgivarföreträdare (chef) och lokalt förbund</a:t>
            </a:r>
          </a:p>
          <a:p>
            <a:pPr marL="909637" lvl="2" indent="0">
              <a:buNone/>
            </a:pPr>
            <a:r>
              <a:rPr lang="sv-SE" sz="1200" i="1" dirty="0"/>
              <a:t>e</a:t>
            </a:r>
            <a:r>
              <a:rPr lang="sv-SE" sz="1200" i="1" dirty="0" smtClean="0"/>
              <a:t>ller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v-SE" sz="1200" dirty="0"/>
              <a:t>Arbetsgivarföreträdare </a:t>
            </a:r>
            <a:r>
              <a:rPr lang="sv-SE" sz="1200" dirty="0" smtClean="0"/>
              <a:t>(chef</a:t>
            </a:r>
            <a:r>
              <a:rPr lang="sv-SE" sz="1200" dirty="0"/>
              <a:t>) </a:t>
            </a:r>
            <a:r>
              <a:rPr lang="sv-SE" sz="1200" dirty="0" smtClean="0"/>
              <a:t>och individ</a:t>
            </a:r>
            <a:endParaRPr lang="sv-SE" sz="1200" dirty="0"/>
          </a:p>
        </p:txBody>
      </p:sp>
      <p:sp>
        <p:nvSpPr>
          <p:cNvPr id="5" name="Rektangel med rundade hörn 4"/>
          <p:cNvSpPr/>
          <p:nvPr/>
        </p:nvSpPr>
        <p:spPr bwMode="auto">
          <a:xfrm>
            <a:off x="4248150" y="400050"/>
            <a:ext cx="1171575" cy="666750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Centrala avtal</a:t>
            </a:r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5614987" y="400050"/>
            <a:ext cx="1171575" cy="666750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dirty="0" smtClean="0">
                <a:solidFill>
                  <a:schemeClr val="tx2"/>
                </a:solidFill>
              </a:rPr>
              <a:t>Lokala</a:t>
            </a:r>
            <a:r>
              <a:rPr kumimoji="0" lang="sv-SE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avtal</a:t>
            </a:r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7038975" y="400050"/>
            <a:ext cx="1171575" cy="666750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Individ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144485" y="1166425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smtClean="0">
                <a:solidFill>
                  <a:schemeClr val="tx2"/>
                </a:solidFill>
              </a:rPr>
              <a:t>Arbetsgivarverket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614987" y="1166425"/>
            <a:ext cx="1343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smtClean="0">
                <a:solidFill>
                  <a:schemeClr val="tx2"/>
                </a:solidFill>
              </a:rPr>
              <a:t>Lunds universitet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370525" y="1166424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smtClean="0">
                <a:solidFill>
                  <a:schemeClr val="tx2"/>
                </a:solidFill>
              </a:rPr>
              <a:t>Chef</a:t>
            </a:r>
          </a:p>
        </p:txBody>
      </p:sp>
    </p:spTree>
    <p:extLst>
      <p:ext uri="{BB962C8B-B14F-4D97-AF65-F5344CB8AC3E}">
        <p14:creationId xmlns:p14="http://schemas.microsoft.com/office/powerpoint/2010/main" val="38089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1049806" y="-211137"/>
            <a:ext cx="7605713" cy="1139825"/>
          </a:xfrm>
        </p:spPr>
        <p:txBody>
          <a:bodyPr/>
          <a:lstStyle/>
          <a:p>
            <a:r>
              <a:rPr lang="sv-SE" dirty="0"/>
              <a:t>L</a:t>
            </a:r>
            <a:r>
              <a:rPr lang="sv-SE" dirty="0" smtClean="0"/>
              <a:t>önesamtal vs lönesättande samtal</a:t>
            </a:r>
            <a:endParaRPr lang="sv-SE" dirty="0"/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2614331" y="1447108"/>
            <a:ext cx="2847975" cy="77152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2620651" y="3388889"/>
            <a:ext cx="2889956" cy="66975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2614331" y="3396891"/>
            <a:ext cx="280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chemeClr val="tx2"/>
                </a:solidFill>
              </a:rPr>
              <a:t>Analys, bestäm löneläge, statistik, lämna bud. Kontakt med personalsamordnare </a:t>
            </a:r>
          </a:p>
        </p:txBody>
      </p:sp>
      <p:sp>
        <p:nvSpPr>
          <p:cNvPr id="13" name="Rektangel med rundade hörn 12"/>
          <p:cNvSpPr/>
          <p:nvPr/>
        </p:nvSpPr>
        <p:spPr bwMode="auto">
          <a:xfrm>
            <a:off x="4254831" y="2415949"/>
            <a:ext cx="1233485" cy="79057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2746727" y="2672736"/>
            <a:ext cx="1112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chemeClr val="tx2"/>
                </a:solidFill>
              </a:rPr>
              <a:t>Lönesamtal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2747032" y="1602039"/>
            <a:ext cx="2767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chemeClr val="tx2"/>
                </a:solidFill>
              </a:rPr>
              <a:t>Löpande dialog, utvecklingssamtal, avstämningsmöten </a:t>
            </a:r>
            <a:r>
              <a:rPr lang="sv-SE" sz="1200" b="0" dirty="0" err="1" smtClean="0">
                <a:solidFill>
                  <a:schemeClr val="tx2"/>
                </a:solidFill>
              </a:rPr>
              <a:t>etc</a:t>
            </a:r>
            <a:endParaRPr lang="sv-SE" sz="1200" b="0" dirty="0" smtClean="0">
              <a:solidFill>
                <a:schemeClr val="tx2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4356989" y="4381432"/>
            <a:ext cx="1247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chemeClr val="tx2"/>
                </a:solidFill>
              </a:rPr>
              <a:t>Lönesättande samtal </a:t>
            </a:r>
            <a:r>
              <a:rPr lang="sv-SE" sz="800" b="0" dirty="0" smtClean="0">
                <a:solidFill>
                  <a:schemeClr val="tx2"/>
                </a:solidFill>
              </a:rPr>
              <a:t>(96-98%)</a:t>
            </a:r>
          </a:p>
        </p:txBody>
      </p:sp>
      <p:sp>
        <p:nvSpPr>
          <p:cNvPr id="17" name="Rektangel med rundade hörn 16"/>
          <p:cNvSpPr/>
          <p:nvPr/>
        </p:nvSpPr>
        <p:spPr bwMode="auto">
          <a:xfrm>
            <a:off x="2666340" y="4220653"/>
            <a:ext cx="1198671" cy="8001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2705847" y="4342932"/>
            <a:ext cx="108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chemeClr val="tx2"/>
                </a:solidFill>
              </a:rPr>
              <a:t>Förhandling med förbund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3745365" y="6247518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0" dirty="0" smtClean="0">
                <a:solidFill>
                  <a:schemeClr val="tx2"/>
                </a:solidFill>
              </a:rPr>
              <a:t>Ny lön</a:t>
            </a:r>
          </a:p>
        </p:txBody>
      </p:sp>
      <p:sp>
        <p:nvSpPr>
          <p:cNvPr id="21" name="Rektangel med rundade hörn 20"/>
          <p:cNvSpPr/>
          <p:nvPr/>
        </p:nvSpPr>
        <p:spPr bwMode="auto">
          <a:xfrm>
            <a:off x="2661001" y="5228146"/>
            <a:ext cx="1198671" cy="8001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2746727" y="5447418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smtClean="0">
                <a:solidFill>
                  <a:schemeClr val="tx2"/>
                </a:solidFill>
              </a:rPr>
              <a:t>Meddela lön</a:t>
            </a:r>
          </a:p>
        </p:txBody>
      </p:sp>
      <p:sp>
        <p:nvSpPr>
          <p:cNvPr id="18" name="Rektangel med rundade hörn 17"/>
          <p:cNvSpPr/>
          <p:nvPr/>
        </p:nvSpPr>
        <p:spPr bwMode="auto">
          <a:xfrm>
            <a:off x="5808638" y="5176212"/>
            <a:ext cx="1057275" cy="33560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4" name="Rektangel med rundade hörn 23"/>
          <p:cNvSpPr/>
          <p:nvPr/>
        </p:nvSpPr>
        <p:spPr bwMode="auto">
          <a:xfrm>
            <a:off x="5808638" y="5584372"/>
            <a:ext cx="1057275" cy="38259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000" b="0" dirty="0" smtClean="0">
                <a:solidFill>
                  <a:schemeClr val="tx2"/>
                </a:solidFill>
              </a:rPr>
              <a:t>Traditionell förhandling</a:t>
            </a: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5878845" y="5220904"/>
            <a:ext cx="1333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0" dirty="0" smtClean="0">
                <a:solidFill>
                  <a:schemeClr val="tx2"/>
                </a:solidFill>
              </a:rPr>
              <a:t>Dialog nr 2</a:t>
            </a:r>
          </a:p>
        </p:txBody>
      </p:sp>
      <p:sp>
        <p:nvSpPr>
          <p:cNvPr id="25" name="Rektangel med rundade hörn 24"/>
          <p:cNvSpPr/>
          <p:nvPr/>
        </p:nvSpPr>
        <p:spPr bwMode="auto">
          <a:xfrm>
            <a:off x="4292312" y="4211606"/>
            <a:ext cx="1198671" cy="8001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6" name="Rektangel med rundade hörn 25"/>
          <p:cNvSpPr/>
          <p:nvPr/>
        </p:nvSpPr>
        <p:spPr bwMode="auto">
          <a:xfrm>
            <a:off x="2661001" y="2426780"/>
            <a:ext cx="1198671" cy="8001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4292312" y="2439582"/>
            <a:ext cx="124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chemeClr val="tx2"/>
                </a:solidFill>
              </a:rPr>
              <a:t>Lönesamtal</a:t>
            </a:r>
          </a:p>
          <a:p>
            <a:r>
              <a:rPr lang="sv-SE" sz="1000" b="0" dirty="0" smtClean="0">
                <a:solidFill>
                  <a:schemeClr val="tx2"/>
                </a:solidFill>
              </a:rPr>
              <a:t>”förutsättningar och avstämning”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810375" y="1832870"/>
            <a:ext cx="165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sv-SE" sz="12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Utvecklingssamtal</a:t>
            </a:r>
          </a:p>
          <a:p>
            <a:pPr marL="228600" indent="-228600">
              <a:buAutoNum type="arabicPeriod"/>
            </a:pPr>
            <a:r>
              <a:rPr lang="sv-SE" sz="12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Uppföljning</a:t>
            </a:r>
          </a:p>
          <a:p>
            <a:pPr marL="228600" indent="-228600">
              <a:buAutoNum type="arabicPeriod"/>
            </a:pPr>
            <a:r>
              <a:rPr lang="sv-SE" sz="12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Berätta lön</a:t>
            </a:r>
          </a:p>
        </p:txBody>
      </p:sp>
      <p:sp>
        <p:nvSpPr>
          <p:cNvPr id="28" name="Rektangel med rundade hörn 27"/>
          <p:cNvSpPr/>
          <p:nvPr/>
        </p:nvSpPr>
        <p:spPr bwMode="auto">
          <a:xfrm>
            <a:off x="4127842" y="1447108"/>
            <a:ext cx="1487464" cy="3676960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Finns det något syfte </a:t>
            </a:r>
            <a:r>
              <a:rPr lang="sv-SE" dirty="0"/>
              <a:t>med att prata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-chef &amp; anställd?</a:t>
            </a:r>
            <a:endParaRPr lang="sv-SE" sz="1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>
          <a:xfrm>
            <a:off x="4013200" y="1809182"/>
            <a:ext cx="4213225" cy="3000943"/>
          </a:xfrm>
        </p:spPr>
        <p:txBody>
          <a:bodyPr/>
          <a:lstStyle/>
          <a:p>
            <a:r>
              <a:rPr lang="sv-SE" sz="2000" dirty="0" smtClean="0"/>
              <a:t>Arbetsplatsträffar och avdelningsmöten </a:t>
            </a:r>
          </a:p>
          <a:p>
            <a:r>
              <a:rPr lang="sv-SE" sz="2000" dirty="0" smtClean="0"/>
              <a:t>Utvecklingssamtal</a:t>
            </a:r>
            <a:endParaRPr lang="sv-SE" sz="2000" dirty="0"/>
          </a:p>
          <a:p>
            <a:r>
              <a:rPr lang="sv-SE" sz="2000" dirty="0"/>
              <a:t>Medarbetarsamtal</a:t>
            </a:r>
          </a:p>
          <a:p>
            <a:r>
              <a:rPr lang="sv-SE" sz="2000" dirty="0"/>
              <a:t>Återkommande dialoger</a:t>
            </a:r>
          </a:p>
          <a:p>
            <a:r>
              <a:rPr lang="sv-SE" sz="2000" dirty="0" smtClean="0"/>
              <a:t>Lönesamtal/ lönesättande </a:t>
            </a:r>
            <a:r>
              <a:rPr lang="sv-SE" sz="2000" dirty="0"/>
              <a:t>samtal</a:t>
            </a:r>
          </a:p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449262" y="1658035"/>
            <a:ext cx="25304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Vad vill vi med vår </a:t>
            </a:r>
            <a:r>
              <a:rPr lang="sv-SE" dirty="0" smtClean="0"/>
              <a:t>verksamhet?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Hur </a:t>
            </a:r>
            <a:r>
              <a:rPr lang="sv-SE" dirty="0"/>
              <a:t>vet vi att vi gör det vi ska</a:t>
            </a:r>
            <a:r>
              <a:rPr lang="sv-SE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Hur kan vi styra mot det vi vill göra?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714500" y="4635639"/>
            <a:ext cx="3929281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200" b="0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Målstyrningsverktyg – </a:t>
            </a:r>
            <a:r>
              <a:rPr lang="sv-SE" sz="2200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styrmedel</a:t>
            </a:r>
          </a:p>
          <a:p>
            <a:r>
              <a:rPr lang="sv-SE" sz="1100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(förutom dialog och välmotiverade anställda!)</a:t>
            </a:r>
            <a:endParaRPr lang="sv-SE" sz="1100" b="0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sz="1600" b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Individuell och differentierad lön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sz="1600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Kompetensutveckling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sz="1600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Karriärutveckling</a:t>
            </a:r>
            <a:endParaRPr lang="sv-SE" sz="1600" b="0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sz="1600" b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Stimulerande </a:t>
            </a:r>
            <a:r>
              <a:rPr lang="sv-SE" sz="1600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arbetsuppgifter</a:t>
            </a:r>
          </a:p>
          <a:p>
            <a:endParaRPr lang="sv-SE" sz="2200" b="0" dirty="0" err="1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38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</a:t>
            </a:r>
            <a:r>
              <a:rPr lang="sv-SE" dirty="0" smtClean="0"/>
              <a:t>ön?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Ingånget avtal mellan arbetsgivare och arbetstagare</a:t>
            </a:r>
          </a:p>
          <a:p>
            <a:pPr lvl="1"/>
            <a:r>
              <a:rPr lang="sv-SE" sz="1200" dirty="0" smtClean="0"/>
              <a:t>arbetstagaren förbinder sig </a:t>
            </a:r>
            <a:r>
              <a:rPr lang="sv-SE" sz="1200" dirty="0"/>
              <a:t>att utföra </a:t>
            </a:r>
            <a:r>
              <a:rPr lang="sv-SE" sz="1200" dirty="0" smtClean="0"/>
              <a:t>visst arbete </a:t>
            </a:r>
            <a:r>
              <a:rPr lang="sv-SE" sz="1200" dirty="0"/>
              <a:t>för LU och LU betalar lön som </a:t>
            </a:r>
            <a:r>
              <a:rPr lang="sv-SE" sz="1200" dirty="0" smtClean="0"/>
              <a:t>motprestation</a:t>
            </a:r>
            <a:endParaRPr lang="sv-SE" sz="1200" dirty="0"/>
          </a:p>
          <a:p>
            <a:r>
              <a:rPr lang="sv-SE" sz="2400" dirty="0"/>
              <a:t>Viss </a:t>
            </a:r>
            <a:r>
              <a:rPr lang="sv-SE" sz="2400" dirty="0" smtClean="0"/>
              <a:t>mängd och viss kvalitet</a:t>
            </a:r>
            <a:endParaRPr lang="sv-SE" sz="2400" dirty="0"/>
          </a:p>
          <a:p>
            <a:r>
              <a:rPr lang="sv-SE" sz="2400" dirty="0" smtClean="0"/>
              <a:t>Följa </a:t>
            </a:r>
            <a:r>
              <a:rPr lang="sv-SE" sz="2400" dirty="0"/>
              <a:t>ordningsregler</a:t>
            </a:r>
            <a:r>
              <a:rPr lang="sv-SE" sz="2400" dirty="0" smtClean="0"/>
              <a:t>, bidra till god arbetsmiljö</a:t>
            </a:r>
          </a:p>
          <a:p>
            <a:r>
              <a:rPr lang="sv-SE" sz="2400" dirty="0" smtClean="0"/>
              <a:t>Enda förhandlingen om lön är vid anställningstillfället</a:t>
            </a:r>
          </a:p>
          <a:p>
            <a:r>
              <a:rPr lang="sv-SE" sz="2400" dirty="0" smtClean="0"/>
              <a:t>Nyanställd bör placeras in i rätt löneläge normalprestation utifrån bedömning av arbetsinnehåll</a:t>
            </a:r>
            <a:endParaRPr lang="sv-SE" sz="2400" dirty="0"/>
          </a:p>
          <a:p>
            <a:r>
              <a:rPr lang="sv-SE" sz="2400" dirty="0"/>
              <a:t>Rekryteras utifrån förtjänst och </a:t>
            </a:r>
            <a:r>
              <a:rPr lang="sv-SE" sz="2400" dirty="0" smtClean="0"/>
              <a:t>skicklighet </a:t>
            </a:r>
          </a:p>
          <a:p>
            <a:pPr lvl="1"/>
            <a:r>
              <a:rPr lang="sv-SE" sz="1200" dirty="0" smtClean="0"/>
              <a:t>LUs anställda förväntas </a:t>
            </a:r>
            <a:r>
              <a:rPr lang="sv-SE" sz="1200" dirty="0"/>
              <a:t>utföra ett gott arbete = </a:t>
            </a:r>
            <a:r>
              <a:rPr lang="sv-SE" sz="1200" dirty="0" smtClean="0"/>
              <a:t>normalprestation</a:t>
            </a:r>
            <a:endParaRPr lang="sv-SE" sz="12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5781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1" y="887412"/>
            <a:ext cx="7597839" cy="5660391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Lönepåverkande faktorer enligt parterna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_PPT-mall_2012_SV_121127">
  <a:themeElements>
    <a:clrScheme name="Anpassad 3">
      <a:dk1>
        <a:srgbClr val="9C6114"/>
      </a:dk1>
      <a:lt1>
        <a:srgbClr val="FFFFFF"/>
      </a:lt1>
      <a:dk2>
        <a:srgbClr val="000000"/>
      </a:dk2>
      <a:lt2>
        <a:srgbClr val="000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000080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LU_PPT-mall_2012_SV_121127</Template>
  <TotalTime>7303</TotalTime>
  <Words>811</Words>
  <Application>Microsoft Office PowerPoint</Application>
  <PresentationFormat>Anpassad</PresentationFormat>
  <Paragraphs>149</Paragraphs>
  <Slides>22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Lucida Grande</vt:lpstr>
      <vt:lpstr>Times New Roman</vt:lpstr>
      <vt:lpstr>Wingdings</vt:lpstr>
      <vt:lpstr>LU_PPT-mall_2012_SV_121127</vt:lpstr>
      <vt:lpstr>Information RALS, SINK &amp; Familjeangelägenheter</vt:lpstr>
      <vt:lpstr>Lön &amp; lönerevision </vt:lpstr>
      <vt:lpstr>PowerPoint-presentation</vt:lpstr>
      <vt:lpstr>Vad händer härnäst </vt:lpstr>
      <vt:lpstr>Avtalsprocessen</vt:lpstr>
      <vt:lpstr>Lönesamtal vs lönesättande samtal</vt:lpstr>
      <vt:lpstr>        Finns det något syfte med att prata  -chef &amp; anställd?</vt:lpstr>
      <vt:lpstr>Lön?</vt:lpstr>
      <vt:lpstr>Lönepåverkande faktorer enligt parterna</vt:lpstr>
      <vt:lpstr>Specialfall</vt:lpstr>
      <vt:lpstr>Statistik</vt:lpstr>
      <vt:lpstr>PowerPoint-presentation</vt:lpstr>
      <vt:lpstr>PowerPoint-presentation</vt:lpstr>
      <vt:lpstr>Utmaningar</vt:lpstr>
      <vt:lpstr>SINK</vt:lpstr>
      <vt:lpstr>    SINK (särskild inkomstskatt för utomlands bosatta)</vt:lpstr>
      <vt:lpstr>SINK – ange representant</vt:lpstr>
      <vt:lpstr>Ledighet av trängande familjeskäl</vt:lpstr>
      <vt:lpstr>Villkorsavtalet 9 kap 2 § a Familjeangelägenhet – rätt till bibehållen lön</vt:lpstr>
      <vt:lpstr>Nära anhöriga </vt:lpstr>
      <vt:lpstr>Regeringsformen (1 kap. 9 § RF).</vt:lpstr>
      <vt:lpstr>PowerPoint-presentation</vt:lpstr>
    </vt:vector>
  </TitlesOfParts>
  <Company>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Helmer</dc:creator>
  <cp:lastModifiedBy>Veronica Gummesson</cp:lastModifiedBy>
  <cp:revision>185</cp:revision>
  <cp:lastPrinted>2016-05-18T12:47:11Z</cp:lastPrinted>
  <dcterms:created xsi:type="dcterms:W3CDTF">2015-02-01T15:45:11Z</dcterms:created>
  <dcterms:modified xsi:type="dcterms:W3CDTF">2017-04-20T07:18:22Z</dcterms:modified>
</cp:coreProperties>
</file>