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12" r:id="rId2"/>
    <p:sldId id="329" r:id="rId3"/>
    <p:sldId id="337" r:id="rId4"/>
    <p:sldId id="340" r:id="rId5"/>
    <p:sldId id="339" r:id="rId6"/>
    <p:sldId id="341" r:id="rId7"/>
  </p:sldIdLst>
  <p:sldSz cx="9001125" cy="6840538"/>
  <p:notesSz cx="6797675" cy="9928225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04">
          <p15:clr>
            <a:srgbClr val="A4A3A4"/>
          </p15:clr>
        </p15:guide>
        <p15:guide id="2" orient="horz" pos="802">
          <p15:clr>
            <a:srgbClr val="A4A3A4"/>
          </p15:clr>
        </p15:guide>
        <p15:guide id="3" orient="horz" pos="119">
          <p15:clr>
            <a:srgbClr val="A4A3A4"/>
          </p15:clr>
        </p15:guide>
        <p15:guide id="4" orient="horz" pos="1122">
          <p15:clr>
            <a:srgbClr val="A4A3A4"/>
          </p15:clr>
        </p15:guide>
        <p15:guide id="5" pos="492">
          <p15:clr>
            <a:srgbClr val="A4A3A4"/>
          </p15:clr>
        </p15:guide>
        <p15:guide id="6" pos="115">
          <p15:clr>
            <a:srgbClr val="A4A3A4"/>
          </p15:clr>
        </p15:guide>
        <p15:guide id="7" pos="2617">
          <p15:clr>
            <a:srgbClr val="A4A3A4"/>
          </p15:clr>
        </p15:guide>
        <p15:guide id="8" pos="55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DCAB8"/>
    <a:srgbClr val="404040"/>
    <a:srgbClr val="BFB8AF"/>
    <a:srgbClr val="D2BA81"/>
    <a:srgbClr val="BED9C7"/>
    <a:srgbClr val="E9C4C7"/>
    <a:srgbClr val="333333"/>
    <a:srgbClr val="262626"/>
    <a:srgbClr val="FF689D"/>
    <a:srgbClr val="F3EB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1" autoAdjust="0"/>
    <p:restoredTop sz="99866" autoAdjust="0"/>
  </p:normalViewPr>
  <p:slideViewPr>
    <p:cSldViewPr snapToGrid="0" showGuides="1">
      <p:cViewPr varScale="1">
        <p:scale>
          <a:sx n="133" d="100"/>
          <a:sy n="133" d="100"/>
        </p:scale>
        <p:origin x="1098" y="120"/>
      </p:cViewPr>
      <p:guideLst>
        <p:guide orient="horz" pos="4204"/>
        <p:guide orient="horz" pos="802"/>
        <p:guide orient="horz" pos="119"/>
        <p:guide orient="horz" pos="1122"/>
        <p:guide pos="492"/>
        <p:guide pos="115"/>
        <p:guide pos="2617"/>
        <p:guide pos="5565"/>
      </p:guideLst>
    </p:cSldViewPr>
  </p:slideViewPr>
  <p:outlineViewPr>
    <p:cViewPr>
      <p:scale>
        <a:sx n="33" d="100"/>
        <a:sy n="33" d="100"/>
      </p:scale>
      <p:origin x="0" y="5376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150" d="100"/>
          <a:sy n="150" d="100"/>
        </p:scale>
        <p:origin x="-2364" y="349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AF53FA3B-A911-4294-9666-9D8A5388C07E}" type="datetimeFigureOut">
              <a:rPr lang="sv-SE" smtClean="0"/>
              <a:pPr/>
              <a:t>2015-10-16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1" y="943009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5" y="943009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3FFF35AB-58F5-4C8C-9928-1BF893383042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0530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DAAF5E47-94AA-AA43-B08E-C5A5421011EB}" type="datetimeFigureOut">
              <a:rPr lang="sv-SE" smtClean="0"/>
              <a:pPr/>
              <a:t>2015-10-16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50913" y="744538"/>
            <a:ext cx="48958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3009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5" y="943009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CC13FD4B-1391-7946-A8ED-18550D8B130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12102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1 rad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framsidor150 ny rosa.jpg"/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3401" y="188913"/>
            <a:ext cx="8647200" cy="6494400"/>
          </a:xfrm>
          <a:prstGeom prst="rect">
            <a:avLst/>
          </a:prstGeom>
        </p:spPr>
      </p:pic>
      <p:sp>
        <p:nvSpPr>
          <p:cNvPr id="11" name="Rektangel 10"/>
          <p:cNvSpPr/>
          <p:nvPr userDrawn="1"/>
        </p:nvSpPr>
        <p:spPr bwMode="auto">
          <a:xfrm>
            <a:off x="2655888" y="1516103"/>
            <a:ext cx="6178550" cy="128007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942848" y="1523248"/>
            <a:ext cx="5734178" cy="714380"/>
          </a:xfrm>
        </p:spPr>
        <p:txBody>
          <a:bodyPr lIns="0" tIns="97200" rIns="0" bIns="82800"/>
          <a:lstStyle>
            <a:lvl1pPr>
              <a:defRPr sz="3600"/>
            </a:lvl1pPr>
          </a:lstStyle>
          <a:p>
            <a:r>
              <a:rPr lang="sv-SE" dirty="0" smtClean="0"/>
              <a:t>Enradig titelrubrik</a:t>
            </a:r>
            <a:endParaRPr lang="sv-SE" dirty="0"/>
          </a:p>
        </p:txBody>
      </p:sp>
      <p:sp>
        <p:nvSpPr>
          <p:cNvPr id="1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942848" y="2220953"/>
            <a:ext cx="5734178" cy="321507"/>
          </a:xfrm>
        </p:spPr>
        <p:txBody>
          <a:bodyPr lIns="0" tIns="108000" rIns="0"/>
          <a:lstStyle>
            <a:lvl1pPr marL="0" indent="0" algn="l">
              <a:buNone/>
              <a:defRPr sz="1200" b="1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 smtClean="0"/>
              <a:t>Underrubrik eller namn</a:t>
            </a:r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2939428" y="2212035"/>
            <a:ext cx="58816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Bildobjekt 9" descr="Lunds_universitet RGB 150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2198" y="385307"/>
            <a:ext cx="769864" cy="945018"/>
          </a:xfrm>
          <a:prstGeom prst="rect">
            <a:avLst/>
          </a:prstGeom>
        </p:spPr>
      </p:pic>
      <p:pic>
        <p:nvPicPr>
          <p:cNvPr id="14" name="Bildobjekt 13" descr="Lunds sigill RGB 150.png"/>
          <p:cNvPicPr>
            <a:picLocks noChangeAspect="1"/>
          </p:cNvPicPr>
          <p:nvPr userDrawn="1"/>
        </p:nvPicPr>
        <p:blipFill>
          <a:blip r:embed="rId4"/>
          <a:srcRect r="17691" b="21541"/>
          <a:stretch>
            <a:fillRect/>
          </a:stretch>
        </p:blipFill>
        <p:spPr>
          <a:xfrm>
            <a:off x="6329104" y="4279056"/>
            <a:ext cx="2672021" cy="25614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och punkt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41349" y="1666308"/>
            <a:ext cx="4371974" cy="3720107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5346700" y="1666308"/>
            <a:ext cx="2917825" cy="3720107"/>
          </a:xfrm>
        </p:spPr>
        <p:txBody>
          <a:bodyPr/>
          <a:lstStyle>
            <a:lvl1pPr>
              <a:spcAft>
                <a:spcPts val="0"/>
              </a:spcAft>
              <a:buClr>
                <a:schemeClr val="tx2"/>
              </a:buClr>
              <a:defRPr sz="2200"/>
            </a:lvl1pPr>
            <a:lvl2pPr>
              <a:spcAft>
                <a:spcPts val="0"/>
              </a:spcAft>
              <a:buClr>
                <a:schemeClr val="tx2"/>
              </a:buClr>
              <a:defRPr sz="2200"/>
            </a:lvl2pPr>
            <a:lvl3pPr>
              <a:spcAft>
                <a:spcPts val="0"/>
              </a:spcAft>
              <a:buClr>
                <a:schemeClr val="tx2"/>
              </a:buClr>
              <a:defRPr sz="2000"/>
            </a:lvl3pPr>
            <a:lvl4pPr>
              <a:spcAft>
                <a:spcPts val="0"/>
              </a:spcAft>
              <a:buClr>
                <a:schemeClr val="tx2"/>
              </a:buCl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Skriv 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5" name="Rektangel 4"/>
          <p:cNvSpPr/>
          <p:nvPr userDrawn="1"/>
        </p:nvSpPr>
        <p:spPr bwMode="auto">
          <a:xfrm>
            <a:off x="7585075" y="5383213"/>
            <a:ext cx="1249363" cy="130333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8" name="Bildobjekt 7" descr="Lunds_universitet RGB 150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24067" y="5573977"/>
            <a:ext cx="769864" cy="9450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tabell 4"/>
          <p:cNvSpPr>
            <a:spLocks noGrp="1"/>
          </p:cNvSpPr>
          <p:nvPr>
            <p:ph type="tbl" sz="quarter" idx="10"/>
          </p:nvPr>
        </p:nvSpPr>
        <p:spPr>
          <a:xfrm>
            <a:off x="781050" y="1781175"/>
            <a:ext cx="7464452" cy="358933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sv-SE" smtClean="0"/>
              <a:t>Klicka på ikonen för att lägga till en tabell</a:t>
            </a:r>
            <a:endParaRPr lang="en-GB" dirty="0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43262" y="283771"/>
            <a:ext cx="7589459" cy="113982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bil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 bwMode="auto">
          <a:xfrm>
            <a:off x="0" y="0"/>
            <a:ext cx="9001125" cy="684053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pic>
        <p:nvPicPr>
          <p:cNvPr id="5" name="Bildobjekt 4" descr="Lunds_universitet RGB 150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53903" y="1282700"/>
            <a:ext cx="3325247" cy="408178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2 rader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framsidor150 ny rosa.jpg"/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3401" y="188913"/>
            <a:ext cx="8647200" cy="6494400"/>
          </a:xfrm>
          <a:prstGeom prst="rect">
            <a:avLst/>
          </a:prstGeom>
        </p:spPr>
      </p:pic>
      <p:sp>
        <p:nvSpPr>
          <p:cNvPr id="11" name="Rektangel 10"/>
          <p:cNvSpPr/>
          <p:nvPr userDrawn="1"/>
        </p:nvSpPr>
        <p:spPr bwMode="auto">
          <a:xfrm>
            <a:off x="2655888" y="1516104"/>
            <a:ext cx="6178550" cy="184729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942848" y="1510712"/>
            <a:ext cx="5734178" cy="1189477"/>
          </a:xfrm>
        </p:spPr>
        <p:txBody>
          <a:bodyPr lIns="0" tIns="97200" rIns="0" bIns="82800" anchor="t" anchorCtr="0"/>
          <a:lstStyle>
            <a:lvl1pPr>
              <a:defRPr sz="3600"/>
            </a:lvl1pPr>
          </a:lstStyle>
          <a:p>
            <a:r>
              <a:rPr lang="sv-SE" dirty="0" smtClean="0"/>
              <a:t>Tvåradig </a:t>
            </a:r>
            <a:br>
              <a:rPr lang="sv-SE" dirty="0" smtClean="0"/>
            </a:br>
            <a:r>
              <a:rPr lang="sv-SE" dirty="0" smtClean="0"/>
              <a:t>titelrubrik</a:t>
            </a:r>
            <a:endParaRPr lang="sv-SE" dirty="0"/>
          </a:p>
        </p:txBody>
      </p:sp>
      <p:sp>
        <p:nvSpPr>
          <p:cNvPr id="1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942848" y="2777523"/>
            <a:ext cx="5734178" cy="321507"/>
          </a:xfrm>
        </p:spPr>
        <p:txBody>
          <a:bodyPr lIns="0" tIns="108000" rIns="0"/>
          <a:lstStyle>
            <a:lvl1pPr marL="0" indent="0" algn="l">
              <a:buNone/>
              <a:defRPr sz="1200" b="1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 smtClean="0"/>
              <a:t>Underrubrik eller namn</a:t>
            </a:r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2939428" y="2768605"/>
            <a:ext cx="58816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Bildobjekt 12" descr="Lunds sigill RGB 150.png"/>
          <p:cNvPicPr>
            <a:picLocks noChangeAspect="1"/>
          </p:cNvPicPr>
          <p:nvPr userDrawn="1"/>
        </p:nvPicPr>
        <p:blipFill>
          <a:blip r:embed="rId3"/>
          <a:srcRect r="17691" b="21541"/>
          <a:stretch>
            <a:fillRect/>
          </a:stretch>
        </p:blipFill>
        <p:spPr>
          <a:xfrm>
            <a:off x="6329104" y="4279056"/>
            <a:ext cx="2672021" cy="2561482"/>
          </a:xfrm>
          <a:prstGeom prst="rect">
            <a:avLst/>
          </a:prstGeom>
        </p:spPr>
      </p:pic>
      <p:pic>
        <p:nvPicPr>
          <p:cNvPr id="12" name="Bildobjekt 11" descr="Lunds_universitet RGB 150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62198" y="385307"/>
            <a:ext cx="769864" cy="9450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1 rad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framsidor150 ny grön.jpg"/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3401" y="190051"/>
            <a:ext cx="8647200" cy="6494400"/>
          </a:xfrm>
          <a:prstGeom prst="rect">
            <a:avLst/>
          </a:prstGeom>
        </p:spPr>
      </p:pic>
      <p:sp>
        <p:nvSpPr>
          <p:cNvPr id="11" name="Rektangel 10"/>
          <p:cNvSpPr/>
          <p:nvPr userDrawn="1"/>
        </p:nvSpPr>
        <p:spPr bwMode="auto">
          <a:xfrm>
            <a:off x="2655888" y="1516103"/>
            <a:ext cx="6178550" cy="128007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942848" y="1523248"/>
            <a:ext cx="5734178" cy="714380"/>
          </a:xfrm>
        </p:spPr>
        <p:txBody>
          <a:bodyPr lIns="0" tIns="97200" rIns="0" bIns="82800"/>
          <a:lstStyle>
            <a:lvl1pPr>
              <a:defRPr sz="3600"/>
            </a:lvl1pPr>
          </a:lstStyle>
          <a:p>
            <a:r>
              <a:rPr lang="sv-SE" dirty="0" smtClean="0"/>
              <a:t>Enradig titelrubrik</a:t>
            </a:r>
            <a:endParaRPr lang="sv-SE" dirty="0"/>
          </a:p>
        </p:txBody>
      </p:sp>
      <p:sp>
        <p:nvSpPr>
          <p:cNvPr id="1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942848" y="2220953"/>
            <a:ext cx="5734178" cy="321507"/>
          </a:xfrm>
        </p:spPr>
        <p:txBody>
          <a:bodyPr lIns="0" tIns="108000" rIns="0"/>
          <a:lstStyle>
            <a:lvl1pPr marL="0" indent="0" algn="l">
              <a:buNone/>
              <a:defRPr sz="1200" b="1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 smtClean="0"/>
              <a:t>Underrubrik eller namn</a:t>
            </a:r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2939428" y="2212035"/>
            <a:ext cx="58816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Bildobjekt 12" descr="Lunds sigill RGB 150.png"/>
          <p:cNvPicPr>
            <a:picLocks noChangeAspect="1"/>
          </p:cNvPicPr>
          <p:nvPr userDrawn="1"/>
        </p:nvPicPr>
        <p:blipFill>
          <a:blip r:embed="rId3"/>
          <a:srcRect r="17691" b="21541"/>
          <a:stretch>
            <a:fillRect/>
          </a:stretch>
        </p:blipFill>
        <p:spPr>
          <a:xfrm>
            <a:off x="6329104" y="4279056"/>
            <a:ext cx="2672021" cy="2561482"/>
          </a:xfrm>
          <a:prstGeom prst="rect">
            <a:avLst/>
          </a:prstGeom>
        </p:spPr>
      </p:pic>
      <p:pic>
        <p:nvPicPr>
          <p:cNvPr id="10" name="Bildobjekt 9" descr="Lunds_universitet RGB 150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62198" y="385307"/>
            <a:ext cx="769864" cy="9450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2 rader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framsidor150 ny grön.jpg"/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3401" y="190051"/>
            <a:ext cx="8647200" cy="6494400"/>
          </a:xfrm>
          <a:prstGeom prst="rect">
            <a:avLst/>
          </a:prstGeom>
        </p:spPr>
      </p:pic>
      <p:sp>
        <p:nvSpPr>
          <p:cNvPr id="11" name="Rektangel 10"/>
          <p:cNvSpPr/>
          <p:nvPr userDrawn="1"/>
        </p:nvSpPr>
        <p:spPr bwMode="auto">
          <a:xfrm>
            <a:off x="2655888" y="1516104"/>
            <a:ext cx="6178550" cy="184729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942848" y="1510712"/>
            <a:ext cx="5734178" cy="1189477"/>
          </a:xfrm>
        </p:spPr>
        <p:txBody>
          <a:bodyPr lIns="0" tIns="97200" rIns="0" bIns="82800" anchor="t" anchorCtr="0"/>
          <a:lstStyle>
            <a:lvl1pPr>
              <a:defRPr sz="3600" baseline="0"/>
            </a:lvl1pPr>
          </a:lstStyle>
          <a:p>
            <a:r>
              <a:rPr lang="sv-SE" dirty="0" smtClean="0"/>
              <a:t>Tvåradig </a:t>
            </a:r>
            <a:br>
              <a:rPr lang="sv-SE" dirty="0" smtClean="0"/>
            </a:br>
            <a:r>
              <a:rPr lang="sv-SE" dirty="0" smtClean="0"/>
              <a:t>titelrubrik</a:t>
            </a:r>
            <a:endParaRPr lang="sv-SE" dirty="0"/>
          </a:p>
        </p:txBody>
      </p:sp>
      <p:sp>
        <p:nvSpPr>
          <p:cNvPr id="1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942848" y="2777523"/>
            <a:ext cx="5734178" cy="321507"/>
          </a:xfrm>
        </p:spPr>
        <p:txBody>
          <a:bodyPr lIns="0" tIns="108000" rIns="0"/>
          <a:lstStyle>
            <a:lvl1pPr marL="0" indent="0" algn="l">
              <a:buNone/>
              <a:defRPr sz="1200" b="1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 smtClean="0"/>
              <a:t>Underrubrik eller namn</a:t>
            </a:r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2939428" y="2768605"/>
            <a:ext cx="58816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4" name="Bildobjekt 13" descr="Lunds sigill RGB 150.png"/>
          <p:cNvPicPr>
            <a:picLocks noChangeAspect="1"/>
          </p:cNvPicPr>
          <p:nvPr userDrawn="1"/>
        </p:nvPicPr>
        <p:blipFill>
          <a:blip r:embed="rId3"/>
          <a:srcRect r="17691" b="21541"/>
          <a:stretch>
            <a:fillRect/>
          </a:stretch>
        </p:blipFill>
        <p:spPr>
          <a:xfrm>
            <a:off x="6329104" y="4279056"/>
            <a:ext cx="2672021" cy="2561482"/>
          </a:xfrm>
          <a:prstGeom prst="rect">
            <a:avLst/>
          </a:prstGeom>
        </p:spPr>
      </p:pic>
      <p:pic>
        <p:nvPicPr>
          <p:cNvPr id="12" name="Bildobjekt 11" descr="Lunds_universitet RGB 150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62198" y="385307"/>
            <a:ext cx="769864" cy="9450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punkt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657538" y="1848670"/>
            <a:ext cx="7587440" cy="3563159"/>
          </a:xfrm>
        </p:spPr>
        <p:txBody>
          <a:bodyPr/>
          <a:lstStyle>
            <a:lvl1pPr>
              <a:spcAft>
                <a:spcPts val="0"/>
              </a:spcAft>
              <a:defRPr sz="2200"/>
            </a:lvl1pPr>
            <a:lvl2pPr>
              <a:spcAft>
                <a:spcPts val="0"/>
              </a:spcAft>
              <a:buClr>
                <a:schemeClr val="tx2"/>
              </a:buClr>
              <a:defRPr sz="2200"/>
            </a:lvl2pPr>
            <a:lvl3pPr>
              <a:spcAft>
                <a:spcPts val="0"/>
              </a:spcAft>
              <a:buClr>
                <a:schemeClr val="tx2"/>
              </a:buClr>
              <a:defRPr/>
            </a:lvl3pPr>
            <a:lvl4pPr>
              <a:spcAft>
                <a:spcPts val="0"/>
              </a:spcAft>
              <a:buClr>
                <a:schemeClr val="tx2"/>
              </a:buClr>
              <a:defRPr/>
            </a:lvl4pPr>
          </a:lstStyle>
          <a:p>
            <a:pPr lvl="0"/>
            <a:r>
              <a:rPr lang="sv-SE" dirty="0" smtClean="0"/>
              <a:t>Skriv 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cxnSp>
        <p:nvCxnSpPr>
          <p:cNvPr id="11" name="Rak 10"/>
          <p:cNvCxnSpPr/>
          <p:nvPr userDrawn="1"/>
        </p:nvCxnSpPr>
        <p:spPr bwMode="auto">
          <a:xfrm>
            <a:off x="745259" y="1499383"/>
            <a:ext cx="750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och punkt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40244" y="1666308"/>
            <a:ext cx="3131642" cy="3720107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051300" y="1666307"/>
            <a:ext cx="4213225" cy="3720107"/>
          </a:xfrm>
        </p:spPr>
        <p:txBody>
          <a:bodyPr/>
          <a:lstStyle>
            <a:lvl1pPr>
              <a:spcAft>
                <a:spcPts val="0"/>
              </a:spcAft>
              <a:buClr>
                <a:schemeClr val="tx2"/>
              </a:buClr>
              <a:defRPr sz="2200"/>
            </a:lvl1pPr>
            <a:lvl2pPr>
              <a:spcAft>
                <a:spcPts val="0"/>
              </a:spcAft>
              <a:buClr>
                <a:schemeClr val="tx2"/>
              </a:buClr>
              <a:defRPr sz="2200"/>
            </a:lvl2pPr>
            <a:lvl3pPr>
              <a:spcAft>
                <a:spcPts val="0"/>
              </a:spcAft>
              <a:buClr>
                <a:schemeClr val="tx2"/>
              </a:buClr>
              <a:defRPr sz="2000"/>
            </a:lvl3pPr>
            <a:lvl4pPr>
              <a:spcAft>
                <a:spcPts val="0"/>
              </a:spcAft>
              <a:buClr>
                <a:schemeClr val="tx2"/>
              </a:buCl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Skriv 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5" name="Rektangel 4"/>
          <p:cNvSpPr/>
          <p:nvPr userDrawn="1"/>
        </p:nvSpPr>
        <p:spPr bwMode="auto">
          <a:xfrm>
            <a:off x="7585075" y="5383213"/>
            <a:ext cx="1249363" cy="130333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8" name="Bildobjekt 7" descr="Lunds_universitet RGB 150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24067" y="5573977"/>
            <a:ext cx="769864" cy="9450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sida för större illustrati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 bwMode="auto">
          <a:xfrm>
            <a:off x="0" y="0"/>
            <a:ext cx="9001125" cy="684053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pic>
        <p:nvPicPr>
          <p:cNvPr id="4" name="Bildobjekt 3" descr="Lunds_universitet RGB 150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24067" y="5573977"/>
            <a:ext cx="769864" cy="945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296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sida 1 r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 userDrawn="1"/>
        </p:nvSpPr>
        <p:spPr bwMode="auto">
          <a:xfrm>
            <a:off x="182563" y="182563"/>
            <a:ext cx="8647200" cy="6494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ktangel 27"/>
          <p:cNvSpPr/>
          <p:nvPr userDrawn="1"/>
        </p:nvSpPr>
        <p:spPr bwMode="auto">
          <a:xfrm>
            <a:off x="2655888" y="1516103"/>
            <a:ext cx="6178550" cy="128007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ubrik 1"/>
          <p:cNvSpPr>
            <a:spLocks noGrp="1"/>
          </p:cNvSpPr>
          <p:nvPr>
            <p:ph type="ctrTitle" hasCustomPrompt="1"/>
          </p:nvPr>
        </p:nvSpPr>
        <p:spPr>
          <a:xfrm>
            <a:off x="2942848" y="1523248"/>
            <a:ext cx="5734178" cy="714380"/>
          </a:xfrm>
        </p:spPr>
        <p:txBody>
          <a:bodyPr lIns="0" tIns="97200" rIns="0" bIns="82800"/>
          <a:lstStyle>
            <a:lvl1pPr>
              <a:defRPr sz="3600"/>
            </a:lvl1pPr>
          </a:lstStyle>
          <a:p>
            <a:r>
              <a:rPr lang="sv-SE" dirty="0" smtClean="0"/>
              <a:t>Enradig titelrubrik</a:t>
            </a:r>
            <a:endParaRPr lang="sv-SE" dirty="0"/>
          </a:p>
        </p:txBody>
      </p:sp>
      <p:sp>
        <p:nvSpPr>
          <p:cNvPr id="30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942848" y="2220953"/>
            <a:ext cx="5734178" cy="321507"/>
          </a:xfrm>
        </p:spPr>
        <p:txBody>
          <a:bodyPr lIns="0" tIns="108000" rIns="0"/>
          <a:lstStyle>
            <a:lvl1pPr marL="0" marR="0" indent="0" algn="l" defTabSz="904875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 sz="1200" b="1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 smtClean="0"/>
              <a:t>Underrubrik eller namn</a:t>
            </a:r>
          </a:p>
        </p:txBody>
      </p:sp>
      <p:cxnSp>
        <p:nvCxnSpPr>
          <p:cNvPr id="31" name="Rak 30"/>
          <p:cNvCxnSpPr/>
          <p:nvPr userDrawn="1"/>
        </p:nvCxnSpPr>
        <p:spPr bwMode="auto">
          <a:xfrm>
            <a:off x="2939428" y="2212035"/>
            <a:ext cx="58816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Bildobjekt 7" descr="Lunds sigill RGB 150.png"/>
          <p:cNvPicPr>
            <a:picLocks noChangeAspect="1"/>
          </p:cNvPicPr>
          <p:nvPr userDrawn="1"/>
        </p:nvPicPr>
        <p:blipFill>
          <a:blip r:embed="rId2"/>
          <a:srcRect r="17691" b="21541"/>
          <a:stretch>
            <a:fillRect/>
          </a:stretch>
        </p:blipFill>
        <p:spPr>
          <a:xfrm>
            <a:off x="6329104" y="4279056"/>
            <a:ext cx="2672021" cy="25614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sida 2 r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 bwMode="auto">
          <a:xfrm>
            <a:off x="182563" y="182563"/>
            <a:ext cx="8647200" cy="6494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ktangel 10"/>
          <p:cNvSpPr/>
          <p:nvPr userDrawn="1"/>
        </p:nvSpPr>
        <p:spPr bwMode="auto">
          <a:xfrm>
            <a:off x="2655888" y="1516104"/>
            <a:ext cx="6178550" cy="184729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942848" y="1510712"/>
            <a:ext cx="5734178" cy="1189477"/>
          </a:xfrm>
        </p:spPr>
        <p:txBody>
          <a:bodyPr lIns="0" tIns="97200" rIns="0" bIns="82800" anchor="t" anchorCtr="0"/>
          <a:lstStyle>
            <a:lvl1pPr>
              <a:defRPr sz="3600"/>
            </a:lvl1pPr>
          </a:lstStyle>
          <a:p>
            <a:r>
              <a:rPr lang="sv-SE" dirty="0" smtClean="0"/>
              <a:t>Tvåradig </a:t>
            </a:r>
            <a:br>
              <a:rPr lang="sv-SE" dirty="0" smtClean="0"/>
            </a:br>
            <a:r>
              <a:rPr lang="sv-SE" dirty="0" smtClean="0"/>
              <a:t>titelrubrik</a:t>
            </a:r>
            <a:endParaRPr lang="sv-SE" dirty="0"/>
          </a:p>
        </p:txBody>
      </p:sp>
      <p:sp>
        <p:nvSpPr>
          <p:cNvPr id="1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942848" y="2777523"/>
            <a:ext cx="5734178" cy="321507"/>
          </a:xfrm>
        </p:spPr>
        <p:txBody>
          <a:bodyPr lIns="0" tIns="108000" rIns="0"/>
          <a:lstStyle>
            <a:lvl1pPr marL="0" indent="0" algn="l">
              <a:buNone/>
              <a:defRPr sz="1200" b="1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 smtClean="0"/>
              <a:t>Underrubrik eller namn</a:t>
            </a:r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2939428" y="2768605"/>
            <a:ext cx="58816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Bildobjekt 9" descr="Lunds sigill RGB 150.png"/>
          <p:cNvPicPr>
            <a:picLocks noChangeAspect="1"/>
          </p:cNvPicPr>
          <p:nvPr userDrawn="1"/>
        </p:nvPicPr>
        <p:blipFill>
          <a:blip r:embed="rId2"/>
          <a:srcRect r="17691" b="21541"/>
          <a:stretch>
            <a:fillRect/>
          </a:stretch>
        </p:blipFill>
        <p:spPr>
          <a:xfrm>
            <a:off x="6329104" y="4279056"/>
            <a:ext cx="2672021" cy="25614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p 30"/>
          <p:cNvGrpSpPr/>
          <p:nvPr/>
        </p:nvGrpSpPr>
        <p:grpSpPr>
          <a:xfrm>
            <a:off x="-119270" y="-59968"/>
            <a:ext cx="9228344" cy="6984776"/>
            <a:chOff x="-119270" y="-59968"/>
            <a:chExt cx="9228344" cy="6984776"/>
          </a:xfrm>
        </p:grpSpPr>
        <p:cxnSp>
          <p:nvCxnSpPr>
            <p:cNvPr id="25" name="Rak 24"/>
            <p:cNvCxnSpPr/>
            <p:nvPr userDrawn="1"/>
          </p:nvCxnSpPr>
          <p:spPr bwMode="auto">
            <a:xfrm>
              <a:off x="-119270" y="1772485"/>
              <a:ext cx="922834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Rak 12"/>
            <p:cNvCxnSpPr/>
            <p:nvPr/>
          </p:nvCxnSpPr>
          <p:spPr bwMode="auto">
            <a:xfrm>
              <a:off x="-119270" y="176199"/>
              <a:ext cx="922834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Rak 13"/>
            <p:cNvCxnSpPr/>
            <p:nvPr/>
          </p:nvCxnSpPr>
          <p:spPr bwMode="auto">
            <a:xfrm>
              <a:off x="-119270" y="1266406"/>
              <a:ext cx="922834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Rak 14"/>
            <p:cNvCxnSpPr/>
            <p:nvPr/>
          </p:nvCxnSpPr>
          <p:spPr bwMode="auto">
            <a:xfrm>
              <a:off x="-119270" y="6676531"/>
              <a:ext cx="922834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Rak 15"/>
            <p:cNvCxnSpPr/>
            <p:nvPr/>
          </p:nvCxnSpPr>
          <p:spPr bwMode="auto">
            <a:xfrm>
              <a:off x="170557" y="-59968"/>
              <a:ext cx="0" cy="69847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Rak 16"/>
            <p:cNvCxnSpPr/>
            <p:nvPr/>
          </p:nvCxnSpPr>
          <p:spPr bwMode="auto">
            <a:xfrm>
              <a:off x="8821042" y="-59968"/>
              <a:ext cx="0" cy="69847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Rak 19"/>
            <p:cNvCxnSpPr/>
            <p:nvPr/>
          </p:nvCxnSpPr>
          <p:spPr bwMode="auto">
            <a:xfrm>
              <a:off x="4138857" y="-59968"/>
              <a:ext cx="0" cy="69847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Rak 22"/>
            <p:cNvCxnSpPr/>
            <p:nvPr/>
          </p:nvCxnSpPr>
          <p:spPr bwMode="auto">
            <a:xfrm>
              <a:off x="770383" y="-59968"/>
              <a:ext cx="0" cy="69847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" name="Rektangel 11"/>
            <p:cNvSpPr/>
            <p:nvPr userDrawn="1"/>
          </p:nvSpPr>
          <p:spPr bwMode="auto">
            <a:xfrm>
              <a:off x="0" y="0"/>
              <a:ext cx="9001125" cy="684053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048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3263" y="283771"/>
            <a:ext cx="7605109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16" tIns="45258" rIns="90516" bIns="4525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Rubrik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7538" y="1843907"/>
            <a:ext cx="7590053" cy="3563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16" tIns="45258" rIns="90516" bIns="452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Skriv 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cxnSp>
        <p:nvCxnSpPr>
          <p:cNvPr id="10" name="Rak 9"/>
          <p:cNvCxnSpPr/>
          <p:nvPr/>
        </p:nvCxnSpPr>
        <p:spPr bwMode="auto">
          <a:xfrm>
            <a:off x="745259" y="1499383"/>
            <a:ext cx="750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9" name="Bildobjekt 18" descr="Lunds_universitet RGB 150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24067" y="5573977"/>
            <a:ext cx="769864" cy="9450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702" r:id="rId2"/>
    <p:sldLayoutId id="2147483694" r:id="rId3"/>
    <p:sldLayoutId id="2147483695" r:id="rId4"/>
    <p:sldLayoutId id="2147483684" r:id="rId5"/>
    <p:sldLayoutId id="2147483691" r:id="rId6"/>
    <p:sldLayoutId id="2147483707" r:id="rId7"/>
    <p:sldLayoutId id="2147483683" r:id="rId8"/>
    <p:sldLayoutId id="2147483705" r:id="rId9"/>
    <p:sldLayoutId id="2147483682" r:id="rId10"/>
    <p:sldLayoutId id="2147483703" r:id="rId11"/>
    <p:sldLayoutId id="2147483689" r:id="rId12"/>
  </p:sldLayoutIdLst>
  <p:timing>
    <p:tnLst>
      <p:par>
        <p:cTn id="1" dur="indefinite" restart="never" nodeType="tmRoot"/>
      </p:par>
    </p:tnLst>
  </p:timing>
  <p:txStyles>
    <p:titleStyle>
      <a:lvl1pPr algn="l" defTabSz="904875" rtl="0" eaLnBrk="1" fontAlgn="base" hangingPunct="1">
        <a:spcBef>
          <a:spcPct val="0"/>
        </a:spcBef>
        <a:spcAft>
          <a:spcPct val="0"/>
        </a:spcAft>
        <a:defRPr sz="3600" b="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l" defTabSz="904875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</a:defRPr>
      </a:lvl2pPr>
      <a:lvl3pPr algn="l" defTabSz="904875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</a:defRPr>
      </a:lvl3pPr>
      <a:lvl4pPr algn="l" defTabSz="904875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</a:defRPr>
      </a:lvl4pPr>
      <a:lvl5pPr algn="l" defTabSz="904875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</a:defRPr>
      </a:lvl5pPr>
      <a:lvl6pPr marL="457200" algn="l" defTabSz="904875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6pPr>
      <a:lvl7pPr marL="914400" algn="l" defTabSz="904875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7pPr>
      <a:lvl8pPr marL="1371600" algn="l" defTabSz="904875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8pPr>
      <a:lvl9pPr marL="1828800" algn="l" defTabSz="904875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9pPr>
    </p:titleStyle>
    <p:bodyStyle>
      <a:lvl1pPr marL="230188" indent="-230188" algn="l" defTabSz="904875" rtl="0" eaLnBrk="1" fontAlgn="base" hangingPunct="1">
        <a:spcBef>
          <a:spcPts val="10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2200" b="0">
          <a:solidFill>
            <a:schemeClr val="tx2"/>
          </a:solidFill>
          <a:latin typeface="+mn-lt"/>
          <a:ea typeface="ＭＳ Ｐゴシック" charset="-128"/>
          <a:cs typeface="+mn-cs"/>
        </a:defRPr>
      </a:lvl1pPr>
      <a:lvl2pPr marL="700088" indent="-247650" algn="l" defTabSz="904875" rtl="0" eaLnBrk="1" fontAlgn="base" hangingPunct="1">
        <a:spcBef>
          <a:spcPts val="1000"/>
        </a:spcBef>
        <a:spcAft>
          <a:spcPts val="0"/>
        </a:spcAft>
        <a:buClr>
          <a:schemeClr val="tx1"/>
        </a:buClr>
        <a:buChar char="–"/>
        <a:defRPr sz="2200" b="0">
          <a:solidFill>
            <a:schemeClr val="tx2"/>
          </a:solidFill>
          <a:latin typeface="+mn-lt"/>
          <a:ea typeface="ＭＳ Ｐゴシック" charset="-128"/>
        </a:defRPr>
      </a:lvl2pPr>
      <a:lvl3pPr marL="1089025" indent="-179388" algn="l" defTabSz="904875" rtl="0" eaLnBrk="1" fontAlgn="base" hangingPunct="1">
        <a:spcBef>
          <a:spcPts val="1000"/>
        </a:spcBef>
        <a:spcAft>
          <a:spcPts val="0"/>
        </a:spcAft>
        <a:buClr>
          <a:schemeClr val="tx1"/>
        </a:buClr>
        <a:buFont typeface="Lucida Grande"/>
        <a:buChar char="»"/>
        <a:defRPr sz="2000" b="0">
          <a:solidFill>
            <a:schemeClr val="tx2"/>
          </a:solidFill>
          <a:latin typeface="+mn-lt"/>
          <a:ea typeface="ＭＳ Ｐゴシック" charset="-128"/>
        </a:defRPr>
      </a:lvl3pPr>
      <a:lvl4pPr marL="1550988" indent="-193675" algn="l" defTabSz="904875" rtl="0" eaLnBrk="1" fontAlgn="base" hangingPunct="1">
        <a:spcBef>
          <a:spcPts val="1000"/>
        </a:spcBef>
        <a:spcAft>
          <a:spcPts val="0"/>
        </a:spcAft>
        <a:buClr>
          <a:schemeClr val="tx1"/>
        </a:buClr>
        <a:buChar char="–"/>
        <a:defRPr sz="2000" b="0">
          <a:solidFill>
            <a:schemeClr val="tx2"/>
          </a:solidFill>
          <a:latin typeface="+mn-lt"/>
          <a:ea typeface="ＭＳ Ｐゴシック" charset="-128"/>
        </a:defRPr>
      </a:lvl4pPr>
      <a:lvl5pPr marL="2036763" indent="-227013" algn="l" defTabSz="904875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5pPr>
      <a:lvl6pPr marL="2493963" indent="-227013" algn="l" defTabSz="90487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51163" indent="-227013" algn="l" defTabSz="90487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08363" indent="-227013" algn="l" defTabSz="90487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65563" indent="-227013" algn="l" defTabSz="90487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Guide </a:t>
            </a:r>
            <a:r>
              <a:rPr lang="en-GB" dirty="0" err="1" smtClean="0"/>
              <a:t>för</a:t>
            </a:r>
            <a:r>
              <a:rPr lang="en-GB" dirty="0" smtClean="0"/>
              <a:t> </a:t>
            </a:r>
            <a:r>
              <a:rPr lang="en-GB" dirty="0" err="1" smtClean="0"/>
              <a:t>doktorand-rekrytering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2016-10-15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Syfte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7538" y="1584000"/>
            <a:ext cx="7587440" cy="4197600"/>
          </a:xfrm>
        </p:spPr>
        <p:txBody>
          <a:bodyPr/>
          <a:lstStyle/>
          <a:p>
            <a:pPr marL="0" indent="0">
              <a:buNone/>
            </a:pPr>
            <a:r>
              <a:rPr lang="sv-SE" sz="2800" dirty="0" smtClean="0"/>
              <a:t>Ge stöd och hjälp vid doktorandrekrytering</a:t>
            </a:r>
          </a:p>
          <a:p>
            <a:pPr marL="927100" lvl="1" indent="-457200">
              <a:buFont typeface="Arial" panose="020B0604020202020204" pitchFamily="34" charset="0"/>
              <a:buChar char="•"/>
            </a:pPr>
            <a:r>
              <a:rPr lang="sv-SE" sz="2800" dirty="0" smtClean="0"/>
              <a:t>Guide genom processen</a:t>
            </a:r>
          </a:p>
          <a:p>
            <a:pPr marL="927100" lvl="1" indent="-457200">
              <a:buFont typeface="Arial" panose="020B0604020202020204" pitchFamily="34" charset="0"/>
              <a:buChar char="•"/>
            </a:pPr>
            <a:r>
              <a:rPr lang="sv-SE" sz="2800" dirty="0" smtClean="0"/>
              <a:t>Mallar för olika stöddokument</a:t>
            </a:r>
          </a:p>
          <a:p>
            <a:pPr marL="927100" lvl="1" indent="-457200">
              <a:buFont typeface="Arial" panose="020B0604020202020204" pitchFamily="34" charset="0"/>
              <a:buChar char="•"/>
            </a:pPr>
            <a:r>
              <a:rPr lang="sv-SE" sz="2800" dirty="0" smtClean="0"/>
              <a:t>Minska risken för felrekryteringar</a:t>
            </a:r>
          </a:p>
          <a:p>
            <a:pPr marL="469900" lvl="1" indent="0" algn="ctr">
              <a:buNone/>
            </a:pPr>
            <a:r>
              <a:rPr lang="sv-SE" sz="3600" dirty="0" smtClean="0">
                <a:solidFill>
                  <a:schemeClr val="tx1"/>
                </a:solidFill>
                <a:latin typeface="+mj-lt"/>
              </a:rPr>
              <a:t>Målgrupp</a:t>
            </a:r>
          </a:p>
          <a:p>
            <a:pPr marL="469900" lvl="1" indent="0">
              <a:buNone/>
            </a:pPr>
            <a:r>
              <a:rPr lang="sv-SE" sz="2800" dirty="0" smtClean="0"/>
              <a:t>Rekryterande chefer samt alla andra som arbetar med rekrytering av doktorander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145658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Inför rekrytering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7538" y="1848670"/>
            <a:ext cx="7587440" cy="3868130"/>
          </a:xfrm>
        </p:spPr>
        <p:txBody>
          <a:bodyPr/>
          <a:lstStyle/>
          <a:p>
            <a:pPr marL="984250" lvl="1" indent="-514350">
              <a:buFont typeface="Arial" panose="020B0604020202020204" pitchFamily="34" charset="0"/>
              <a:buChar char="•"/>
            </a:pPr>
            <a:r>
              <a:rPr lang="sv-SE" sz="2800" dirty="0" smtClean="0"/>
              <a:t>Rekryteringsgrupp</a:t>
            </a:r>
          </a:p>
          <a:p>
            <a:pPr marL="984250" lvl="1" indent="-514350">
              <a:buFont typeface="Arial" panose="020B0604020202020204" pitchFamily="34" charset="0"/>
              <a:buChar char="•"/>
            </a:pPr>
            <a:r>
              <a:rPr lang="sv-SE" sz="2800" dirty="0" smtClean="0"/>
              <a:t>Behovsanalys</a:t>
            </a:r>
          </a:p>
          <a:p>
            <a:pPr marL="984250" lvl="1" indent="-514350">
              <a:buFont typeface="Arial" panose="020B0604020202020204" pitchFamily="34" charset="0"/>
              <a:buChar char="•"/>
            </a:pPr>
            <a:r>
              <a:rPr lang="sv-SE" sz="2800" dirty="0" smtClean="0"/>
              <a:t>Kravprofil</a:t>
            </a:r>
          </a:p>
          <a:p>
            <a:pPr marL="984250" lvl="1" indent="-514350">
              <a:buFont typeface="Arial" panose="020B0604020202020204" pitchFamily="34" charset="0"/>
              <a:buChar char="•"/>
            </a:pPr>
            <a:r>
              <a:rPr lang="sv-SE" sz="2800" dirty="0" smtClean="0"/>
              <a:t>Planering av rekryteringsprocessen</a:t>
            </a:r>
          </a:p>
          <a:p>
            <a:pPr marL="984250" lvl="1" indent="-514350">
              <a:buFont typeface="Arial" panose="020B0604020202020204" pitchFamily="34" charset="0"/>
              <a:buChar char="•"/>
            </a:pPr>
            <a:r>
              <a:rPr lang="sv-SE" sz="2800" dirty="0" smtClean="0"/>
              <a:t>Urvalsfrågor</a:t>
            </a:r>
          </a:p>
          <a:p>
            <a:pPr marL="984250" lvl="1" indent="-514350">
              <a:buFont typeface="Arial" panose="020B0604020202020204" pitchFamily="34" charset="0"/>
              <a:buChar char="•"/>
            </a:pPr>
            <a:r>
              <a:rPr lang="sv-SE" sz="2800" dirty="0" smtClean="0"/>
              <a:t>Ledigkungörelse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321437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Urval och intervju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7538" y="1848670"/>
            <a:ext cx="7587440" cy="4220930"/>
          </a:xfrm>
        </p:spPr>
        <p:txBody>
          <a:bodyPr/>
          <a:lstStyle/>
          <a:p>
            <a:pPr marL="982800" lvl="1" indent="-514800">
              <a:buFont typeface="Arial" panose="020B0604020202020204" pitchFamily="34" charset="0"/>
              <a:buChar char="•"/>
            </a:pPr>
            <a:r>
              <a:rPr lang="sv-SE" sz="2800" dirty="0" smtClean="0"/>
              <a:t>Gallring av sökande</a:t>
            </a:r>
          </a:p>
          <a:p>
            <a:pPr marL="982800" lvl="1" indent="-514800">
              <a:buFont typeface="Arial" panose="020B0604020202020204" pitchFamily="34" charset="0"/>
              <a:buChar char="•"/>
            </a:pPr>
            <a:r>
              <a:rPr lang="sv-SE" sz="2800" dirty="0" smtClean="0"/>
              <a:t>Inför första intervjun</a:t>
            </a:r>
          </a:p>
          <a:p>
            <a:pPr marL="982800" lvl="1" indent="-514800">
              <a:buFont typeface="Arial" panose="020B0604020202020204" pitchFamily="34" charset="0"/>
              <a:buChar char="•"/>
            </a:pPr>
            <a:r>
              <a:rPr lang="sv-SE" sz="2800" dirty="0" smtClean="0"/>
              <a:t>Första intervjun </a:t>
            </a:r>
          </a:p>
          <a:p>
            <a:pPr marL="982800" lvl="1" indent="-514800">
              <a:buFont typeface="Arial" panose="020B0604020202020204" pitchFamily="34" charset="0"/>
              <a:buChar char="•"/>
            </a:pPr>
            <a:r>
              <a:rPr lang="sv-SE" sz="2800" dirty="0" smtClean="0"/>
              <a:t>Inför andra intervjun</a:t>
            </a:r>
          </a:p>
          <a:p>
            <a:pPr marL="982800" lvl="1" indent="-514800">
              <a:buFont typeface="Arial" panose="020B0604020202020204" pitchFamily="34" charset="0"/>
              <a:buChar char="•"/>
            </a:pPr>
            <a:r>
              <a:rPr lang="sv-SE" sz="2800" dirty="0" smtClean="0"/>
              <a:t>Andra intervjun</a:t>
            </a:r>
          </a:p>
          <a:p>
            <a:pPr marL="982800" lvl="1" indent="-514800">
              <a:buFont typeface="Arial" panose="020B0604020202020204" pitchFamily="34" charset="0"/>
              <a:buChar char="•"/>
            </a:pPr>
            <a:r>
              <a:rPr lang="sv-SE" sz="2800" dirty="0" smtClean="0"/>
              <a:t>Referenstagning</a:t>
            </a:r>
          </a:p>
          <a:p>
            <a:pPr marL="982800" lvl="1" indent="-514800">
              <a:buFont typeface="Arial" panose="020B0604020202020204" pitchFamily="34" charset="0"/>
              <a:buChar char="•"/>
            </a:pPr>
            <a:r>
              <a:rPr lang="sv-SE" sz="2800" dirty="0" smtClean="0"/>
              <a:t>Slutbedömning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55150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Inför anställning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7538" y="1848670"/>
            <a:ext cx="7587440" cy="3875855"/>
          </a:xfrm>
        </p:spPr>
        <p:txBody>
          <a:bodyPr/>
          <a:lstStyle/>
          <a:p>
            <a:pPr marL="982800" indent="-514800"/>
            <a:r>
              <a:rPr lang="sv-SE" sz="2800" dirty="0" smtClean="0"/>
              <a:t>Yttrande</a:t>
            </a:r>
          </a:p>
          <a:p>
            <a:pPr marL="982800" indent="-514800"/>
            <a:r>
              <a:rPr lang="sv-SE" sz="2800" dirty="0" smtClean="0"/>
              <a:t>Erinran</a:t>
            </a:r>
          </a:p>
          <a:p>
            <a:pPr marL="982800" indent="-514800"/>
            <a:r>
              <a:rPr lang="sv-SE" sz="2800" dirty="0" smtClean="0"/>
              <a:t>Individuell studieplan, antagning och beslut om anställning</a:t>
            </a:r>
          </a:p>
          <a:p>
            <a:pPr marL="982800" indent="-514800"/>
            <a:r>
              <a:rPr lang="sv-SE" sz="2800" dirty="0" smtClean="0"/>
              <a:t>Uppehållstillstånd för tredjelands- medborgare</a:t>
            </a:r>
          </a:p>
          <a:p>
            <a:pPr marL="982800" indent="-514800"/>
            <a:r>
              <a:rPr lang="sv-SE" sz="2800" dirty="0" smtClean="0"/>
              <a:t>Introduktion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187669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Mallar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7538" y="1848670"/>
            <a:ext cx="7587440" cy="3875855"/>
          </a:xfrm>
        </p:spPr>
        <p:txBody>
          <a:bodyPr/>
          <a:lstStyle/>
          <a:p>
            <a:pPr marL="0" indent="0">
              <a:buNone/>
            </a:pPr>
            <a:r>
              <a:rPr lang="sv-SE" sz="2800" dirty="0" smtClean="0"/>
              <a:t>Bilaga 1:	Mall för kravprofil för doktorand</a:t>
            </a:r>
          </a:p>
          <a:p>
            <a:pPr marL="0" indent="0">
              <a:buNone/>
            </a:pPr>
            <a:r>
              <a:rPr lang="sv-SE" sz="2800" dirty="0" smtClean="0"/>
              <a:t>Bilaga 2:	Förslag till kompetensbaserade 			frågor vid doktorandintervju</a:t>
            </a:r>
          </a:p>
          <a:p>
            <a:pPr marL="0" indent="0">
              <a:buNone/>
            </a:pPr>
            <a:r>
              <a:rPr lang="sv-SE" sz="2800" dirty="0" smtClean="0"/>
              <a:t>Bilaga 3:	Intervjuguide</a:t>
            </a:r>
          </a:p>
          <a:p>
            <a:pPr marL="0" indent="0">
              <a:buNone/>
            </a:pPr>
            <a:r>
              <a:rPr lang="sv-SE" sz="2800" dirty="0" smtClean="0"/>
              <a:t>Bilaga 4:	Guide för referenstagning</a:t>
            </a:r>
          </a:p>
          <a:p>
            <a:pPr marL="0" indent="0">
              <a:buNone/>
            </a:pPr>
            <a:r>
              <a:rPr lang="sv-SE" sz="2800" smtClean="0"/>
              <a:t>Bilaga 5:</a:t>
            </a:r>
            <a:r>
              <a:rPr lang="sv-SE" sz="2800" dirty="0" smtClean="0"/>
              <a:t>	Mall för bedömningsmatris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619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U_PPT-mall_2012_SV_121127">
  <a:themeElements>
    <a:clrScheme name="Anpassad 3">
      <a:dk1>
        <a:srgbClr val="9C6114"/>
      </a:dk1>
      <a:lt1>
        <a:srgbClr val="FFFFFF"/>
      </a:lt1>
      <a:dk2>
        <a:srgbClr val="000000"/>
      </a:dk2>
      <a:lt2>
        <a:srgbClr val="000080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33333"/>
      </a:hlink>
      <a:folHlink>
        <a:srgbClr val="000080"/>
      </a:folHlink>
    </a:clrScheme>
    <a:fontScheme name="LundsUniversite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048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048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200" b="0" dirty="0" err="1" smtClean="0">
            <a:solidFill>
              <a:schemeClr val="tx2"/>
            </a:solidFill>
          </a:defRPr>
        </a:defPPr>
      </a:lstStyle>
    </a:tx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6633"/>
        </a:accent1>
        <a:accent2>
          <a:srgbClr val="C4BC9C"/>
        </a:accent2>
        <a:accent3>
          <a:srgbClr val="FFFFFF"/>
        </a:accent3>
        <a:accent4>
          <a:srgbClr val="000000"/>
        </a:accent4>
        <a:accent5>
          <a:srgbClr val="CAB8AD"/>
        </a:accent5>
        <a:accent6>
          <a:srgbClr val="B1AA8D"/>
        </a:accent6>
        <a:hlink>
          <a:srgbClr val="EB730F"/>
        </a:hlink>
        <a:folHlink>
          <a:srgbClr val="0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LU_PPT-mall_2012_SV_121127</Template>
  <TotalTime>585</TotalTime>
  <Words>83</Words>
  <Application>Microsoft Office PowerPoint</Application>
  <PresentationFormat>Anpassad</PresentationFormat>
  <Paragraphs>36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Calibri</vt:lpstr>
      <vt:lpstr>Lucida Grande</vt:lpstr>
      <vt:lpstr>Times New Roman</vt:lpstr>
      <vt:lpstr>LU_PPT-mall_2012_SV_121127</vt:lpstr>
      <vt:lpstr>Guide för doktorand-rekrytering</vt:lpstr>
      <vt:lpstr>Syfte</vt:lpstr>
      <vt:lpstr>Inför rekrytering</vt:lpstr>
      <vt:lpstr>Urval och intervju</vt:lpstr>
      <vt:lpstr>Inför anställning</vt:lpstr>
      <vt:lpstr>Mallar</vt:lpstr>
    </vt:vector>
  </TitlesOfParts>
  <Company>LTH:s kansli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pia.larsson</dc:creator>
  <cp:lastModifiedBy>Pia Larsson</cp:lastModifiedBy>
  <cp:revision>25</cp:revision>
  <cp:lastPrinted>2015-05-19T11:58:57Z</cp:lastPrinted>
  <dcterms:created xsi:type="dcterms:W3CDTF">2014-02-24T12:25:29Z</dcterms:created>
  <dcterms:modified xsi:type="dcterms:W3CDTF">2015-10-16T10:27:52Z</dcterms:modified>
</cp:coreProperties>
</file>