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</p:sldIdLst>
  <p:sldSz cx="9144000" cy="6858000" type="screen4x3"/>
  <p:notesSz cx="6797675" cy="9928225"/>
  <p:defaultTextStyle>
    <a:defPPr>
      <a:defRPr lang="sv-SE"/>
    </a:defPPr>
    <a:lvl1pPr marL="0" algn="l" defTabSz="9140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14" algn="l" defTabSz="9140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25" algn="l" defTabSz="9140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040" algn="l" defTabSz="9140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054" algn="l" defTabSz="9140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066" algn="l" defTabSz="9140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081" algn="l" defTabSz="9140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095" algn="l" defTabSz="9140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108" algn="l" defTabSz="9140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C8CC-D285-4073-88E2-AEF276090541}" type="datetimeFigureOut">
              <a:rPr lang="sv-SE" smtClean="0"/>
              <a:t>2013-12-02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A737-90D4-440B-8A00-06BCCAC0BB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884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C8CC-D285-4073-88E2-AEF276090541}" type="datetimeFigureOut">
              <a:rPr lang="sv-SE" smtClean="0"/>
              <a:t>2013-12-02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A737-90D4-440B-8A00-06BCCAC0BB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293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4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C8CC-D285-4073-88E2-AEF276090541}" type="datetimeFigureOut">
              <a:rPr lang="sv-SE" smtClean="0"/>
              <a:t>2013-12-02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A737-90D4-440B-8A00-06BCCAC0BB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75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C8CC-D285-4073-88E2-AEF276090541}" type="datetimeFigureOut">
              <a:rPr lang="sv-SE" smtClean="0"/>
              <a:t>2013-12-02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A737-90D4-440B-8A00-06BCCAC0BB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621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1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0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0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0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0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1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C8CC-D285-4073-88E2-AEF276090541}" type="datetimeFigureOut">
              <a:rPr lang="sv-SE" smtClean="0"/>
              <a:t>2013-12-02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A737-90D4-440B-8A00-06BCCAC0BB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9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4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C8CC-D285-4073-88E2-AEF276090541}" type="datetimeFigureOut">
              <a:rPr lang="sv-SE" smtClean="0"/>
              <a:t>2013-12-02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A737-90D4-440B-8A00-06BCCAC0BB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926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14" indent="0">
              <a:buNone/>
              <a:defRPr sz="2000" b="1"/>
            </a:lvl2pPr>
            <a:lvl3pPr marL="914025" indent="0">
              <a:buNone/>
              <a:defRPr sz="1800" b="1"/>
            </a:lvl3pPr>
            <a:lvl4pPr marL="1371040" indent="0">
              <a:buNone/>
              <a:defRPr sz="1600" b="1"/>
            </a:lvl4pPr>
            <a:lvl5pPr marL="1828054" indent="0">
              <a:buNone/>
              <a:defRPr sz="1600" b="1"/>
            </a:lvl5pPr>
            <a:lvl6pPr marL="2285066" indent="0">
              <a:buNone/>
              <a:defRPr sz="1600" b="1"/>
            </a:lvl6pPr>
            <a:lvl7pPr marL="2742081" indent="0">
              <a:buNone/>
              <a:defRPr sz="1600" b="1"/>
            </a:lvl7pPr>
            <a:lvl8pPr marL="3199095" indent="0">
              <a:buNone/>
              <a:defRPr sz="1600" b="1"/>
            </a:lvl8pPr>
            <a:lvl9pPr marL="3656108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14" indent="0">
              <a:buNone/>
              <a:defRPr sz="2000" b="1"/>
            </a:lvl2pPr>
            <a:lvl3pPr marL="914025" indent="0">
              <a:buNone/>
              <a:defRPr sz="1800" b="1"/>
            </a:lvl3pPr>
            <a:lvl4pPr marL="1371040" indent="0">
              <a:buNone/>
              <a:defRPr sz="1600" b="1"/>
            </a:lvl4pPr>
            <a:lvl5pPr marL="1828054" indent="0">
              <a:buNone/>
              <a:defRPr sz="1600" b="1"/>
            </a:lvl5pPr>
            <a:lvl6pPr marL="2285066" indent="0">
              <a:buNone/>
              <a:defRPr sz="1600" b="1"/>
            </a:lvl6pPr>
            <a:lvl7pPr marL="2742081" indent="0">
              <a:buNone/>
              <a:defRPr sz="1600" b="1"/>
            </a:lvl7pPr>
            <a:lvl8pPr marL="3199095" indent="0">
              <a:buNone/>
              <a:defRPr sz="1600" b="1"/>
            </a:lvl8pPr>
            <a:lvl9pPr marL="3656108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C8CC-D285-4073-88E2-AEF276090541}" type="datetimeFigureOut">
              <a:rPr lang="sv-SE" smtClean="0"/>
              <a:t>2013-12-02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A737-90D4-440B-8A00-06BCCAC0BB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09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C8CC-D285-4073-88E2-AEF276090541}" type="datetimeFigureOut">
              <a:rPr lang="sv-SE" smtClean="0"/>
              <a:t>2013-12-02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A737-90D4-440B-8A00-06BCCAC0BB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910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C8CC-D285-4073-88E2-AEF276090541}" type="datetimeFigureOut">
              <a:rPr lang="sv-SE" smtClean="0"/>
              <a:t>2013-12-02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A737-90D4-440B-8A00-06BCCAC0BB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795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4" y="27305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4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14" indent="0">
              <a:buNone/>
              <a:defRPr sz="1200"/>
            </a:lvl2pPr>
            <a:lvl3pPr marL="914025" indent="0">
              <a:buNone/>
              <a:defRPr sz="1000"/>
            </a:lvl3pPr>
            <a:lvl4pPr marL="1371040" indent="0">
              <a:buNone/>
              <a:defRPr sz="900"/>
            </a:lvl4pPr>
            <a:lvl5pPr marL="1828054" indent="0">
              <a:buNone/>
              <a:defRPr sz="900"/>
            </a:lvl5pPr>
            <a:lvl6pPr marL="2285066" indent="0">
              <a:buNone/>
              <a:defRPr sz="900"/>
            </a:lvl6pPr>
            <a:lvl7pPr marL="2742081" indent="0">
              <a:buNone/>
              <a:defRPr sz="900"/>
            </a:lvl7pPr>
            <a:lvl8pPr marL="3199095" indent="0">
              <a:buNone/>
              <a:defRPr sz="900"/>
            </a:lvl8pPr>
            <a:lvl9pPr marL="3656108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C8CC-D285-4073-88E2-AEF276090541}" type="datetimeFigureOut">
              <a:rPr lang="sv-SE" smtClean="0"/>
              <a:t>2013-12-02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A737-90D4-440B-8A00-06BCCAC0BB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053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9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9" y="61277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14" indent="0">
              <a:buNone/>
              <a:defRPr sz="2800"/>
            </a:lvl2pPr>
            <a:lvl3pPr marL="914025" indent="0">
              <a:buNone/>
              <a:defRPr sz="2400"/>
            </a:lvl3pPr>
            <a:lvl4pPr marL="1371040" indent="0">
              <a:buNone/>
              <a:defRPr sz="2000"/>
            </a:lvl4pPr>
            <a:lvl5pPr marL="1828054" indent="0">
              <a:buNone/>
              <a:defRPr sz="2000"/>
            </a:lvl5pPr>
            <a:lvl6pPr marL="2285066" indent="0">
              <a:buNone/>
              <a:defRPr sz="2000"/>
            </a:lvl6pPr>
            <a:lvl7pPr marL="2742081" indent="0">
              <a:buNone/>
              <a:defRPr sz="2000"/>
            </a:lvl7pPr>
            <a:lvl8pPr marL="3199095" indent="0">
              <a:buNone/>
              <a:defRPr sz="2000"/>
            </a:lvl8pPr>
            <a:lvl9pPr marL="3656108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14" indent="0">
              <a:buNone/>
              <a:defRPr sz="1200"/>
            </a:lvl2pPr>
            <a:lvl3pPr marL="914025" indent="0">
              <a:buNone/>
              <a:defRPr sz="1000"/>
            </a:lvl3pPr>
            <a:lvl4pPr marL="1371040" indent="0">
              <a:buNone/>
              <a:defRPr sz="900"/>
            </a:lvl4pPr>
            <a:lvl5pPr marL="1828054" indent="0">
              <a:buNone/>
              <a:defRPr sz="900"/>
            </a:lvl5pPr>
            <a:lvl6pPr marL="2285066" indent="0">
              <a:buNone/>
              <a:defRPr sz="900"/>
            </a:lvl6pPr>
            <a:lvl7pPr marL="2742081" indent="0">
              <a:buNone/>
              <a:defRPr sz="900"/>
            </a:lvl7pPr>
            <a:lvl8pPr marL="3199095" indent="0">
              <a:buNone/>
              <a:defRPr sz="900"/>
            </a:lvl8pPr>
            <a:lvl9pPr marL="3656108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C8CC-D285-4073-88E2-AEF276090541}" type="datetimeFigureOut">
              <a:rPr lang="sv-SE" smtClean="0"/>
              <a:t>2013-12-02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A737-90D4-440B-8A00-06BCCAC0BB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135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3" y="274638"/>
            <a:ext cx="8229601" cy="1143000"/>
          </a:xfrm>
          <a:prstGeom prst="rect">
            <a:avLst/>
          </a:prstGeom>
        </p:spPr>
        <p:txBody>
          <a:bodyPr vert="horz" lIns="91403" tIns="45700" rIns="91403" bIns="4570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3" y="1600204"/>
            <a:ext cx="8229601" cy="4525963"/>
          </a:xfrm>
          <a:prstGeom prst="rect">
            <a:avLst/>
          </a:prstGeom>
        </p:spPr>
        <p:txBody>
          <a:bodyPr vert="horz" lIns="91403" tIns="45700" rIns="91403" bIns="4570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3" y="6356354"/>
            <a:ext cx="2133601" cy="365125"/>
          </a:xfrm>
          <a:prstGeom prst="rect">
            <a:avLst/>
          </a:prstGeom>
        </p:spPr>
        <p:txBody>
          <a:bodyPr vert="horz" lIns="91403" tIns="45700" rIns="91403" bIns="4570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7C8CC-D285-4073-88E2-AEF276090541}" type="datetimeFigureOut">
              <a:rPr lang="sv-SE" smtClean="0"/>
              <a:t>2013-12-02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1" y="6356354"/>
            <a:ext cx="2895600" cy="365125"/>
          </a:xfrm>
          <a:prstGeom prst="rect">
            <a:avLst/>
          </a:prstGeom>
        </p:spPr>
        <p:txBody>
          <a:bodyPr vert="horz" lIns="91403" tIns="45700" rIns="91403" bIns="457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3" y="6356354"/>
            <a:ext cx="2133601" cy="365125"/>
          </a:xfrm>
          <a:prstGeom prst="rect">
            <a:avLst/>
          </a:prstGeom>
        </p:spPr>
        <p:txBody>
          <a:bodyPr vert="horz" lIns="91403" tIns="45700" rIns="91403" bIns="4570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BA737-90D4-440B-8A00-06BCCAC0BB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010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02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60" indent="-342760" algn="l" defTabSz="91402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47" indent="-285634" algn="l" defTabSz="91402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34" indent="-228507" algn="l" defTabSz="9140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48" indent="-228507" algn="l" defTabSz="91402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562" indent="-228507" algn="l" defTabSz="91402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74" indent="-228507" algn="l" defTabSz="9140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588" indent="-228507" algn="l" defTabSz="9140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602" indent="-228507" algn="l" defTabSz="9140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612" indent="-228507" algn="l" defTabSz="9140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0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4" algn="l" defTabSz="9140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25" algn="l" defTabSz="9140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40" algn="l" defTabSz="9140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54" algn="l" defTabSz="9140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66" algn="l" defTabSz="9140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081" algn="l" defTabSz="9140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095" algn="l" defTabSz="9140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108" algn="l" defTabSz="9140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Anställning </a:t>
            </a:r>
            <a:r>
              <a:rPr lang="sv-SE" dirty="0"/>
              <a:t>av tredjelandsmedborgare</a:t>
            </a:r>
            <a:br>
              <a:rPr lang="sv-SE" dirty="0"/>
            </a:br>
            <a:r>
              <a:rPr lang="sv-SE" sz="2200" dirty="0" smtClean="0"/>
              <a:t>(</a:t>
            </a:r>
            <a:r>
              <a:rPr lang="sv-SE" sz="2700" dirty="0" smtClean="0"/>
              <a:t>ej </a:t>
            </a:r>
            <a:r>
              <a:rPr lang="sv-SE" sz="2700" dirty="0"/>
              <a:t>medlem i EU, </a:t>
            </a:r>
            <a:r>
              <a:rPr lang="sv-SE" sz="2700" dirty="0" err="1"/>
              <a:t>ESS-stat</a:t>
            </a:r>
            <a:r>
              <a:rPr lang="sv-SE" sz="2700" dirty="0"/>
              <a:t> eller </a:t>
            </a:r>
            <a:r>
              <a:rPr lang="sv-SE" sz="2700" dirty="0" smtClean="0"/>
              <a:t>Schweiz)</a:t>
            </a:r>
            <a:endParaRPr lang="sv-SE" sz="27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3" y="1484784"/>
            <a:ext cx="8229601" cy="4641383"/>
          </a:xfrm>
        </p:spPr>
        <p:txBody>
          <a:bodyPr>
            <a:noAutofit/>
          </a:bodyPr>
          <a:lstStyle/>
          <a:p>
            <a:r>
              <a:rPr lang="sv-SE" sz="1800" u="sng" dirty="0" smtClean="0"/>
              <a:t>Ag skyldighet att kontrollera att At från 3:e land har uppehålls- och/eller arbetstillstånd</a:t>
            </a:r>
          </a:p>
          <a:p>
            <a:pPr lvl="1"/>
            <a:r>
              <a:rPr lang="sv-SE" sz="1800" dirty="0" smtClean="0"/>
              <a:t>Straffbart att ha en person anställd om personen inte har rätt att vistas i Sverige eller saknar föreskrivet arbetstillstånd. (Den person som agerat å arbetsgivarens vägnar).</a:t>
            </a:r>
          </a:p>
          <a:p>
            <a:pPr lvl="1"/>
            <a:r>
              <a:rPr lang="sv-SE" sz="1800" dirty="0" smtClean="0"/>
              <a:t>Spara en kopia av handlingen i 12 månader efter anställningen upphört.</a:t>
            </a:r>
          </a:p>
          <a:p>
            <a:pPr lvl="1"/>
            <a:r>
              <a:rPr lang="sv-SE" sz="1800" dirty="0" smtClean="0"/>
              <a:t>Måste kontrolleras även vid förlängning av tillfälliga anställningar.</a:t>
            </a:r>
          </a:p>
          <a:p>
            <a:r>
              <a:rPr lang="sv-SE" sz="1800" u="sng" dirty="0" smtClean="0"/>
              <a:t>Ag skyldighet att underrätta skatteverket vid anställning av tredjelandsmedborgare. </a:t>
            </a:r>
            <a:r>
              <a:rPr lang="sv-SE" sz="1800" dirty="0" smtClean="0"/>
              <a:t>(Blankett SKV 1160)</a:t>
            </a:r>
          </a:p>
          <a:p>
            <a:pPr lvl="1"/>
            <a:r>
              <a:rPr lang="sv-SE" sz="1800" dirty="0" smtClean="0"/>
              <a:t>Den 12:e i månaden efter den kalendermånad då anställningen påbörjats.</a:t>
            </a:r>
          </a:p>
          <a:p>
            <a:pPr lvl="1"/>
            <a:r>
              <a:rPr lang="sv-SE" sz="1800" dirty="0" smtClean="0"/>
              <a:t>Alla nya anställningar påbörjade efter 1 augusti 2013.</a:t>
            </a:r>
          </a:p>
          <a:p>
            <a:pPr lvl="1"/>
            <a:r>
              <a:rPr lang="sv-SE" sz="1800" dirty="0" smtClean="0"/>
              <a:t>Vid alla nyanställningar (ej förlängningar inom samma anställning).</a:t>
            </a:r>
          </a:p>
          <a:p>
            <a:pPr lvl="1"/>
            <a:r>
              <a:rPr lang="sv-SE" sz="1800" dirty="0" smtClean="0"/>
              <a:t>Vid byte av anställning (ex. från doktorand till bitr. lektor).</a:t>
            </a:r>
          </a:p>
          <a:p>
            <a:pPr lvl="1"/>
            <a:r>
              <a:rPr lang="sv-SE" sz="1800" dirty="0" smtClean="0"/>
              <a:t>Även om det saknas fullständigt person- eller samordningsnummer (kompletteras senare).</a:t>
            </a:r>
          </a:p>
        </p:txBody>
      </p:sp>
    </p:spTree>
    <p:extLst>
      <p:ext uri="{BB962C8B-B14F-4D97-AF65-F5344CB8AC3E}">
        <p14:creationId xmlns:p14="http://schemas.microsoft.com/office/powerpoint/2010/main" val="349054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Institutionen ansvarar för att: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v-SE" dirty="0" smtClean="0"/>
              <a:t>ta reda på om personen som ska anställas är </a:t>
            </a:r>
            <a:r>
              <a:rPr lang="sv-SE" dirty="0" smtClean="0"/>
              <a:t>tredjelandsmedborgare.</a:t>
            </a:r>
          </a:p>
          <a:p>
            <a:pPr lvl="1"/>
            <a:r>
              <a:rPr lang="sv-SE" dirty="0" smtClean="0"/>
              <a:t>informera </a:t>
            </a:r>
            <a:r>
              <a:rPr lang="sv-SE" dirty="0" smtClean="0"/>
              <a:t>personalsamordnaren om </a:t>
            </a:r>
            <a:r>
              <a:rPr lang="sv-SE" dirty="0" smtClean="0"/>
              <a:t>detta.</a:t>
            </a:r>
            <a:endParaRPr lang="sv-SE" dirty="0" smtClean="0"/>
          </a:p>
          <a:p>
            <a:pPr lvl="1"/>
            <a:r>
              <a:rPr lang="sv-SE" dirty="0" smtClean="0"/>
              <a:t>få kopia </a:t>
            </a:r>
            <a:r>
              <a:rPr lang="sv-SE" dirty="0" smtClean="0"/>
              <a:t>på uppehålls- och/eller arbetstillstånd </a:t>
            </a:r>
            <a:r>
              <a:rPr lang="sv-SE" dirty="0" smtClean="0"/>
              <a:t>och bifoga </a:t>
            </a:r>
            <a:r>
              <a:rPr lang="sv-SE" dirty="0" smtClean="0"/>
              <a:t>i </a:t>
            </a:r>
            <a:r>
              <a:rPr lang="sv-SE" dirty="0" smtClean="0"/>
              <a:t>e-rek.</a:t>
            </a:r>
            <a:endParaRPr lang="sv-SE" dirty="0" smtClean="0"/>
          </a:p>
          <a:p>
            <a:pPr lvl="1"/>
            <a:r>
              <a:rPr lang="sv-SE" dirty="0"/>
              <a:t>f</a:t>
            </a:r>
            <a:r>
              <a:rPr lang="sv-SE" dirty="0" smtClean="0"/>
              <a:t>ylla i och skicka blankett (SKV 1160</a:t>
            </a:r>
            <a:r>
              <a:rPr lang="sv-SE" dirty="0" smtClean="0"/>
              <a:t>) till Skatteverket samt bifoga kopia i e-rek. </a:t>
            </a:r>
            <a:br>
              <a:rPr lang="sv-SE" dirty="0" smtClean="0"/>
            </a:br>
            <a:r>
              <a:rPr lang="sv-SE" dirty="0" smtClean="0"/>
              <a:t>Prefekt </a:t>
            </a:r>
            <a:r>
              <a:rPr lang="sv-SE" dirty="0" smtClean="0"/>
              <a:t>(eller motsvarande) skriver </a:t>
            </a:r>
            <a:r>
              <a:rPr lang="sv-SE" dirty="0" smtClean="0"/>
              <a:t>under.</a:t>
            </a:r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61045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/>
              <a:t/>
            </a:r>
            <a:br>
              <a:rPr lang="sv-SE" sz="3600" dirty="0"/>
            </a:br>
            <a:r>
              <a:rPr lang="sv-SE" sz="4900" dirty="0"/>
              <a:t>Personalsamordnare/handläggare/</a:t>
            </a:r>
            <a:br>
              <a:rPr lang="sv-SE" sz="4900" dirty="0"/>
            </a:br>
            <a:r>
              <a:rPr lang="sv-SE" sz="4900" dirty="0" smtClean="0"/>
              <a:t>rekryteringskonsult är: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v-SE" dirty="0"/>
              <a:t>e</a:t>
            </a:r>
            <a:r>
              <a:rPr lang="sv-SE" dirty="0" smtClean="0"/>
              <a:t>n s</a:t>
            </a:r>
            <a:r>
              <a:rPr lang="sv-SE" dirty="0" smtClean="0"/>
              <a:t>tödjande </a:t>
            </a:r>
            <a:r>
              <a:rPr lang="sv-SE" dirty="0" smtClean="0"/>
              <a:t>och rådgivande funktion </a:t>
            </a:r>
          </a:p>
          <a:p>
            <a:pPr lvl="1"/>
            <a:r>
              <a:rPr lang="sv-SE" dirty="0"/>
              <a:t>h</a:t>
            </a:r>
            <a:r>
              <a:rPr lang="sv-SE" dirty="0" smtClean="0"/>
              <a:t>åller anställningsärendet i e-rek </a:t>
            </a:r>
            <a:r>
              <a:rPr lang="sv-SE" dirty="0" smtClean="0"/>
              <a:t>öppet tills underlag är inlämnat</a:t>
            </a:r>
          </a:p>
        </p:txBody>
      </p:sp>
    </p:spTree>
    <p:extLst>
      <p:ext uri="{BB962C8B-B14F-4D97-AF65-F5344CB8AC3E}">
        <p14:creationId xmlns:p14="http://schemas.microsoft.com/office/powerpoint/2010/main" val="115032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200</Words>
  <Application>Microsoft Office PowerPoint</Application>
  <PresentationFormat>Bildspel på skärmen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Anställning av tredjelandsmedborgare (ej medlem i EU, ESS-stat eller Schweiz)</vt:lpstr>
      <vt:lpstr>Institutionen ansvarar för att: </vt:lpstr>
      <vt:lpstr> Personalsamordnare/handläggare/ rekryteringskonsult är: </vt:lpstr>
    </vt:vector>
  </TitlesOfParts>
  <Company>LTH:s kansli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christine.holander</dc:creator>
  <cp:lastModifiedBy>Camilla Nilsson</cp:lastModifiedBy>
  <cp:revision>12</cp:revision>
  <dcterms:created xsi:type="dcterms:W3CDTF">2013-11-05T11:36:12Z</dcterms:created>
  <dcterms:modified xsi:type="dcterms:W3CDTF">2013-12-02T09:23:56Z</dcterms:modified>
</cp:coreProperties>
</file>