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7" r:id="rId2"/>
    <p:sldId id="439" r:id="rId3"/>
    <p:sldId id="440" r:id="rId4"/>
    <p:sldId id="427" r:id="rId5"/>
    <p:sldId id="441" r:id="rId6"/>
    <p:sldId id="444" r:id="rId7"/>
    <p:sldId id="442" r:id="rId8"/>
    <p:sldId id="443" r:id="rId9"/>
  </p:sldIdLst>
  <p:sldSz cx="9001125" cy="6840538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33333"/>
    <a:srgbClr val="008000"/>
    <a:srgbClr val="ADCAB8"/>
    <a:srgbClr val="BFB8AF"/>
    <a:srgbClr val="D2BA81"/>
    <a:srgbClr val="BED9C7"/>
    <a:srgbClr val="E9C4C7"/>
    <a:srgbClr val="262626"/>
    <a:srgbClr val="FF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9866" autoAdjust="0"/>
  </p:normalViewPr>
  <p:slideViewPr>
    <p:cSldViewPr snapToGrid="0" showGuides="1">
      <p:cViewPr>
        <p:scale>
          <a:sx n="100" d="100"/>
          <a:sy n="100" d="100"/>
        </p:scale>
        <p:origin x="-2022" y="-858"/>
      </p:cViewPr>
      <p:guideLst>
        <p:guide orient="horz" pos="4204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2013-11-06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2013-11-06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8990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66308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66308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3903" y="1282700"/>
            <a:ext cx="3325247" cy="40817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Bildobjekt 18" descr="Lunds_universitet RGB 15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5.lu.se/images/Rehab/utkast_processbild_rehab_131024.pdf" TargetMode="External"/><Relationship Id="rId2" Type="http://schemas.openxmlformats.org/officeDocument/2006/relationships/hyperlink" Target="http://www5.lu.se/o.o.i.s/593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Rehabiliteringsprocess</a:t>
            </a:r>
            <a:r>
              <a:rPr lang="en-GB" dirty="0" smtClean="0"/>
              <a:t> LU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2013-11-07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 cstate="print"/>
          <a:srcRect l="24522" r="15930"/>
          <a:stretch>
            <a:fillRect/>
          </a:stretch>
        </p:blipFill>
        <p:spPr bwMode="auto">
          <a:xfrm>
            <a:off x="592262" y="848733"/>
            <a:ext cx="5892924" cy="53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348982" y="3714796"/>
            <a:ext cx="2986310" cy="574796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sv-SE" dirty="0" smtClean="0">
                <a:solidFill>
                  <a:srgbClr val="002060"/>
                </a:solidFill>
              </a:rPr>
              <a:t>Vattenfallet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500732">
            <a:off x="3861424" y="1464699"/>
            <a:ext cx="1064195" cy="3040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489" tIns="45243" rIns="90489" bIns="45243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v-SE" sz="1400" u="sng" dirty="0">
                <a:solidFill>
                  <a:srgbClr val="003366"/>
                </a:solidFill>
                <a:latin typeface="IKEA Sans Heavy" pitchFamily="34" charset="0"/>
                <a:cs typeface="Arial" pitchFamily="34" charset="0"/>
              </a:rPr>
              <a:t>FRÄMJA</a:t>
            </a:r>
            <a:endParaRPr lang="en-US" sz="1400" u="sng" dirty="0">
              <a:solidFill>
                <a:srgbClr val="003366"/>
              </a:solidFill>
              <a:latin typeface="IKEA Sans Heavy" pitchFamily="34" charset="0"/>
              <a:cs typeface="Arial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-1013238">
            <a:off x="991514" y="2511709"/>
            <a:ext cx="1355565" cy="3068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489" tIns="45243" rIns="90489" bIns="45243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v-SE" sz="1400" u="sng" dirty="0">
                <a:solidFill>
                  <a:srgbClr val="003366"/>
                </a:solidFill>
                <a:latin typeface="IKEA Sans Heavy" pitchFamily="34" charset="0"/>
                <a:cs typeface="Arial" pitchFamily="34" charset="0"/>
              </a:rPr>
              <a:t>FÖREBYGGA</a:t>
            </a:r>
            <a:endParaRPr lang="en-US" sz="1400" u="sng" dirty="0">
              <a:solidFill>
                <a:srgbClr val="003366"/>
              </a:solidFill>
              <a:latin typeface="IKEA Sans Heavy" pitchFamily="34" charset="0"/>
              <a:cs typeface="Arial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1013238">
            <a:off x="1139205" y="4318114"/>
            <a:ext cx="1092324" cy="3040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489" tIns="45243" rIns="90489" bIns="45243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sv-SE" sz="1400" u="sng" dirty="0">
                <a:solidFill>
                  <a:srgbClr val="003366"/>
                </a:solidFill>
                <a:latin typeface="IKEA Sans Heavy" pitchFamily="34" charset="0"/>
                <a:cs typeface="Arial" pitchFamily="34" charset="0"/>
              </a:rPr>
              <a:t>ÅTGÄRDA</a:t>
            </a:r>
            <a:endParaRPr lang="en-US" sz="1400" u="sng" dirty="0">
              <a:solidFill>
                <a:srgbClr val="003366"/>
              </a:solidFill>
              <a:latin typeface="IKEA Sans Heavy" pitchFamily="34" charset="0"/>
              <a:cs typeface="Arial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6353175" y="981077"/>
            <a:ext cx="2190750" cy="809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1" tIns="45712" rIns="91421" bIns="45712" numCol="1" rtlCol="0" anchor="t" anchorCtr="0" compatLnSpc="1">
            <a:prstTxWarp prst="textNoShape">
              <a:avLst/>
            </a:prstTxWarp>
          </a:bodyPr>
          <a:lstStyle/>
          <a:p>
            <a:pPr defTabSz="904689"/>
            <a:endParaRPr lang="sv-SE" b="1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Processgrupp Rehabilitering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Elisabet Ekenstam, processledare, Sektion personal</a:t>
            </a:r>
          </a:p>
          <a:p>
            <a:r>
              <a:rPr lang="sv-SE" sz="2000" dirty="0" smtClean="0"/>
              <a:t>Anna Helmer, USV</a:t>
            </a:r>
          </a:p>
          <a:p>
            <a:r>
              <a:rPr lang="sv-SE" sz="2000" dirty="0" smtClean="0"/>
              <a:t>Kristina Fors, LTH</a:t>
            </a:r>
          </a:p>
          <a:p>
            <a:r>
              <a:rPr lang="sv-SE" sz="2000" dirty="0" smtClean="0"/>
              <a:t>Marie Persson, S</a:t>
            </a:r>
          </a:p>
          <a:p>
            <a:r>
              <a:rPr lang="sv-SE" sz="2000" dirty="0" smtClean="0"/>
              <a:t>Christina Magnusson, N</a:t>
            </a:r>
          </a:p>
          <a:p>
            <a:r>
              <a:rPr lang="sv-SE" sz="2000" dirty="0" smtClean="0"/>
              <a:t>Anne Vähäniemi, M</a:t>
            </a:r>
          </a:p>
          <a:p>
            <a:r>
              <a:rPr lang="sv-SE" sz="2000" dirty="0" smtClean="0"/>
              <a:t>Marianne Mårtensson, EHL</a:t>
            </a:r>
          </a:p>
          <a:p>
            <a:r>
              <a:rPr lang="sv-SE" sz="2000" dirty="0" smtClean="0"/>
              <a:t>Irene Sassarsson, FHV</a:t>
            </a:r>
          </a:p>
          <a:p>
            <a:r>
              <a:rPr lang="sv-SE" sz="2000" dirty="0" smtClean="0"/>
              <a:t>Ingrid Ekelund, FHV</a:t>
            </a:r>
            <a:endParaRPr lang="sv-SE" sz="2000" dirty="0"/>
          </a:p>
        </p:txBody>
      </p:sp>
      <p:pic>
        <p:nvPicPr>
          <p:cNvPr id="5" name="Picture 12" descr="MCj035385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9861" y="2504050"/>
            <a:ext cx="3075384" cy="291989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846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Rehabiliteringsprocessen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u="sng" dirty="0" smtClean="0">
              <a:hlinkClick r:id="rId2"/>
            </a:endParaRPr>
          </a:p>
          <a:p>
            <a:pPr marL="0" indent="0">
              <a:buNone/>
            </a:pPr>
            <a:endParaRPr lang="sv-SE" u="sng" dirty="0">
              <a:hlinkClick r:id="rId2"/>
            </a:endParaRP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808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32556" r="15500" b="22777"/>
          <a:stretch/>
        </p:blipFill>
        <p:spPr bwMode="auto">
          <a:xfrm>
            <a:off x="209549" y="2089131"/>
            <a:ext cx="8524875" cy="30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7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nytt?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8670"/>
            <a:ext cx="7587440" cy="3563159"/>
          </a:xfrm>
        </p:spPr>
        <p:txBody>
          <a:bodyPr/>
          <a:lstStyle/>
          <a:p>
            <a:pPr lvl="0"/>
            <a:r>
              <a:rPr lang="sv-SE" dirty="0" smtClean="0"/>
              <a:t>Enkelt </a:t>
            </a:r>
            <a:r>
              <a:rPr lang="sv-SE" dirty="0"/>
              <a:t>för </a:t>
            </a:r>
            <a:r>
              <a:rPr lang="sv-SE" dirty="0" smtClean="0"/>
              <a:t>chef och HR att </a:t>
            </a:r>
            <a:r>
              <a:rPr lang="sv-SE" dirty="0"/>
              <a:t>ta till sig </a:t>
            </a:r>
            <a:r>
              <a:rPr lang="sv-SE" dirty="0" smtClean="0"/>
              <a:t>processen</a:t>
            </a:r>
            <a:endParaRPr lang="sv-SE" dirty="0"/>
          </a:p>
          <a:p>
            <a:pPr lvl="0"/>
            <a:r>
              <a:rPr lang="sv-SE" dirty="0"/>
              <a:t>Tydligt vem som gör </a:t>
            </a:r>
            <a:r>
              <a:rPr lang="sv-SE" dirty="0" smtClean="0"/>
              <a:t>vad </a:t>
            </a:r>
          </a:p>
          <a:p>
            <a:pPr lvl="0"/>
            <a:r>
              <a:rPr lang="sv-SE" dirty="0" smtClean="0"/>
              <a:t>Tydligt när </a:t>
            </a:r>
            <a:r>
              <a:rPr lang="sv-SE" dirty="0"/>
              <a:t>man skall agera</a:t>
            </a:r>
          </a:p>
          <a:p>
            <a:pPr lvl="0"/>
            <a:r>
              <a:rPr lang="sv-SE" dirty="0"/>
              <a:t>Strukturerat i form av checklistor, </a:t>
            </a:r>
            <a:r>
              <a:rPr lang="sv-SE" dirty="0" smtClean="0"/>
              <a:t>mallar, länktips osv</a:t>
            </a:r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Picture 2" descr="C:\Users\pers-een\AppData\Local\Microsoft\Windows\Temporary Internet Files\Content.IE5\3YR6ARYJ\MC9004421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7" y="727075"/>
            <a:ext cx="1709738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Proaktivitet</a:t>
            </a:r>
          </a:p>
          <a:p>
            <a:r>
              <a:rPr lang="sv-SE" dirty="0" smtClean="0"/>
              <a:t>Rollfördelning</a:t>
            </a:r>
          </a:p>
          <a:p>
            <a:r>
              <a:rPr lang="sv-SE" dirty="0" smtClean="0"/>
              <a:t>Kostnadsmedvetenhet</a:t>
            </a:r>
          </a:p>
          <a:p>
            <a:r>
              <a:rPr lang="sv-SE" dirty="0" smtClean="0"/>
              <a:t>Goda arbetsgivare</a:t>
            </a:r>
          </a:p>
          <a:p>
            <a:endParaRPr lang="sv-SE" dirty="0"/>
          </a:p>
        </p:txBody>
      </p:sp>
      <p:pic>
        <p:nvPicPr>
          <p:cNvPr id="4" name="Picture 3" descr="C:\Users\pers-een\AppData\Local\Microsoft\Windows\Temporary Internet Files\Content.IE5\35DFYIFZ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91" y="738981"/>
            <a:ext cx="2194719" cy="21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När?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Omtankesamtal ska </a:t>
            </a:r>
            <a:r>
              <a:rPr lang="sv-SE" dirty="0"/>
              <a:t>genomföras då medarbetaren</a:t>
            </a:r>
          </a:p>
          <a:p>
            <a:r>
              <a:rPr lang="sv-SE" dirty="0"/>
              <a:t>visar tecken på ohälsa trots närvaro på arbetsplatsen</a:t>
            </a:r>
          </a:p>
          <a:p>
            <a:r>
              <a:rPr lang="sv-SE" dirty="0"/>
              <a:t>varit sjuk 3 ggr på 6 månader (upprepad korttidsfrånvaro)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Rehabsamtal ska </a:t>
            </a:r>
            <a:r>
              <a:rPr lang="sv-SE" dirty="0"/>
              <a:t>genomföras då</a:t>
            </a:r>
          </a:p>
          <a:p>
            <a:r>
              <a:rPr lang="sv-SE" dirty="0"/>
              <a:t>medarbetaren varit sjuk 6 ggr på 12 månader (upprepad korttidsfrånvaro) eller</a:t>
            </a:r>
          </a:p>
          <a:p>
            <a:r>
              <a:rPr lang="sv-SE" dirty="0"/>
              <a:t>medarbetarens sjukskrivning beräknas bli mer än 28 </a:t>
            </a:r>
            <a:r>
              <a:rPr lang="sv-SE" dirty="0" smtClean="0"/>
              <a:t>dagar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55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 för </a:t>
            </a:r>
            <a:r>
              <a:rPr lang="sv-SE" dirty="0" err="1" smtClean="0"/>
              <a:t>rehabprocessgruppen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Färdigställa materialet i </a:t>
            </a:r>
            <a:r>
              <a:rPr lang="sv-SE" dirty="0" err="1" smtClean="0"/>
              <a:t>rehabprocessgruppen</a:t>
            </a:r>
            <a:endParaRPr lang="sv-SE" dirty="0" smtClean="0"/>
          </a:p>
          <a:p>
            <a:r>
              <a:rPr lang="sv-SE" dirty="0" smtClean="0"/>
              <a:t>Remiss </a:t>
            </a:r>
            <a:r>
              <a:rPr lang="sv-SE" smtClean="0"/>
              <a:t>till intressenter</a:t>
            </a:r>
            <a:endParaRPr lang="sv-SE" dirty="0" smtClean="0"/>
          </a:p>
          <a:p>
            <a:r>
              <a:rPr lang="sv-SE" dirty="0" smtClean="0"/>
              <a:t>Utbildningsplan </a:t>
            </a:r>
            <a:br>
              <a:rPr lang="sv-SE" dirty="0" smtClean="0"/>
            </a:br>
            <a:r>
              <a:rPr lang="sv-SE" dirty="0" smtClean="0"/>
              <a:t>- personalsamordnare</a:t>
            </a:r>
            <a:br>
              <a:rPr lang="sv-SE" dirty="0" smtClean="0"/>
            </a:br>
            <a:r>
              <a:rPr lang="sv-SE" dirty="0" smtClean="0"/>
              <a:t>- chefer, öppna och riktade utbildningar</a:t>
            </a:r>
            <a:br>
              <a:rPr lang="sv-SE" dirty="0" smtClean="0"/>
            </a:br>
            <a:r>
              <a:rPr lang="sv-SE" dirty="0" smtClean="0"/>
              <a:t>- personalorganisationerna</a:t>
            </a:r>
            <a:br>
              <a:rPr lang="sv-SE" dirty="0" smtClean="0"/>
            </a:b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9608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_PPT-mall_2012_SV_121127">
  <a:themeElements>
    <a:clrScheme name="Anpassad 3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LU_PPT-mall_2012_SV_121127</Template>
  <TotalTime>6198</TotalTime>
  <Words>150</Words>
  <Application>Microsoft Office PowerPoint</Application>
  <PresentationFormat>Anpassad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LU_PPT-mall_2012_SV_121127</vt:lpstr>
      <vt:lpstr> Rehabiliteringsprocess LU</vt:lpstr>
      <vt:lpstr>Vattenfallet</vt:lpstr>
      <vt:lpstr>Processgrupp Rehabilitering</vt:lpstr>
      <vt:lpstr>Rehabiliteringsprocessen</vt:lpstr>
      <vt:lpstr>Vad är nytt?</vt:lpstr>
      <vt:lpstr>Varför?</vt:lpstr>
      <vt:lpstr>När?</vt:lpstr>
      <vt:lpstr>Plan för rehabprocessgruppen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Elisabet Ekenstam</dc:creator>
  <cp:lastModifiedBy>kristina.fors</cp:lastModifiedBy>
  <cp:revision>207</cp:revision>
  <cp:lastPrinted>2013-11-06T16:49:15Z</cp:lastPrinted>
  <dcterms:created xsi:type="dcterms:W3CDTF">2013-02-18T09:59:12Z</dcterms:created>
  <dcterms:modified xsi:type="dcterms:W3CDTF">2013-11-06T17:04:11Z</dcterms:modified>
</cp:coreProperties>
</file>