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9" r:id="rId2"/>
    <p:sldId id="335" r:id="rId3"/>
  </p:sldIdLst>
  <p:sldSz cx="9001125" cy="6840538"/>
  <p:notesSz cx="6815138" cy="99425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DCAB8"/>
    <a:srgbClr val="404040"/>
    <a:srgbClr val="BFB8AF"/>
    <a:srgbClr val="D2BA81"/>
    <a:srgbClr val="BED9C7"/>
    <a:srgbClr val="E9C4C7"/>
    <a:srgbClr val="333333"/>
    <a:srgbClr val="262626"/>
    <a:srgbClr val="FF689D"/>
    <a:srgbClr val="F3E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1" autoAdjust="0"/>
    <p:restoredTop sz="99866" autoAdjust="0"/>
  </p:normalViewPr>
  <p:slideViewPr>
    <p:cSldViewPr snapToGrid="0" showGuides="1">
      <p:cViewPr>
        <p:scale>
          <a:sx n="100" d="100"/>
          <a:sy n="100" d="100"/>
        </p:scale>
        <p:origin x="-804" y="36"/>
      </p:cViewPr>
      <p:guideLst>
        <p:guide orient="horz" pos="4212"/>
        <p:guide orient="horz" pos="802"/>
        <p:guide orient="horz" pos="119"/>
        <p:guide orient="horz" pos="1122"/>
        <p:guide pos="492"/>
        <p:guide pos="115"/>
        <p:guide pos="2617"/>
        <p:guide pos="5565"/>
      </p:guideLst>
    </p:cSldViewPr>
  </p:slideViewPr>
  <p:outlineViewPr>
    <p:cViewPr>
      <p:scale>
        <a:sx n="33" d="100"/>
        <a:sy n="33" d="100"/>
      </p:scale>
      <p:origin x="0" y="537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2364" y="3498"/>
      </p:cViewPr>
      <p:guideLst>
        <p:guide orient="horz" pos="3132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7126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60336" y="0"/>
            <a:ext cx="2953226" cy="497126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AF53FA3B-A911-4294-9666-9D8A5388C07E}" type="datetimeFigureOut">
              <a:rPr lang="sv-SE" smtClean="0"/>
              <a:pPr/>
              <a:t>2013-11-06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43661"/>
            <a:ext cx="2953226" cy="497126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60336" y="9443661"/>
            <a:ext cx="2953226" cy="497126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3FFF35AB-58F5-4C8C-9928-1BF89338304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53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7126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60336" y="0"/>
            <a:ext cx="2953226" cy="497126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DAAF5E47-94AA-AA43-B08E-C5A5421011EB}" type="datetimeFigureOut">
              <a:rPr lang="sv-SE" smtClean="0"/>
              <a:pPr/>
              <a:t>2013-11-06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55675" y="746125"/>
            <a:ext cx="49037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2" rIns="91605" bIns="45802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605" tIns="45802" rIns="91605" bIns="45802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53226" cy="497126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60336" y="9443661"/>
            <a:ext cx="2953226" cy="497126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CC13FD4B-1391-7946-A8ED-18550D8B130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210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alsida 1 ra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8913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Bildobjekt 13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5" name="Bildobjekt 14" descr="LTH_L RGB 150 nivå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4677" y="382289"/>
            <a:ext cx="3024000" cy="617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och punkttext bre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1349" y="1666308"/>
            <a:ext cx="4371974" cy="372010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346700" y="1666308"/>
            <a:ext cx="2917825" cy="3720107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abell 4"/>
          <p:cNvSpPr>
            <a:spLocks noGrp="1"/>
          </p:cNvSpPr>
          <p:nvPr>
            <p:ph type="tbl" sz="quarter" idx="10"/>
          </p:nvPr>
        </p:nvSpPr>
        <p:spPr>
          <a:xfrm>
            <a:off x="781050" y="1781175"/>
            <a:ext cx="7464452" cy="35893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tabell</a:t>
            </a:r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43262" y="283771"/>
            <a:ext cx="758945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ktangel 6"/>
          <p:cNvSpPr/>
          <p:nvPr userDrawn="1"/>
        </p:nvSpPr>
        <p:spPr bwMode="auto">
          <a:xfrm>
            <a:off x="181303" y="181372"/>
            <a:ext cx="8647388" cy="6495393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7488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1402658" y="3049848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8490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 bwMode="auto">
          <a:xfrm>
            <a:off x="1402658" y="3052397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Bildobjekt 6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ktangel 3"/>
          <p:cNvSpPr/>
          <p:nvPr userDrawn="1"/>
        </p:nvSpPr>
        <p:spPr bwMode="auto">
          <a:xfrm>
            <a:off x="181303" y="181372"/>
            <a:ext cx="8647388" cy="6495393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5288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1402658" y="3052397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ktangel 3"/>
          <p:cNvSpPr/>
          <p:nvPr userDrawn="1"/>
        </p:nvSpPr>
        <p:spPr bwMode="auto">
          <a:xfrm>
            <a:off x="179099" y="182563"/>
            <a:ext cx="8647388" cy="6495393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6835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1402658" y="3052397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ktangel 3"/>
          <p:cNvSpPr/>
          <p:nvPr userDrawn="1"/>
        </p:nvSpPr>
        <p:spPr bwMode="auto">
          <a:xfrm>
            <a:off x="179099" y="182563"/>
            <a:ext cx="8647388" cy="6495393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5288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1402658" y="3052397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 bwMode="auto">
          <a:xfrm>
            <a:off x="179099" y="183473"/>
            <a:ext cx="8647388" cy="6495393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objekt 7" descr="LTH_C RGB Nivå2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3642" y="1283134"/>
            <a:ext cx="6221054" cy="4039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alsida 2 rader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8913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0" name="Bildobjekt 9" descr="LTH_L RGB 150 nivå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4677" y="382289"/>
            <a:ext cx="3024000" cy="617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alsida 1 ra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grön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3612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0" name="Bildobjekt 9" descr="LTH_L RGB 150 nivå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4677" y="382289"/>
            <a:ext cx="3024000" cy="617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alsida 2 rader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framsidor150 ny grön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3612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 baseline="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Bildobjekt 13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2" name="Bildobjekt 11" descr="LTH_L RGB 150 nivå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4677" y="382289"/>
            <a:ext cx="3024000" cy="617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57538" y="1848670"/>
            <a:ext cx="7587440" cy="3563159"/>
          </a:xfrm>
        </p:spPr>
        <p:txBody>
          <a:bodyPr/>
          <a:lstStyle>
            <a:lvl1pPr>
              <a:spcAft>
                <a:spcPts val="0"/>
              </a:spcAft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/>
            </a:lvl3pPr>
            <a:lvl4pPr>
              <a:spcAft>
                <a:spcPts val="0"/>
              </a:spcAft>
              <a:buClr>
                <a:schemeClr val="tx2"/>
              </a:buClr>
              <a:defRPr/>
            </a:lvl4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cxnSp>
        <p:nvCxnSpPr>
          <p:cNvPr id="11" name="Rak 10"/>
          <p:cNvCxnSpPr/>
          <p:nvPr userDrawn="1"/>
        </p:nvCxnSpPr>
        <p:spPr bwMode="auto">
          <a:xfrm>
            <a:off x="745259" y="1499383"/>
            <a:ext cx="75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0244" y="1666308"/>
            <a:ext cx="3131642" cy="372010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051300" y="1666307"/>
            <a:ext cx="4213225" cy="3720107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för större illustr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 bwMode="auto">
          <a:xfrm>
            <a:off x="0" y="0"/>
            <a:ext cx="9001125" cy="2107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296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VÄND EJ. Se exemp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ktangel 27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30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marR="0" indent="0" algn="l" defTabSz="904875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</a:p>
        </p:txBody>
      </p:sp>
      <p:cxnSp>
        <p:nvCxnSpPr>
          <p:cNvPr id="31" name="Rak 30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VÄND EJ 2. Se exemp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 30"/>
          <p:cNvGrpSpPr/>
          <p:nvPr/>
        </p:nvGrpSpPr>
        <p:grpSpPr>
          <a:xfrm>
            <a:off x="-119270" y="-59968"/>
            <a:ext cx="9228344" cy="6984776"/>
            <a:chOff x="-119270" y="-59968"/>
            <a:chExt cx="9228344" cy="6984776"/>
          </a:xfrm>
        </p:grpSpPr>
        <p:cxnSp>
          <p:nvCxnSpPr>
            <p:cNvPr id="25" name="Rak 24"/>
            <p:cNvCxnSpPr/>
            <p:nvPr userDrawn="1"/>
          </p:nvCxnSpPr>
          <p:spPr bwMode="auto">
            <a:xfrm>
              <a:off x="-119270" y="1772485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Rak 12"/>
            <p:cNvCxnSpPr/>
            <p:nvPr/>
          </p:nvCxnSpPr>
          <p:spPr bwMode="auto">
            <a:xfrm>
              <a:off x="-119270" y="176199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Rak 13"/>
            <p:cNvCxnSpPr/>
            <p:nvPr/>
          </p:nvCxnSpPr>
          <p:spPr bwMode="auto">
            <a:xfrm>
              <a:off x="-119270" y="1266406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Rak 14"/>
            <p:cNvCxnSpPr/>
            <p:nvPr/>
          </p:nvCxnSpPr>
          <p:spPr bwMode="auto">
            <a:xfrm>
              <a:off x="-119270" y="6676531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Rak 15"/>
            <p:cNvCxnSpPr/>
            <p:nvPr/>
          </p:nvCxnSpPr>
          <p:spPr bwMode="auto">
            <a:xfrm>
              <a:off x="180082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Rak 16"/>
            <p:cNvCxnSpPr/>
            <p:nvPr/>
          </p:nvCxnSpPr>
          <p:spPr bwMode="auto">
            <a:xfrm>
              <a:off x="8821042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19"/>
            <p:cNvCxnSpPr/>
            <p:nvPr/>
          </p:nvCxnSpPr>
          <p:spPr bwMode="auto">
            <a:xfrm>
              <a:off x="4138857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ak 22"/>
            <p:cNvCxnSpPr/>
            <p:nvPr/>
          </p:nvCxnSpPr>
          <p:spPr bwMode="auto">
            <a:xfrm>
              <a:off x="770383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ktangel 11"/>
            <p:cNvSpPr/>
            <p:nvPr userDrawn="1"/>
          </p:nvSpPr>
          <p:spPr bwMode="auto">
            <a:xfrm>
              <a:off x="0" y="0"/>
              <a:ext cx="9001125" cy="684053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048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3263" y="283771"/>
            <a:ext cx="7605109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Rubrik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7538" y="1843907"/>
            <a:ext cx="7590053" cy="356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cxnSp>
        <p:nvCxnSpPr>
          <p:cNvPr id="10" name="Rak 9"/>
          <p:cNvCxnSpPr/>
          <p:nvPr/>
        </p:nvCxnSpPr>
        <p:spPr bwMode="auto">
          <a:xfrm>
            <a:off x="745259" y="1499383"/>
            <a:ext cx="75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81991" y="6508307"/>
            <a:ext cx="70046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04875">
              <a:defRPr/>
            </a:pPr>
            <a:r>
              <a:rPr lang="sv-SE" sz="1000" dirty="0" smtClean="0">
                <a:solidFill>
                  <a:srgbClr val="808080"/>
                </a:solidFill>
                <a:ea typeface="+mn-ea"/>
              </a:rPr>
              <a:t>Lunds Tekniska Högskola </a:t>
            </a:r>
            <a:r>
              <a:rPr lang="sv-SE" sz="1000" b="0" dirty="0" smtClean="0">
                <a:solidFill>
                  <a:srgbClr val="808080"/>
                </a:solidFill>
                <a:ea typeface="+mn-ea"/>
                <a:cs typeface="+mn-cs"/>
              </a:rPr>
              <a:t>| Informationsmöte kring aktuella personalfrågor</a:t>
            </a:r>
            <a:r>
              <a:rPr lang="sv-SE" sz="1000" b="0" dirty="0" smtClean="0">
                <a:solidFill>
                  <a:srgbClr val="808080"/>
                </a:solidFill>
                <a:ea typeface="+mn-ea"/>
              </a:rPr>
              <a:t> </a:t>
            </a:r>
            <a:r>
              <a:rPr lang="sv-SE" sz="1000" b="0" dirty="0" smtClean="0">
                <a:solidFill>
                  <a:srgbClr val="808080"/>
                </a:solidFill>
                <a:ea typeface="+mn-ea"/>
                <a:cs typeface="+mn-cs"/>
              </a:rPr>
              <a:t>| Personalavdelningen LTH </a:t>
            </a:r>
            <a:r>
              <a:rPr lang="sv-SE" sz="1000" b="0" kern="12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+mn-cs"/>
              </a:rPr>
              <a:t>| </a:t>
            </a:r>
            <a:r>
              <a:rPr lang="sv-SE" sz="1000" b="0" dirty="0" smtClean="0">
                <a:solidFill>
                  <a:srgbClr val="808080"/>
                </a:solidFill>
                <a:ea typeface="+mn-ea"/>
                <a:cs typeface="+mn-cs"/>
              </a:rPr>
              <a:t>2013-11-07</a:t>
            </a:r>
            <a:endParaRPr lang="sv-SE" sz="1000" b="0" dirty="0">
              <a:solidFill>
                <a:srgbClr val="80808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2" r:id="rId2"/>
    <p:sldLayoutId id="2147483694" r:id="rId3"/>
    <p:sldLayoutId id="2147483695" r:id="rId4"/>
    <p:sldLayoutId id="2147483684" r:id="rId5"/>
    <p:sldLayoutId id="2147483691" r:id="rId6"/>
    <p:sldLayoutId id="2147483707" r:id="rId7"/>
    <p:sldLayoutId id="2147483683" r:id="rId8"/>
    <p:sldLayoutId id="2147483705" r:id="rId9"/>
    <p:sldLayoutId id="2147483682" r:id="rId10"/>
    <p:sldLayoutId id="2147483703" r:id="rId11"/>
    <p:sldLayoutId id="2147483667" r:id="rId12"/>
    <p:sldLayoutId id="2147483666" r:id="rId13"/>
    <p:sldLayoutId id="2147483668" r:id="rId14"/>
    <p:sldLayoutId id="2147483680" r:id="rId15"/>
    <p:sldLayoutId id="2147483679" r:id="rId16"/>
    <p:sldLayoutId id="2147483689" r:id="rId17"/>
  </p:sldLayoutIdLst>
  <p:timing>
    <p:tnLst>
      <p:par>
        <p:cTn id="1" dur="indefinite" restart="never" nodeType="tmRoot"/>
      </p:par>
    </p:tnLst>
  </p:timing>
  <p:txStyles>
    <p:titleStyle>
      <a:lvl1pPr algn="l" defTabSz="904875" rtl="0" eaLnBrk="1" fontAlgn="base" hangingPunct="1">
        <a:spcBef>
          <a:spcPct val="0"/>
        </a:spcBef>
        <a:spcAft>
          <a:spcPct val="0"/>
        </a:spcAft>
        <a:defRPr sz="3600" b="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defTabSz="904875" rtl="0" eaLnBrk="1" fontAlgn="base" hangingPunct="1">
        <a:spcBef>
          <a:spcPts val="10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2200" b="0">
          <a:solidFill>
            <a:schemeClr val="tx2"/>
          </a:solidFill>
          <a:latin typeface="+mn-lt"/>
          <a:ea typeface="ＭＳ Ｐゴシック" charset="-128"/>
          <a:cs typeface="+mn-cs"/>
        </a:defRPr>
      </a:lvl1pPr>
      <a:lvl2pPr marL="700088" indent="-247650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Char char="–"/>
        <a:defRPr sz="2200" b="0">
          <a:solidFill>
            <a:schemeClr val="tx2"/>
          </a:solidFill>
          <a:latin typeface="+mn-lt"/>
          <a:ea typeface="ＭＳ Ｐゴシック" charset="-128"/>
        </a:defRPr>
      </a:lvl2pPr>
      <a:lvl3pPr marL="1089025" indent="-179388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Font typeface="Lucida Grande"/>
        <a:buChar char="»"/>
        <a:defRPr sz="2000" b="0">
          <a:solidFill>
            <a:schemeClr val="tx2"/>
          </a:solidFill>
          <a:latin typeface="+mn-lt"/>
          <a:ea typeface="ＭＳ Ｐゴシック" charset="-128"/>
        </a:defRPr>
      </a:lvl3pPr>
      <a:lvl4pPr marL="1550988" indent="-193675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Char char="–"/>
        <a:defRPr sz="2000" b="0">
          <a:solidFill>
            <a:schemeClr val="tx2"/>
          </a:solidFill>
          <a:latin typeface="+mn-lt"/>
          <a:ea typeface="ＭＳ Ｐゴシック" charset="-128"/>
        </a:defRPr>
      </a:lvl4pPr>
      <a:lvl5pPr marL="20367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4939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511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083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655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Program 7 november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3400" y="1647825"/>
            <a:ext cx="7839075" cy="4371975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 smtClean="0"/>
              <a:t>09:00 	</a:t>
            </a:r>
            <a:r>
              <a:rPr lang="sv-SE" sz="1800" dirty="0" err="1" smtClean="0"/>
              <a:t>Relocationföretaget</a:t>
            </a:r>
            <a:r>
              <a:rPr lang="sv-SE" sz="1800" dirty="0" smtClean="0"/>
              <a:t> Human </a:t>
            </a:r>
            <a:r>
              <a:rPr lang="sv-SE" sz="1800" dirty="0" err="1" smtClean="0"/>
              <a:t>Entrance</a:t>
            </a:r>
            <a:r>
              <a:rPr lang="sv-SE" sz="1800" dirty="0" smtClean="0"/>
              <a:t> – Eva Johnsson</a:t>
            </a:r>
          </a:p>
          <a:p>
            <a:pPr marL="0" indent="0">
              <a:buNone/>
            </a:pPr>
            <a:r>
              <a:rPr lang="sv-SE" sz="1800" dirty="0" smtClean="0"/>
              <a:t>09:30	</a:t>
            </a:r>
            <a:r>
              <a:rPr lang="sv-SE" sz="1800" dirty="0"/>
              <a:t>Rutiner vid anställning av icke EU-medborgare – Anna 	Knoblock/Christine Holander</a:t>
            </a:r>
          </a:p>
          <a:p>
            <a:pPr marL="0" indent="0">
              <a:buNone/>
            </a:pPr>
            <a:r>
              <a:rPr lang="sv-SE" sz="1800" smtClean="0"/>
              <a:t>	</a:t>
            </a:r>
            <a:r>
              <a:rPr lang="sv-SE" sz="1800" smtClean="0"/>
              <a:t>IAM </a:t>
            </a:r>
            <a:r>
              <a:rPr lang="sv-SE" sz="1800" dirty="0" smtClean="0"/>
              <a:t>– Camilla Nilsson</a:t>
            </a:r>
            <a:endParaRPr lang="sv-SE" sz="1800" dirty="0"/>
          </a:p>
          <a:p>
            <a:pPr marL="452438" lvl="1" indent="0">
              <a:buNone/>
            </a:pPr>
            <a:r>
              <a:rPr lang="sv-SE" sz="1800" dirty="0" smtClean="0"/>
              <a:t>	Löner – Sonja Meiby</a:t>
            </a:r>
            <a:endParaRPr lang="sv-SE" sz="1800" dirty="0"/>
          </a:p>
          <a:p>
            <a:pPr marL="0" indent="0">
              <a:buNone/>
            </a:pPr>
            <a:r>
              <a:rPr lang="sv-SE" sz="1800" dirty="0" smtClean="0"/>
              <a:t>10:00	Fika, ca kl. 10</a:t>
            </a:r>
            <a:endParaRPr lang="sv-SE" sz="1800" dirty="0"/>
          </a:p>
          <a:p>
            <a:pPr marL="0" indent="0">
              <a:buNone/>
            </a:pPr>
            <a:r>
              <a:rPr lang="sv-SE" sz="1800" dirty="0" smtClean="0"/>
              <a:t>10:20	Presentation av LTHs karriärmodell – Pia Larsson</a:t>
            </a:r>
          </a:p>
          <a:p>
            <a:pPr marL="0" indent="0">
              <a:buNone/>
            </a:pPr>
            <a:r>
              <a:rPr lang="sv-SE" sz="1800" dirty="0" smtClean="0"/>
              <a:t>10:40	</a:t>
            </a:r>
            <a:r>
              <a:rPr lang="sv-SE" sz="1800" dirty="0"/>
              <a:t>Nytt verktyg för rehabfrågor- Kristina Fors</a:t>
            </a:r>
          </a:p>
          <a:p>
            <a:pPr marL="0" indent="0">
              <a:buNone/>
            </a:pPr>
            <a:r>
              <a:rPr lang="sv-SE" sz="1800" dirty="0" smtClean="0"/>
              <a:t>11:00	Urvalsmatris i E- rekrytering – Sonja Meiby</a:t>
            </a:r>
            <a:endParaRPr lang="sv-SE" sz="1800" dirty="0"/>
          </a:p>
          <a:p>
            <a:r>
              <a:rPr lang="sv-SE" sz="1800" dirty="0" smtClean="0"/>
              <a:t>Tid för frågor om smått och stort</a:t>
            </a:r>
          </a:p>
        </p:txBody>
      </p:sp>
    </p:spTree>
    <p:extLst>
      <p:ext uri="{BB962C8B-B14F-4D97-AF65-F5344CB8AC3E}">
        <p14:creationId xmlns:p14="http://schemas.microsoft.com/office/powerpoint/2010/main" val="145658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6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gram">
  <a:themeElements>
    <a:clrScheme name="LU 2012">
      <a:dk1>
        <a:srgbClr val="9C6114"/>
      </a:dk1>
      <a:lt1>
        <a:srgbClr val="FFFFFF"/>
      </a:lt1>
      <a:dk2>
        <a:srgbClr val="4D4C44"/>
      </a:dk2>
      <a:lt2>
        <a:srgbClr val="000080"/>
      </a:lt2>
      <a:accent1>
        <a:srgbClr val="9A5B0B"/>
      </a:accent1>
      <a:accent2>
        <a:srgbClr val="E9C4C7"/>
      </a:accent2>
      <a:accent3>
        <a:srgbClr val="B9D3DC"/>
      </a:accent3>
      <a:accent4>
        <a:srgbClr val="ADCAB8"/>
      </a:accent4>
      <a:accent5>
        <a:srgbClr val="D6D2C4"/>
      </a:accent5>
      <a:accent6>
        <a:srgbClr val="BFB8AF"/>
      </a:accent6>
      <a:hlink>
        <a:srgbClr val="333333"/>
      </a:hlink>
      <a:folHlink>
        <a:srgbClr val="D2BA81"/>
      </a:folHlink>
    </a:clrScheme>
    <a:fontScheme name="LundsUniversite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b="0" dirty="0" err="1" smtClean="0">
            <a:solidFill>
              <a:schemeClr val="tx2"/>
            </a:solidFill>
          </a:defRPr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6633"/>
        </a:accent1>
        <a:accent2>
          <a:srgbClr val="C4BC9C"/>
        </a:accent2>
        <a:accent3>
          <a:srgbClr val="FFFFFF"/>
        </a:accent3>
        <a:accent4>
          <a:srgbClr val="000000"/>
        </a:accent4>
        <a:accent5>
          <a:srgbClr val="CAB8AD"/>
        </a:accent5>
        <a:accent6>
          <a:srgbClr val="B1AA8D"/>
        </a:accent6>
        <a:hlink>
          <a:srgbClr val="EB730F"/>
        </a:hlink>
        <a:folHlink>
          <a:srgbClr val="0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</Template>
  <TotalTime>17</TotalTime>
  <Words>4</Words>
  <Application>Microsoft Office PowerPoint</Application>
  <PresentationFormat>Anpassad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Program</vt:lpstr>
      <vt:lpstr>Program 7 november</vt:lpstr>
      <vt:lpstr>PowerPoint-presentation</vt:lpstr>
    </vt:vector>
  </TitlesOfParts>
  <Company>LTH:s kansli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</dc:title>
  <dc:creator>Camilla Nilsson</dc:creator>
  <cp:lastModifiedBy>sonja.meiby</cp:lastModifiedBy>
  <cp:revision>7</cp:revision>
  <cp:lastPrinted>2013-11-04T15:52:57Z</cp:lastPrinted>
  <dcterms:created xsi:type="dcterms:W3CDTF">2013-11-04T07:37:46Z</dcterms:created>
  <dcterms:modified xsi:type="dcterms:W3CDTF">2013-11-06T13:31:21Z</dcterms:modified>
</cp:coreProperties>
</file>