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404" r:id="rId2"/>
    <p:sldId id="515" r:id="rId3"/>
    <p:sldId id="466" r:id="rId4"/>
    <p:sldId id="449" r:id="rId5"/>
    <p:sldId id="469" r:id="rId6"/>
    <p:sldId id="471" r:id="rId7"/>
    <p:sldId id="472" r:id="rId8"/>
    <p:sldId id="468" r:id="rId9"/>
    <p:sldId id="470" r:id="rId10"/>
    <p:sldId id="480" r:id="rId11"/>
    <p:sldId id="481" r:id="rId12"/>
    <p:sldId id="482" r:id="rId13"/>
    <p:sldId id="483" r:id="rId14"/>
    <p:sldId id="484" r:id="rId15"/>
    <p:sldId id="485" r:id="rId16"/>
    <p:sldId id="511" r:id="rId17"/>
    <p:sldId id="512" r:id="rId18"/>
    <p:sldId id="513" r:id="rId19"/>
    <p:sldId id="514" r:id="rId20"/>
    <p:sldId id="486" r:id="rId21"/>
    <p:sldId id="487" r:id="rId22"/>
    <p:sldId id="488" r:id="rId23"/>
    <p:sldId id="489" r:id="rId24"/>
    <p:sldId id="490" r:id="rId25"/>
    <p:sldId id="491" r:id="rId26"/>
    <p:sldId id="492" r:id="rId27"/>
    <p:sldId id="522" r:id="rId28"/>
    <p:sldId id="518" r:id="rId29"/>
    <p:sldId id="517" r:id="rId30"/>
    <p:sldId id="519" r:id="rId31"/>
    <p:sldId id="516" r:id="rId32"/>
    <p:sldId id="521" r:id="rId33"/>
  </p:sldIdLst>
  <p:sldSz cx="9001125" cy="6840538"/>
  <p:notesSz cx="6794500" cy="9906000"/>
  <p:defaultTextStyle>
    <a:defPPr>
      <a:defRPr lang="sv-SE"/>
    </a:defPPr>
    <a:lvl1pPr algn="l" rtl="0" fontAlgn="base">
      <a:spcBef>
        <a:spcPct val="0"/>
      </a:spcBef>
      <a:spcAft>
        <a:spcPct val="0"/>
      </a:spcAft>
      <a:defRPr b="1" kern="1200">
        <a:solidFill>
          <a:schemeClr val="tx1"/>
        </a:solidFill>
        <a:latin typeface="Arial" charset="0"/>
        <a:ea typeface="ＭＳ Ｐゴシック" charset="-128"/>
        <a:cs typeface="+mn-cs"/>
      </a:defRPr>
    </a:lvl1pPr>
    <a:lvl2pPr marL="457200" algn="l" rtl="0" fontAlgn="base">
      <a:spcBef>
        <a:spcPct val="0"/>
      </a:spcBef>
      <a:spcAft>
        <a:spcPct val="0"/>
      </a:spcAft>
      <a:defRPr b="1" kern="1200">
        <a:solidFill>
          <a:schemeClr val="tx1"/>
        </a:solidFill>
        <a:latin typeface="Arial" charset="0"/>
        <a:ea typeface="ＭＳ Ｐゴシック" charset="-128"/>
        <a:cs typeface="+mn-cs"/>
      </a:defRPr>
    </a:lvl2pPr>
    <a:lvl3pPr marL="914400" algn="l" rtl="0" fontAlgn="base">
      <a:spcBef>
        <a:spcPct val="0"/>
      </a:spcBef>
      <a:spcAft>
        <a:spcPct val="0"/>
      </a:spcAft>
      <a:defRPr b="1" kern="1200">
        <a:solidFill>
          <a:schemeClr val="tx1"/>
        </a:solidFill>
        <a:latin typeface="Arial" charset="0"/>
        <a:ea typeface="ＭＳ Ｐゴシック" charset="-128"/>
        <a:cs typeface="+mn-cs"/>
      </a:defRPr>
    </a:lvl3pPr>
    <a:lvl4pPr marL="1371600" algn="l" rtl="0" fontAlgn="base">
      <a:spcBef>
        <a:spcPct val="0"/>
      </a:spcBef>
      <a:spcAft>
        <a:spcPct val="0"/>
      </a:spcAft>
      <a:defRPr b="1" kern="1200">
        <a:solidFill>
          <a:schemeClr val="tx1"/>
        </a:solidFill>
        <a:latin typeface="Arial" charset="0"/>
        <a:ea typeface="ＭＳ Ｐゴシック" charset="-128"/>
        <a:cs typeface="+mn-cs"/>
      </a:defRPr>
    </a:lvl4pPr>
    <a:lvl5pPr marL="1828800" algn="l" rtl="0" fontAlgn="base">
      <a:spcBef>
        <a:spcPct val="0"/>
      </a:spcBef>
      <a:spcAft>
        <a:spcPct val="0"/>
      </a:spcAft>
      <a:defRPr b="1" kern="1200">
        <a:solidFill>
          <a:schemeClr val="tx1"/>
        </a:solidFill>
        <a:latin typeface="Arial" charset="0"/>
        <a:ea typeface="ＭＳ Ｐゴシック" charset="-128"/>
        <a:cs typeface="+mn-cs"/>
      </a:defRPr>
    </a:lvl5pPr>
    <a:lvl6pPr marL="2286000" algn="l" defTabSz="914400" rtl="0" eaLnBrk="1" latinLnBrk="0" hangingPunct="1">
      <a:defRPr b="1" kern="1200">
        <a:solidFill>
          <a:schemeClr val="tx1"/>
        </a:solidFill>
        <a:latin typeface="Arial" charset="0"/>
        <a:ea typeface="ＭＳ Ｐゴシック" charset="-128"/>
        <a:cs typeface="+mn-cs"/>
      </a:defRPr>
    </a:lvl6pPr>
    <a:lvl7pPr marL="2743200" algn="l" defTabSz="914400" rtl="0" eaLnBrk="1" latinLnBrk="0" hangingPunct="1">
      <a:defRPr b="1" kern="1200">
        <a:solidFill>
          <a:schemeClr val="tx1"/>
        </a:solidFill>
        <a:latin typeface="Arial" charset="0"/>
        <a:ea typeface="ＭＳ Ｐゴシック" charset="-128"/>
        <a:cs typeface="+mn-cs"/>
      </a:defRPr>
    </a:lvl7pPr>
    <a:lvl8pPr marL="3200400" algn="l" defTabSz="914400" rtl="0" eaLnBrk="1" latinLnBrk="0" hangingPunct="1">
      <a:defRPr b="1" kern="1200">
        <a:solidFill>
          <a:schemeClr val="tx1"/>
        </a:solidFill>
        <a:latin typeface="Arial" charset="0"/>
        <a:ea typeface="ＭＳ Ｐゴシック" charset="-128"/>
        <a:cs typeface="+mn-cs"/>
      </a:defRPr>
    </a:lvl8pPr>
    <a:lvl9pPr marL="3657600" algn="l" defTabSz="914400" rtl="0" eaLnBrk="1" latinLnBrk="0" hangingPunct="1">
      <a:defRPr b="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nja.meiby" initial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B46"/>
    <a:srgbClr val="BED9C7"/>
    <a:srgbClr val="E9C4C7"/>
    <a:srgbClr val="404040"/>
    <a:srgbClr val="262626"/>
    <a:srgbClr val="D2BA81"/>
    <a:srgbClr val="FF689D"/>
    <a:srgbClr val="ADCAB8"/>
    <a:srgbClr val="BFB8A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3" autoAdjust="0"/>
    <p:restoredTop sz="99866" autoAdjust="0"/>
  </p:normalViewPr>
  <p:slideViewPr>
    <p:cSldViewPr snapToGrid="0" showGuides="1">
      <p:cViewPr varScale="1">
        <p:scale>
          <a:sx n="114" d="100"/>
          <a:sy n="114" d="100"/>
        </p:scale>
        <p:origin x="-1212" y="-108"/>
      </p:cViewPr>
      <p:guideLst>
        <p:guide orient="horz" pos="4212"/>
        <p:guide orient="horz" pos="802"/>
        <p:guide orient="horz" pos="119"/>
        <p:guide orient="horz" pos="1122"/>
        <p:guide pos="492"/>
        <p:guide pos="115"/>
        <p:guide pos="2617"/>
        <p:guide pos="5565"/>
      </p:guideLst>
    </p:cSldViewPr>
  </p:slideViewPr>
  <p:outlineViewPr>
    <p:cViewPr>
      <p:scale>
        <a:sx n="33" d="100"/>
        <a:sy n="33" d="100"/>
      </p:scale>
      <p:origin x="0" y="5376"/>
    </p:cViewPr>
  </p:outlineViewPr>
  <p:notesTextViewPr>
    <p:cViewPr>
      <p:scale>
        <a:sx n="66" d="100"/>
        <a:sy n="66" d="100"/>
      </p:scale>
      <p:origin x="0" y="0"/>
    </p:cViewPr>
  </p:notesTextViewPr>
  <p:sorterViewPr>
    <p:cViewPr>
      <p:scale>
        <a:sx n="66" d="100"/>
        <a:sy n="66" d="100"/>
      </p:scale>
      <p:origin x="0" y="0"/>
    </p:cViewPr>
  </p:sorterViewPr>
  <p:notesViewPr>
    <p:cSldViewPr snapToGrid="0" snapToObjects="1">
      <p:cViewPr>
        <p:scale>
          <a:sx n="150" d="100"/>
          <a:sy n="150" d="100"/>
        </p:scale>
        <p:origin x="-1446" y="3498"/>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4" y="0"/>
            <a:ext cx="2944283" cy="495300"/>
          </a:xfrm>
          <a:prstGeom prst="rect">
            <a:avLst/>
          </a:prstGeom>
        </p:spPr>
        <p:txBody>
          <a:bodyPr vert="horz" lIns="91431" tIns="45715" rIns="91431" bIns="45715" rtlCol="0"/>
          <a:lstStyle>
            <a:lvl1pPr algn="l">
              <a:defRPr sz="1200"/>
            </a:lvl1pPr>
          </a:lstStyle>
          <a:p>
            <a:endParaRPr lang="sv-SE" dirty="0"/>
          </a:p>
        </p:txBody>
      </p:sp>
      <p:sp>
        <p:nvSpPr>
          <p:cNvPr id="3" name="Platshållare för datum 2"/>
          <p:cNvSpPr>
            <a:spLocks noGrp="1"/>
          </p:cNvSpPr>
          <p:nvPr>
            <p:ph type="dt" sz="quarter" idx="1"/>
          </p:nvPr>
        </p:nvSpPr>
        <p:spPr>
          <a:xfrm>
            <a:off x="3848651" y="0"/>
            <a:ext cx="2944283" cy="495300"/>
          </a:xfrm>
          <a:prstGeom prst="rect">
            <a:avLst/>
          </a:prstGeom>
        </p:spPr>
        <p:txBody>
          <a:bodyPr vert="horz" lIns="91431" tIns="45715" rIns="91431" bIns="45715" rtlCol="0"/>
          <a:lstStyle>
            <a:lvl1pPr algn="r">
              <a:defRPr sz="1200"/>
            </a:lvl1pPr>
          </a:lstStyle>
          <a:p>
            <a:fld id="{AF53FA3B-A911-4294-9666-9D8A5388C07E}" type="datetimeFigureOut">
              <a:rPr lang="sv-SE" smtClean="0"/>
              <a:pPr/>
              <a:t>2014-04-11</a:t>
            </a:fld>
            <a:endParaRPr lang="sv-SE" dirty="0"/>
          </a:p>
        </p:txBody>
      </p:sp>
      <p:sp>
        <p:nvSpPr>
          <p:cNvPr id="4" name="Platshållare för sidfot 3"/>
          <p:cNvSpPr>
            <a:spLocks noGrp="1"/>
          </p:cNvSpPr>
          <p:nvPr>
            <p:ph type="ftr" sz="quarter" idx="2"/>
          </p:nvPr>
        </p:nvSpPr>
        <p:spPr>
          <a:xfrm>
            <a:off x="4" y="9408980"/>
            <a:ext cx="2944283" cy="495300"/>
          </a:xfrm>
          <a:prstGeom prst="rect">
            <a:avLst/>
          </a:prstGeom>
        </p:spPr>
        <p:txBody>
          <a:bodyPr vert="horz" lIns="91431" tIns="45715" rIns="91431" bIns="45715"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48651" y="9408980"/>
            <a:ext cx="2944283" cy="495300"/>
          </a:xfrm>
          <a:prstGeom prst="rect">
            <a:avLst/>
          </a:prstGeom>
        </p:spPr>
        <p:txBody>
          <a:bodyPr vert="horz" lIns="91431" tIns="45715" rIns="91431" bIns="45715" rtlCol="0" anchor="b"/>
          <a:lstStyle>
            <a:lvl1pPr algn="r">
              <a:defRPr sz="1200"/>
            </a:lvl1pPr>
          </a:lstStyle>
          <a:p>
            <a:fld id="{3FFF35AB-58F5-4C8C-9928-1BF893383042}" type="slidenum">
              <a:rPr lang="sv-SE" smtClean="0"/>
              <a:pPr/>
              <a:t>‹#›</a:t>
            </a:fld>
            <a:endParaRPr lang="sv-SE" dirty="0"/>
          </a:p>
        </p:txBody>
      </p:sp>
    </p:spTree>
    <p:extLst>
      <p:ext uri="{BB962C8B-B14F-4D97-AF65-F5344CB8AC3E}">
        <p14:creationId xmlns:p14="http://schemas.microsoft.com/office/powerpoint/2010/main" val="3560530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4" y="0"/>
            <a:ext cx="2944283" cy="495300"/>
          </a:xfrm>
          <a:prstGeom prst="rect">
            <a:avLst/>
          </a:prstGeom>
        </p:spPr>
        <p:txBody>
          <a:bodyPr vert="horz" lIns="91431" tIns="45715" rIns="91431" bIns="45715" rtlCol="0"/>
          <a:lstStyle>
            <a:lvl1pPr algn="l">
              <a:defRPr sz="1200"/>
            </a:lvl1pPr>
          </a:lstStyle>
          <a:p>
            <a:endParaRPr lang="sv-SE" dirty="0"/>
          </a:p>
        </p:txBody>
      </p:sp>
      <p:sp>
        <p:nvSpPr>
          <p:cNvPr id="3" name="Platshållare för datum 2"/>
          <p:cNvSpPr>
            <a:spLocks noGrp="1"/>
          </p:cNvSpPr>
          <p:nvPr>
            <p:ph type="dt" idx="1"/>
          </p:nvPr>
        </p:nvSpPr>
        <p:spPr>
          <a:xfrm>
            <a:off x="3848651" y="0"/>
            <a:ext cx="2944283" cy="495300"/>
          </a:xfrm>
          <a:prstGeom prst="rect">
            <a:avLst/>
          </a:prstGeom>
        </p:spPr>
        <p:txBody>
          <a:bodyPr vert="horz" lIns="91431" tIns="45715" rIns="91431" bIns="45715" rtlCol="0"/>
          <a:lstStyle>
            <a:lvl1pPr algn="r">
              <a:defRPr sz="1200"/>
            </a:lvl1pPr>
          </a:lstStyle>
          <a:p>
            <a:fld id="{DAAF5E47-94AA-AA43-B08E-C5A5421011EB}" type="datetimeFigureOut">
              <a:rPr lang="sv-SE" smtClean="0"/>
              <a:pPr/>
              <a:t>2014-04-11</a:t>
            </a:fld>
            <a:endParaRPr lang="sv-SE" dirty="0"/>
          </a:p>
        </p:txBody>
      </p:sp>
      <p:sp>
        <p:nvSpPr>
          <p:cNvPr id="4" name="Platshållare för bildobjekt 3"/>
          <p:cNvSpPr>
            <a:spLocks noGrp="1" noRot="1" noChangeAspect="1"/>
          </p:cNvSpPr>
          <p:nvPr>
            <p:ph type="sldImg" idx="2"/>
          </p:nvPr>
        </p:nvSpPr>
        <p:spPr>
          <a:xfrm>
            <a:off x="952500" y="742950"/>
            <a:ext cx="4889500" cy="3714750"/>
          </a:xfrm>
          <a:prstGeom prst="rect">
            <a:avLst/>
          </a:prstGeom>
          <a:noFill/>
          <a:ln w="12700">
            <a:solidFill>
              <a:prstClr val="black"/>
            </a:solidFill>
          </a:ln>
        </p:spPr>
        <p:txBody>
          <a:bodyPr vert="horz" lIns="91431" tIns="45715" rIns="91431" bIns="45715" rtlCol="0" anchor="ctr"/>
          <a:lstStyle/>
          <a:p>
            <a:endParaRPr lang="sv-SE" dirty="0"/>
          </a:p>
        </p:txBody>
      </p:sp>
      <p:sp>
        <p:nvSpPr>
          <p:cNvPr id="5" name="Platshållare för anteckningar 4"/>
          <p:cNvSpPr>
            <a:spLocks noGrp="1"/>
          </p:cNvSpPr>
          <p:nvPr>
            <p:ph type="body" sz="quarter" idx="3"/>
          </p:nvPr>
        </p:nvSpPr>
        <p:spPr>
          <a:xfrm>
            <a:off x="679450" y="4705350"/>
            <a:ext cx="5435600" cy="4457700"/>
          </a:xfrm>
          <a:prstGeom prst="rect">
            <a:avLst/>
          </a:prstGeom>
        </p:spPr>
        <p:txBody>
          <a:bodyPr vert="horz" lIns="91431" tIns="45715" rIns="91431" bIns="45715"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4" y="9408980"/>
            <a:ext cx="2944283" cy="495300"/>
          </a:xfrm>
          <a:prstGeom prst="rect">
            <a:avLst/>
          </a:prstGeom>
        </p:spPr>
        <p:txBody>
          <a:bodyPr vert="horz" lIns="91431" tIns="45715" rIns="91431" bIns="45715"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48651" y="9408980"/>
            <a:ext cx="2944283" cy="495300"/>
          </a:xfrm>
          <a:prstGeom prst="rect">
            <a:avLst/>
          </a:prstGeom>
        </p:spPr>
        <p:txBody>
          <a:bodyPr vert="horz" lIns="91431" tIns="45715" rIns="91431" bIns="45715" rtlCol="0" anchor="b"/>
          <a:lstStyle>
            <a:lvl1pPr algn="r">
              <a:defRPr sz="1200"/>
            </a:lvl1pPr>
          </a:lstStyle>
          <a:p>
            <a:fld id="{CC13FD4B-1391-7946-A8ED-18550D8B130B}" type="slidenum">
              <a:rPr lang="sv-SE" smtClean="0"/>
              <a:pPr/>
              <a:t>‹#›</a:t>
            </a:fld>
            <a:endParaRPr lang="sv-SE" dirty="0"/>
          </a:p>
        </p:txBody>
      </p:sp>
    </p:spTree>
    <p:extLst>
      <p:ext uri="{BB962C8B-B14F-4D97-AF65-F5344CB8AC3E}">
        <p14:creationId xmlns:p14="http://schemas.microsoft.com/office/powerpoint/2010/main" val="15121021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13FD4B-1391-7946-A8ED-18550D8B130B}" type="slidenum">
              <a:rPr lang="sv-SE" smtClean="0"/>
              <a:pPr/>
              <a:t>1</a:t>
            </a:fld>
            <a:endParaRPr lang="sv-SE" dirty="0"/>
          </a:p>
        </p:txBody>
      </p:sp>
    </p:spTree>
    <p:extLst>
      <p:ext uri="{BB962C8B-B14F-4D97-AF65-F5344CB8AC3E}">
        <p14:creationId xmlns:p14="http://schemas.microsoft.com/office/powerpoint/2010/main" val="1279440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Rektor vid LTH fattade 13-11-23 beslut om ett antal personalstrategiska frågor som berör karriär för unga forskare och anställning av olika lärarkategorier . Beslutet kan delas in i 5 områden</a:t>
            </a:r>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11</a:t>
            </a:fld>
            <a:endParaRPr lang="sv-SE" dirty="0"/>
          </a:p>
        </p:txBody>
      </p:sp>
    </p:spTree>
    <p:extLst>
      <p:ext uri="{BB962C8B-B14F-4D97-AF65-F5344CB8AC3E}">
        <p14:creationId xmlns:p14="http://schemas.microsoft.com/office/powerpoint/2010/main" val="1341870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Syfte är att tydliggöra karriärvägarna vid LTH för unga forskare efter doktorsexamen. Det handlar inte om att ”staka ut vägen” för någon att bli kvar inom LTH utan om att tydliggöra hur framtiden kan se ut både när det gäller kvalifikationer och anställningsformer. Ofta är doktoranderna ovetande om detta. Ibland anställs de på tidsbegränsade anställningar utan vidare information om framtid eller vad som krävs för en eventuell framtida tillsvidareanställning som t ex universitetslektor. LTH anser det vara viktigt att de unga forskarna ges möjlighet att på ett tydligt och strukturerat sätt meritera sig för behörighet som universitetslektor inom en meriteringsperiod om 4 år, oavsett om det innebär anställning vid LTH eller något annat lärosäte. </a:t>
            </a:r>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12</a:t>
            </a:fld>
            <a:endParaRPr lang="sv-SE" dirty="0"/>
          </a:p>
        </p:txBody>
      </p:sp>
    </p:spTree>
    <p:extLst>
      <p:ext uri="{BB962C8B-B14F-4D97-AF65-F5344CB8AC3E}">
        <p14:creationId xmlns:p14="http://schemas.microsoft.com/office/powerpoint/2010/main" val="1123495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Andra erfarenheter som näringslivserfarenhet och </a:t>
            </a:r>
            <a:r>
              <a:rPr lang="sv-SE" dirty="0" err="1" smtClean="0"/>
              <a:t>postdoc</a:t>
            </a:r>
            <a:r>
              <a:rPr lang="sv-SE" dirty="0" smtClean="0"/>
              <a:t>-perioder är meriterande och ska kunna räknas in i meriteringstidens 4 år. </a:t>
            </a:r>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13</a:t>
            </a:fld>
            <a:endParaRPr lang="sv-SE" dirty="0"/>
          </a:p>
        </p:txBody>
      </p:sp>
    </p:spTree>
    <p:extLst>
      <p:ext uri="{BB962C8B-B14F-4D97-AF65-F5344CB8AC3E}">
        <p14:creationId xmlns:p14="http://schemas.microsoft.com/office/powerpoint/2010/main" val="523743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Biträdande universitetslektor är den anställningsform som LTH i första hand förordar för unga forskare. Den löper över 4 år och ger möjlighet att söka befordran till en anställning tillsvidare som universitetslektor. Andra tidsbegränsade anställningsformer kan användas  istället för </a:t>
            </a:r>
            <a:r>
              <a:rPr lang="sv-SE" dirty="0" err="1" smtClean="0"/>
              <a:t>bitr</a:t>
            </a:r>
            <a:r>
              <a:rPr lang="sv-SE" dirty="0" smtClean="0"/>
              <a:t> UL t ex postdoktor – 2 år, ALVA – 2 år, vikariat – 2 år. Dock ska den totala meriteringstiden i normalfallet inte överstiga 4 år, dvs de olika tidsbegränsade anställningarna ska inte ”travas” på varandra.</a:t>
            </a:r>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14</a:t>
            </a:fld>
            <a:endParaRPr lang="sv-SE" dirty="0"/>
          </a:p>
        </p:txBody>
      </p:sp>
    </p:spTree>
    <p:extLst>
      <p:ext uri="{BB962C8B-B14F-4D97-AF65-F5344CB8AC3E}">
        <p14:creationId xmlns:p14="http://schemas.microsoft.com/office/powerpoint/2010/main" val="2822531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Bilden visar två möjliga spår under meriteringstiden 4 år. LTH förordrar spår 1, som ger möjlighet till befordran till anställning som universitetslektor tillsvidare. En tillsvidareanställning som universitetslektor ger på sikt möjlighet att söka om antagning som docent och om befordran för anställning som professor.</a:t>
            </a:r>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15</a:t>
            </a:fld>
            <a:endParaRPr lang="sv-SE" dirty="0"/>
          </a:p>
        </p:txBody>
      </p:sp>
    </p:spTree>
    <p:extLst>
      <p:ext uri="{BB962C8B-B14F-4D97-AF65-F5344CB8AC3E}">
        <p14:creationId xmlns:p14="http://schemas.microsoft.com/office/powerpoint/2010/main" val="360342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Här är de förutsättningar som gäller för anställning av </a:t>
            </a:r>
            <a:r>
              <a:rPr lang="sv-SE" dirty="0" err="1" smtClean="0"/>
              <a:t>bitr</a:t>
            </a:r>
            <a:r>
              <a:rPr lang="sv-SE" dirty="0" smtClean="0"/>
              <a:t> UL. </a:t>
            </a:r>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16</a:t>
            </a:fld>
            <a:endParaRPr lang="sv-SE" dirty="0"/>
          </a:p>
        </p:txBody>
      </p:sp>
    </p:spTree>
    <p:extLst>
      <p:ext uri="{BB962C8B-B14F-4D97-AF65-F5344CB8AC3E}">
        <p14:creationId xmlns:p14="http://schemas.microsoft.com/office/powerpoint/2010/main" val="42496434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Detta är de formella kraven för anställning av en </a:t>
            </a:r>
            <a:r>
              <a:rPr lang="sv-SE" dirty="0" err="1" smtClean="0"/>
              <a:t>bitr</a:t>
            </a:r>
            <a:r>
              <a:rPr lang="sv-SE" dirty="0" smtClean="0"/>
              <a:t> UL enligt LUs Anställningsordning.</a:t>
            </a:r>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17</a:t>
            </a:fld>
            <a:endParaRPr lang="sv-SE" dirty="0"/>
          </a:p>
        </p:txBody>
      </p:sp>
    </p:spTree>
    <p:extLst>
      <p:ext uri="{BB962C8B-B14F-4D97-AF65-F5344CB8AC3E}">
        <p14:creationId xmlns:p14="http://schemas.microsoft.com/office/powerpoint/2010/main" val="18594976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13FD4B-1391-7946-A8ED-18550D8B130B}" type="slidenum">
              <a:rPr lang="sv-SE" smtClean="0"/>
              <a:pPr/>
              <a:t>18</a:t>
            </a:fld>
            <a:endParaRPr lang="sv-SE" dirty="0"/>
          </a:p>
        </p:txBody>
      </p:sp>
    </p:spTree>
    <p:extLst>
      <p:ext uri="{BB962C8B-B14F-4D97-AF65-F5344CB8AC3E}">
        <p14:creationId xmlns:p14="http://schemas.microsoft.com/office/powerpoint/2010/main" val="1621865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Behörighetkraven för postdoktor enligt Anställningsordningen</a:t>
            </a:r>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19</a:t>
            </a:fld>
            <a:endParaRPr lang="sv-SE" dirty="0"/>
          </a:p>
        </p:txBody>
      </p:sp>
    </p:spTree>
    <p:extLst>
      <p:ext uri="{BB962C8B-B14F-4D97-AF65-F5344CB8AC3E}">
        <p14:creationId xmlns:p14="http://schemas.microsoft.com/office/powerpoint/2010/main" val="19481825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13FD4B-1391-7946-A8ED-18550D8B130B}" type="slidenum">
              <a:rPr lang="sv-SE" smtClean="0"/>
              <a:pPr/>
              <a:t>20</a:t>
            </a:fld>
            <a:endParaRPr lang="sv-SE" dirty="0"/>
          </a:p>
        </p:txBody>
      </p:sp>
    </p:spTree>
    <p:extLst>
      <p:ext uri="{BB962C8B-B14F-4D97-AF65-F5344CB8AC3E}">
        <p14:creationId xmlns:p14="http://schemas.microsoft.com/office/powerpoint/2010/main" val="1980212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13FD4B-1391-7946-A8ED-18550D8B130B}" type="slidenum">
              <a:rPr lang="sv-SE" smtClean="0"/>
              <a:pPr/>
              <a:t>3</a:t>
            </a:fld>
            <a:endParaRPr lang="sv-SE" dirty="0"/>
          </a:p>
        </p:txBody>
      </p:sp>
    </p:spTree>
    <p:extLst>
      <p:ext uri="{BB962C8B-B14F-4D97-AF65-F5344CB8AC3E}">
        <p14:creationId xmlns:p14="http://schemas.microsoft.com/office/powerpoint/2010/main" val="19807459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Här är några argument för varför LTH anser att det är viktigt med tydliga karriärvägar för unga forskare. Diskutera gärna hur institutionen ser på detta. Andra fördelar? </a:t>
            </a:r>
            <a:r>
              <a:rPr lang="sv-SE" dirty="0"/>
              <a:t>N</a:t>
            </a:r>
            <a:r>
              <a:rPr lang="sv-SE" dirty="0" smtClean="0"/>
              <a:t>ackdelar?</a:t>
            </a:r>
          </a:p>
          <a:p>
            <a:endParaRPr lang="sv-SE" dirty="0"/>
          </a:p>
          <a:p>
            <a:r>
              <a:rPr lang="sv-SE" dirty="0" smtClean="0"/>
              <a:t>När det gäller jämställdhet har forskning visat att kvinnor i större omfattning väljer ”tryggare” anställningsformer, vilket ger en fördel för näringslivet som inte har samma </a:t>
            </a:r>
            <a:r>
              <a:rPr lang="sv-SE" dirty="0"/>
              <a:t>möjlighet (bara </a:t>
            </a:r>
            <a:r>
              <a:rPr lang="sv-SE" dirty="0" smtClean="0"/>
              <a:t>LAS) som akademin till tidsbegränsade anställningar. Kan vi ge möjlighet till tillsvidareanställning tidigare så gynnas rimligtvis också jämställdheten. </a:t>
            </a:r>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21</a:t>
            </a:fld>
            <a:endParaRPr lang="sv-SE" dirty="0"/>
          </a:p>
        </p:txBody>
      </p:sp>
    </p:spTree>
    <p:extLst>
      <p:ext uri="{BB962C8B-B14F-4D97-AF65-F5344CB8AC3E}">
        <p14:creationId xmlns:p14="http://schemas.microsoft.com/office/powerpoint/2010/main" val="31704205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 är viktigt att den anställde ges möjlighet att meritera sig på ett strukturerat sätt under meriteringstiden med syfte att ha behörighet för anställning som UL efter meriteringstidens slut, vid LTH eller vid annat lärosäte. Viktigt med löpande uppföljning. Visa eller dela gärna ut mallen för kompetensutvecklingsplan och diskutera kring den. </a:t>
            </a:r>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22</a:t>
            </a:fld>
            <a:endParaRPr lang="sv-SE" dirty="0"/>
          </a:p>
        </p:txBody>
      </p:sp>
    </p:spTree>
    <p:extLst>
      <p:ext uri="{BB962C8B-B14F-4D97-AF65-F5344CB8AC3E}">
        <p14:creationId xmlns:p14="http://schemas.microsoft.com/office/powerpoint/2010/main" val="2719785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Denna bild beskriver processen av uppföljning under meriteringstiden. Tilläggas kan att anställningen som </a:t>
            </a:r>
            <a:r>
              <a:rPr lang="sv-SE" dirty="0" err="1" smtClean="0"/>
              <a:t>bitr</a:t>
            </a:r>
            <a:r>
              <a:rPr lang="sv-SE" dirty="0" smtClean="0"/>
              <a:t> UL kan förlängas upp till max 6 år </a:t>
            </a:r>
            <a:r>
              <a:rPr lang="sv-SE" dirty="0" err="1" smtClean="0"/>
              <a:t>pga</a:t>
            </a:r>
            <a:r>
              <a:rPr lang="sv-SE" dirty="0" smtClean="0"/>
              <a:t> sjukfrånvaro, föräldraledighet eller andra särskilda skäl till att det behövs mer tid för att uppnå kraven för befordran till UL.</a:t>
            </a:r>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23</a:t>
            </a:fld>
            <a:endParaRPr lang="sv-SE" dirty="0"/>
          </a:p>
        </p:txBody>
      </p:sp>
    </p:spTree>
    <p:extLst>
      <p:ext uri="{BB962C8B-B14F-4D97-AF65-F5344CB8AC3E}">
        <p14:creationId xmlns:p14="http://schemas.microsoft.com/office/powerpoint/2010/main" val="34558238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Flera verksamheter har behov av att anställa adjunkter p g a särskilda yrkeskunskaper/expertis. I de fall den anställde vill bör möjlighet att forskarstudera erbjudas inom anställningen. En kompetensutvecklingsplan för detta bör då upprättas.</a:t>
            </a:r>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24</a:t>
            </a:fld>
            <a:endParaRPr lang="sv-SE" dirty="0"/>
          </a:p>
        </p:txBody>
      </p:sp>
    </p:spTree>
    <p:extLst>
      <p:ext uri="{BB962C8B-B14F-4D97-AF65-F5344CB8AC3E}">
        <p14:creationId xmlns:p14="http://schemas.microsoft.com/office/powerpoint/2010/main" val="14532944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 finns flera nackdelar med anställningsformen ”forskare”. Det är inte en läraranställning och anställda forskare lyder inte under Arbetstidsavtalet och ingår därmed inte i lärarkollektivet. En forskare har inte rätt att examinera studenter och</a:t>
            </a:r>
          </a:p>
          <a:p>
            <a:r>
              <a:rPr lang="sv-SE" dirty="0" smtClean="0"/>
              <a:t>kan inte ansöka om befordran till professor.</a:t>
            </a:r>
          </a:p>
          <a:p>
            <a:endParaRPr lang="sv-SE" dirty="0"/>
          </a:p>
          <a:p>
            <a:r>
              <a:rPr lang="sv-SE" dirty="0" smtClean="0"/>
              <a:t>En anställning som forskare kan omvandlas till anställning som UL. En kravprofil ska upprättas och komplett ansökan för lektor ska lämnas av den anställde. Karriärnämnden vid LTH gör därefter en prövning av den anställde forskarens behörighet för anställning som UL enligt kravprofilen. Om den anställde uppfyller kraven omvandlas anställningen till UL.</a:t>
            </a:r>
          </a:p>
          <a:p>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25</a:t>
            </a:fld>
            <a:endParaRPr lang="sv-SE" dirty="0"/>
          </a:p>
        </p:txBody>
      </p:sp>
    </p:spTree>
    <p:extLst>
      <p:ext uri="{BB962C8B-B14F-4D97-AF65-F5344CB8AC3E}">
        <p14:creationId xmlns:p14="http://schemas.microsoft.com/office/powerpoint/2010/main" val="3251625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Befordringar handläggs av Karriärnämnden vid LTH. Katarina Celander- Öhrström och Kerstin Torfgård handlägger i dagsläget befordringsärenden.</a:t>
            </a:r>
            <a:endParaRPr lang="sv-SE" dirty="0"/>
          </a:p>
        </p:txBody>
      </p:sp>
      <p:sp>
        <p:nvSpPr>
          <p:cNvPr id="4" name="Platshållare för bildnummer 3"/>
          <p:cNvSpPr>
            <a:spLocks noGrp="1"/>
          </p:cNvSpPr>
          <p:nvPr>
            <p:ph type="sldNum" sz="quarter" idx="10"/>
          </p:nvPr>
        </p:nvSpPr>
        <p:spPr/>
        <p:txBody>
          <a:bodyPr/>
          <a:lstStyle/>
          <a:p>
            <a:fld id="{CC13FD4B-1391-7946-A8ED-18550D8B130B}" type="slidenum">
              <a:rPr lang="sv-SE" smtClean="0"/>
              <a:pPr/>
              <a:t>26</a:t>
            </a:fld>
            <a:endParaRPr lang="sv-SE" dirty="0"/>
          </a:p>
        </p:txBody>
      </p:sp>
    </p:spTree>
    <p:extLst>
      <p:ext uri="{BB962C8B-B14F-4D97-AF65-F5344CB8AC3E}">
        <p14:creationId xmlns:p14="http://schemas.microsoft.com/office/powerpoint/2010/main" val="963631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13FD4B-1391-7946-A8ED-18550D8B130B}" type="slidenum">
              <a:rPr lang="sv-SE" smtClean="0"/>
              <a:pPr/>
              <a:t>4</a:t>
            </a:fld>
            <a:endParaRPr lang="sv-SE" dirty="0"/>
          </a:p>
        </p:txBody>
      </p:sp>
    </p:spTree>
    <p:extLst>
      <p:ext uri="{BB962C8B-B14F-4D97-AF65-F5344CB8AC3E}">
        <p14:creationId xmlns:p14="http://schemas.microsoft.com/office/powerpoint/2010/main" val="1980745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13FD4B-1391-7946-A8ED-18550D8B130B}" type="slidenum">
              <a:rPr lang="sv-SE" smtClean="0"/>
              <a:pPr/>
              <a:t>5</a:t>
            </a:fld>
            <a:endParaRPr lang="sv-SE" dirty="0"/>
          </a:p>
        </p:txBody>
      </p:sp>
    </p:spTree>
    <p:extLst>
      <p:ext uri="{BB962C8B-B14F-4D97-AF65-F5344CB8AC3E}">
        <p14:creationId xmlns:p14="http://schemas.microsoft.com/office/powerpoint/2010/main" val="1980745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13FD4B-1391-7946-A8ED-18550D8B130B}" type="slidenum">
              <a:rPr lang="sv-SE" smtClean="0"/>
              <a:pPr/>
              <a:t>6</a:t>
            </a:fld>
            <a:endParaRPr lang="sv-SE" dirty="0"/>
          </a:p>
        </p:txBody>
      </p:sp>
    </p:spTree>
    <p:extLst>
      <p:ext uri="{BB962C8B-B14F-4D97-AF65-F5344CB8AC3E}">
        <p14:creationId xmlns:p14="http://schemas.microsoft.com/office/powerpoint/2010/main" val="1980745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13FD4B-1391-7946-A8ED-18550D8B130B}" type="slidenum">
              <a:rPr lang="sv-SE" smtClean="0"/>
              <a:pPr/>
              <a:t>7</a:t>
            </a:fld>
            <a:endParaRPr lang="sv-SE" dirty="0"/>
          </a:p>
        </p:txBody>
      </p:sp>
    </p:spTree>
    <p:extLst>
      <p:ext uri="{BB962C8B-B14F-4D97-AF65-F5344CB8AC3E}">
        <p14:creationId xmlns:p14="http://schemas.microsoft.com/office/powerpoint/2010/main" val="1980745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13FD4B-1391-7946-A8ED-18550D8B130B}" type="slidenum">
              <a:rPr lang="sv-SE" smtClean="0"/>
              <a:pPr/>
              <a:t>8</a:t>
            </a:fld>
            <a:endParaRPr lang="sv-SE" dirty="0"/>
          </a:p>
        </p:txBody>
      </p:sp>
    </p:spTree>
    <p:extLst>
      <p:ext uri="{BB962C8B-B14F-4D97-AF65-F5344CB8AC3E}">
        <p14:creationId xmlns:p14="http://schemas.microsoft.com/office/powerpoint/2010/main" val="1980745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13FD4B-1391-7946-A8ED-18550D8B130B}" type="slidenum">
              <a:rPr lang="sv-SE" smtClean="0"/>
              <a:pPr/>
              <a:t>9</a:t>
            </a:fld>
            <a:endParaRPr lang="sv-SE" dirty="0"/>
          </a:p>
        </p:txBody>
      </p:sp>
    </p:spTree>
    <p:extLst>
      <p:ext uri="{BB962C8B-B14F-4D97-AF65-F5344CB8AC3E}">
        <p14:creationId xmlns:p14="http://schemas.microsoft.com/office/powerpoint/2010/main" val="1980745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C13FD4B-1391-7946-A8ED-18550D8B130B}" type="slidenum">
              <a:rPr lang="sv-SE" smtClean="0"/>
              <a:pPr/>
              <a:t>10</a:t>
            </a:fld>
            <a:endParaRPr lang="sv-SE" dirty="0"/>
          </a:p>
        </p:txBody>
      </p:sp>
    </p:spTree>
    <p:extLst>
      <p:ext uri="{BB962C8B-B14F-4D97-AF65-F5344CB8AC3E}">
        <p14:creationId xmlns:p14="http://schemas.microsoft.com/office/powerpoint/2010/main" val="12794400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ida 1 rad rosa">
    <p:spTree>
      <p:nvGrpSpPr>
        <p:cNvPr id="1" name=""/>
        <p:cNvGrpSpPr/>
        <p:nvPr/>
      </p:nvGrpSpPr>
      <p:grpSpPr>
        <a:xfrm>
          <a:off x="0" y="0"/>
          <a:ext cx="0" cy="0"/>
          <a:chOff x="0" y="0"/>
          <a:chExt cx="0" cy="0"/>
        </a:xfrm>
      </p:grpSpPr>
      <p:pic>
        <p:nvPicPr>
          <p:cNvPr id="8" name="Bildobjekt 7" descr="framsidor150 ny rosa.jpg"/>
          <p:cNvPicPr>
            <a:picLocks/>
          </p:cNvPicPr>
          <p:nvPr userDrawn="1"/>
        </p:nvPicPr>
        <p:blipFill>
          <a:blip r:embed="rId2"/>
          <a:stretch>
            <a:fillRect/>
          </a:stretch>
        </p:blipFill>
        <p:spPr>
          <a:xfrm>
            <a:off x="183401" y="188913"/>
            <a:ext cx="8647200" cy="6494400"/>
          </a:xfrm>
          <a:prstGeom prst="rect">
            <a:avLst/>
          </a:prstGeom>
        </p:spPr>
      </p:pic>
      <p:sp>
        <p:nvSpPr>
          <p:cNvPr id="11" name="Rektangel 10"/>
          <p:cNvSpPr/>
          <p:nvPr userDrawn="1"/>
        </p:nvSpPr>
        <p:spPr bwMode="auto">
          <a:xfrm>
            <a:off x="2655888" y="1516103"/>
            <a:ext cx="6178550" cy="128007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 name="Rubrik 1"/>
          <p:cNvSpPr>
            <a:spLocks noGrp="1"/>
          </p:cNvSpPr>
          <p:nvPr>
            <p:ph type="ctrTitle" hasCustomPrompt="1"/>
          </p:nvPr>
        </p:nvSpPr>
        <p:spPr>
          <a:xfrm>
            <a:off x="2942848" y="1523248"/>
            <a:ext cx="5734178" cy="714380"/>
          </a:xfrm>
        </p:spPr>
        <p:txBody>
          <a:bodyPr lIns="0" tIns="97200" rIns="0" bIns="82800"/>
          <a:lstStyle>
            <a:lvl1pPr>
              <a:defRPr sz="3600"/>
            </a:lvl1pPr>
          </a:lstStyle>
          <a:p>
            <a:r>
              <a:rPr lang="sv-SE" dirty="0" smtClean="0"/>
              <a:t>Enradig titelrubrik</a:t>
            </a:r>
            <a:endParaRPr lang="sv-SE" dirty="0"/>
          </a:p>
        </p:txBody>
      </p:sp>
      <p:sp>
        <p:nvSpPr>
          <p:cNvPr id="17" name="Underrubrik 2"/>
          <p:cNvSpPr>
            <a:spLocks noGrp="1"/>
          </p:cNvSpPr>
          <p:nvPr>
            <p:ph type="subTitle" idx="1" hasCustomPrompt="1"/>
          </p:nvPr>
        </p:nvSpPr>
        <p:spPr>
          <a:xfrm>
            <a:off x="2942848" y="2220953"/>
            <a:ext cx="5734178" cy="321507"/>
          </a:xfrm>
        </p:spPr>
        <p:txBody>
          <a:bodyPr lIns="0" tIns="108000" rIns="0"/>
          <a:lstStyle>
            <a:lvl1pPr marL="0" indent="0" algn="l">
              <a:buNone/>
              <a:defRPr sz="1200" b="1" cap="all" baseline="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Underrubrik eller namn</a:t>
            </a:r>
            <a:endParaRPr lang="sv-SE" dirty="0"/>
          </a:p>
        </p:txBody>
      </p:sp>
      <p:cxnSp>
        <p:nvCxnSpPr>
          <p:cNvPr id="9" name="Rak 8"/>
          <p:cNvCxnSpPr/>
          <p:nvPr userDrawn="1"/>
        </p:nvCxnSpPr>
        <p:spPr bwMode="auto">
          <a:xfrm>
            <a:off x="2939428" y="2212035"/>
            <a:ext cx="588161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0" name="Bildobjekt 9" descr="Lunds_universitet RGB 150.png"/>
          <p:cNvPicPr>
            <a:picLocks noChangeAspect="1"/>
          </p:cNvPicPr>
          <p:nvPr userDrawn="1"/>
        </p:nvPicPr>
        <p:blipFill>
          <a:blip r:embed="rId3"/>
          <a:stretch>
            <a:fillRect/>
          </a:stretch>
        </p:blipFill>
        <p:spPr>
          <a:xfrm>
            <a:off x="362198" y="385307"/>
            <a:ext cx="769864" cy="945018"/>
          </a:xfrm>
          <a:prstGeom prst="rect">
            <a:avLst/>
          </a:prstGeom>
        </p:spPr>
      </p:pic>
      <p:pic>
        <p:nvPicPr>
          <p:cNvPr id="14" name="Bildobjekt 13" descr="Lunds sigill RGB 150.png"/>
          <p:cNvPicPr>
            <a:picLocks noChangeAspect="1"/>
          </p:cNvPicPr>
          <p:nvPr userDrawn="1"/>
        </p:nvPicPr>
        <p:blipFill>
          <a:blip r:embed="rId4"/>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gram och punkttext">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smtClean="0"/>
              <a:t>Rubrik</a:t>
            </a:r>
            <a:endParaRPr lang="sv-SE" dirty="0"/>
          </a:p>
        </p:txBody>
      </p:sp>
      <p:sp>
        <p:nvSpPr>
          <p:cNvPr id="3" name="Platshållare för innehåll 2"/>
          <p:cNvSpPr>
            <a:spLocks noGrp="1"/>
          </p:cNvSpPr>
          <p:nvPr>
            <p:ph sz="half" idx="1"/>
          </p:nvPr>
        </p:nvSpPr>
        <p:spPr>
          <a:xfrm>
            <a:off x="741349" y="1666308"/>
            <a:ext cx="4371974" cy="3720107"/>
          </a:xfrm>
        </p:spPr>
        <p:txBody>
          <a:bodyPr/>
          <a:lstStyle>
            <a:lvl1pPr marL="0" indent="0">
              <a:spcAft>
                <a:spcPts val="0"/>
              </a:spcAft>
              <a:buNone/>
              <a:defRPr sz="22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
        <p:nvSpPr>
          <p:cNvPr id="4" name="Platshållare för innehåll 3"/>
          <p:cNvSpPr>
            <a:spLocks noGrp="1"/>
          </p:cNvSpPr>
          <p:nvPr>
            <p:ph sz="half" idx="2" hasCustomPrompt="1"/>
          </p:nvPr>
        </p:nvSpPr>
        <p:spPr>
          <a:xfrm>
            <a:off x="5346700" y="1666308"/>
            <a:ext cx="2917825" cy="3720107"/>
          </a:xfrm>
        </p:spPr>
        <p:txBody>
          <a:bodyPr/>
          <a:lstStyle>
            <a:lvl1pPr>
              <a:spcAft>
                <a:spcPts val="0"/>
              </a:spcAft>
              <a:buClr>
                <a:schemeClr val="tx2"/>
              </a:buClr>
              <a:defRPr sz="2200"/>
            </a:lvl1pPr>
            <a:lvl2pPr>
              <a:spcAft>
                <a:spcPts val="0"/>
              </a:spcAft>
              <a:buClr>
                <a:schemeClr val="tx2"/>
              </a:buClr>
              <a:defRPr sz="2200"/>
            </a:lvl2pPr>
            <a:lvl3pPr>
              <a:spcAft>
                <a:spcPts val="0"/>
              </a:spcAft>
              <a:buClr>
                <a:schemeClr val="tx2"/>
              </a:buClr>
              <a:defRPr sz="2000"/>
            </a:lvl3pPr>
            <a:lvl4pPr>
              <a:spcAft>
                <a:spcPts val="0"/>
              </a:spcAft>
              <a:buClr>
                <a:schemeClr val="tx2"/>
              </a:buClr>
              <a:defRPr sz="2000"/>
            </a:lvl4pPr>
            <a:lvl5pPr>
              <a:defRPr sz="1800"/>
            </a:lvl5pPr>
            <a:lvl6pPr>
              <a:defRPr sz="1800"/>
            </a:lvl6pPr>
            <a:lvl7pPr>
              <a:defRPr sz="1800"/>
            </a:lvl7pPr>
            <a:lvl8pPr>
              <a:defRPr sz="1800"/>
            </a:lvl8pPr>
            <a:lvl9pPr>
              <a:defRPr sz="1800"/>
            </a:lvl9pPr>
          </a:lstStyle>
          <a:p>
            <a:pPr lvl="0"/>
            <a:r>
              <a:rPr lang="sv-SE" dirty="0" smtClean="0"/>
              <a:t>Skriv text</a:t>
            </a:r>
          </a:p>
          <a:p>
            <a:pPr lvl="1"/>
            <a:r>
              <a:rPr lang="sv-SE" dirty="0" smtClean="0"/>
              <a:t>Nivå två</a:t>
            </a:r>
          </a:p>
          <a:p>
            <a:pPr lvl="2"/>
            <a:r>
              <a:rPr lang="sv-SE" dirty="0" smtClean="0"/>
              <a:t>Nivå tre</a:t>
            </a:r>
          </a:p>
          <a:p>
            <a:pPr lvl="3"/>
            <a:r>
              <a:rPr lang="sv-SE" dirty="0" smtClean="0"/>
              <a:t>Nivå fyra</a:t>
            </a:r>
          </a:p>
        </p:txBody>
      </p:sp>
      <p:sp>
        <p:nvSpPr>
          <p:cNvPr id="5" name="Rektangel 4"/>
          <p:cNvSpPr/>
          <p:nvPr userDrawn="1"/>
        </p:nvSpPr>
        <p:spPr bwMode="auto">
          <a:xfrm>
            <a:off x="7585075" y="5383213"/>
            <a:ext cx="1249363" cy="130333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pic>
        <p:nvPicPr>
          <p:cNvPr id="8" name="Bildobjekt 7" descr="Lunds_universitet RGB 150.png"/>
          <p:cNvPicPr>
            <a:picLocks noChangeAspect="1"/>
          </p:cNvPicPr>
          <p:nvPr userDrawn="1"/>
        </p:nvPicPr>
        <p:blipFill>
          <a:blip r:embed="rId2"/>
          <a:stretch>
            <a:fillRect/>
          </a:stretch>
        </p:blipFill>
        <p:spPr>
          <a:xfrm>
            <a:off x="7824067" y="5573977"/>
            <a:ext cx="769864" cy="945018"/>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och tabell">
    <p:spTree>
      <p:nvGrpSpPr>
        <p:cNvPr id="1" name=""/>
        <p:cNvGrpSpPr/>
        <p:nvPr/>
      </p:nvGrpSpPr>
      <p:grpSpPr>
        <a:xfrm>
          <a:off x="0" y="0"/>
          <a:ext cx="0" cy="0"/>
          <a:chOff x="0" y="0"/>
          <a:chExt cx="0" cy="0"/>
        </a:xfrm>
      </p:grpSpPr>
      <p:sp>
        <p:nvSpPr>
          <p:cNvPr id="5" name="Platshållare för tabell 4"/>
          <p:cNvSpPr>
            <a:spLocks noGrp="1"/>
          </p:cNvSpPr>
          <p:nvPr>
            <p:ph type="tbl" sz="quarter" idx="10"/>
          </p:nvPr>
        </p:nvSpPr>
        <p:spPr>
          <a:xfrm>
            <a:off x="781050" y="1781175"/>
            <a:ext cx="7464452" cy="3589338"/>
          </a:xfrm>
        </p:spPr>
        <p:txBody>
          <a:bodyPr/>
          <a:lstStyle>
            <a:lvl1pPr>
              <a:buNone/>
              <a:defRPr/>
            </a:lvl1pPr>
          </a:lstStyle>
          <a:p>
            <a:r>
              <a:rPr lang="sv-SE" smtClean="0"/>
              <a:t>Klicka på ikonen för att lägga till en tabell</a:t>
            </a:r>
            <a:endParaRPr lang="en-GB" dirty="0"/>
          </a:p>
        </p:txBody>
      </p:sp>
      <p:sp>
        <p:nvSpPr>
          <p:cNvPr id="2" name="Rubrik 1"/>
          <p:cNvSpPr>
            <a:spLocks noGrp="1"/>
          </p:cNvSpPr>
          <p:nvPr>
            <p:ph type="title" hasCustomPrompt="1"/>
          </p:nvPr>
        </p:nvSpPr>
        <p:spPr>
          <a:xfrm>
            <a:off x="643262" y="283771"/>
            <a:ext cx="7589459" cy="1139825"/>
          </a:xfrm>
        </p:spPr>
        <p:txBody>
          <a:bodyPr/>
          <a:lstStyle>
            <a:lvl1pPr>
              <a:defRPr/>
            </a:lvl1pPr>
          </a:lstStyle>
          <a:p>
            <a:r>
              <a:rPr lang="sv-SE" dirty="0" smtClean="0"/>
              <a:t>Rubrik</a:t>
            </a:r>
            <a:endParaRPr lang="sv-SE"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vsnittsbild rosa">
    <p:spTree>
      <p:nvGrpSpPr>
        <p:cNvPr id="1" name=""/>
        <p:cNvGrpSpPr/>
        <p:nvPr/>
      </p:nvGrpSpPr>
      <p:grpSpPr>
        <a:xfrm>
          <a:off x="0" y="0"/>
          <a:ext cx="0" cy="0"/>
          <a:chOff x="0" y="0"/>
          <a:chExt cx="0" cy="0"/>
        </a:xfrm>
      </p:grpSpPr>
      <p:sp>
        <p:nvSpPr>
          <p:cNvPr id="5" name="Rektangel 4"/>
          <p:cNvSpPr/>
          <p:nvPr userDrawn="1"/>
        </p:nvSpPr>
        <p:spPr bwMode="auto">
          <a:xfrm>
            <a:off x="0" y="0"/>
            <a:ext cx="9001125" cy="68405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7" name="Rektangel 6"/>
          <p:cNvSpPr/>
          <p:nvPr userDrawn="1"/>
        </p:nvSpPr>
        <p:spPr bwMode="auto">
          <a:xfrm>
            <a:off x="181303" y="181372"/>
            <a:ext cx="8647388" cy="6495393"/>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6" name="Rubrik 1"/>
          <p:cNvSpPr>
            <a:spLocks noGrp="1"/>
          </p:cNvSpPr>
          <p:nvPr>
            <p:ph type="ctrTitle" hasCustomPrompt="1"/>
          </p:nvPr>
        </p:nvSpPr>
        <p:spPr>
          <a:xfrm>
            <a:off x="1408114" y="2227488"/>
            <a:ext cx="6176962" cy="821419"/>
          </a:xfrm>
        </p:spPr>
        <p:txBody>
          <a:bodyPr lIns="0" tIns="97200" rIns="0" bIns="86400"/>
          <a:lstStyle>
            <a:lvl1pPr>
              <a:defRPr sz="5400" baseline="0"/>
            </a:lvl1pPr>
          </a:lstStyle>
          <a:p>
            <a:r>
              <a:rPr lang="en-GB" dirty="0" err="1" smtClean="0"/>
              <a:t>Avsnittsrubrik</a:t>
            </a:r>
            <a:endParaRPr lang="sv-SE" dirty="0"/>
          </a:p>
        </p:txBody>
      </p:sp>
      <p:cxnSp>
        <p:nvCxnSpPr>
          <p:cNvPr id="9" name="Rak 8"/>
          <p:cNvCxnSpPr/>
          <p:nvPr userDrawn="1"/>
        </p:nvCxnSpPr>
        <p:spPr bwMode="auto">
          <a:xfrm>
            <a:off x="1402658" y="3049848"/>
            <a:ext cx="617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0" name="Bildobjekt 9"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vsnittsbild blå">
    <p:spTree>
      <p:nvGrpSpPr>
        <p:cNvPr id="1" name=""/>
        <p:cNvGrpSpPr/>
        <p:nvPr/>
      </p:nvGrpSpPr>
      <p:grpSpPr>
        <a:xfrm>
          <a:off x="0" y="0"/>
          <a:ext cx="0" cy="0"/>
          <a:chOff x="0" y="0"/>
          <a:chExt cx="0" cy="0"/>
        </a:xfrm>
      </p:grpSpPr>
      <p:sp>
        <p:nvSpPr>
          <p:cNvPr id="9" name="Rektangel 8"/>
          <p:cNvSpPr/>
          <p:nvPr userDrawn="1"/>
        </p:nvSpPr>
        <p:spPr bwMode="auto">
          <a:xfrm>
            <a:off x="182563" y="182563"/>
            <a:ext cx="8647200" cy="6494400"/>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 name="Rubrik 1"/>
          <p:cNvSpPr>
            <a:spLocks noGrp="1"/>
          </p:cNvSpPr>
          <p:nvPr>
            <p:ph type="ctrTitle" hasCustomPrompt="1"/>
          </p:nvPr>
        </p:nvSpPr>
        <p:spPr>
          <a:xfrm>
            <a:off x="1408114" y="2228490"/>
            <a:ext cx="6176962" cy="821419"/>
          </a:xfrm>
        </p:spPr>
        <p:txBody>
          <a:bodyPr lIns="0" tIns="97200" rIns="0" bIns="86400"/>
          <a:lstStyle>
            <a:lvl1pPr>
              <a:defRPr sz="5400" baseline="0"/>
            </a:lvl1pPr>
          </a:lstStyle>
          <a:p>
            <a:r>
              <a:rPr lang="en-GB" dirty="0" err="1" smtClean="0"/>
              <a:t>Avsnittsrubrik</a:t>
            </a:r>
            <a:endParaRPr lang="sv-SE" dirty="0"/>
          </a:p>
        </p:txBody>
      </p:sp>
      <p:cxnSp>
        <p:nvCxnSpPr>
          <p:cNvPr id="6" name="Rak 5"/>
          <p:cNvCxnSpPr/>
          <p:nvPr userDrawn="1"/>
        </p:nvCxnSpPr>
        <p:spPr bwMode="auto">
          <a:xfrm>
            <a:off x="1402658" y="3052397"/>
            <a:ext cx="617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7" name="Bildobjekt 6"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vsnittsbild grön">
    <p:spTree>
      <p:nvGrpSpPr>
        <p:cNvPr id="1" name=""/>
        <p:cNvGrpSpPr/>
        <p:nvPr/>
      </p:nvGrpSpPr>
      <p:grpSpPr>
        <a:xfrm>
          <a:off x="0" y="0"/>
          <a:ext cx="0" cy="0"/>
          <a:chOff x="0" y="0"/>
          <a:chExt cx="0" cy="0"/>
        </a:xfrm>
      </p:grpSpPr>
      <p:sp>
        <p:nvSpPr>
          <p:cNvPr id="5" name="Rektangel 4"/>
          <p:cNvSpPr/>
          <p:nvPr userDrawn="1"/>
        </p:nvSpPr>
        <p:spPr bwMode="auto">
          <a:xfrm>
            <a:off x="0" y="0"/>
            <a:ext cx="9001125" cy="68405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4" name="Rektangel 3"/>
          <p:cNvSpPr/>
          <p:nvPr userDrawn="1"/>
        </p:nvSpPr>
        <p:spPr bwMode="auto">
          <a:xfrm>
            <a:off x="181303" y="181372"/>
            <a:ext cx="8647388" cy="6495393"/>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6" name="Rubrik 1"/>
          <p:cNvSpPr>
            <a:spLocks noGrp="1"/>
          </p:cNvSpPr>
          <p:nvPr>
            <p:ph type="ctrTitle" hasCustomPrompt="1"/>
          </p:nvPr>
        </p:nvSpPr>
        <p:spPr>
          <a:xfrm>
            <a:off x="1408114" y="2225288"/>
            <a:ext cx="6176962" cy="821419"/>
          </a:xfrm>
        </p:spPr>
        <p:txBody>
          <a:bodyPr lIns="0" tIns="97200" rIns="0" bIns="86400"/>
          <a:lstStyle>
            <a:lvl1pPr>
              <a:defRPr sz="5400" baseline="0"/>
            </a:lvl1pPr>
          </a:lstStyle>
          <a:p>
            <a:r>
              <a:rPr lang="en-GB" dirty="0" err="1" smtClean="0"/>
              <a:t>Avsnittsrubrik</a:t>
            </a:r>
            <a:endParaRPr lang="sv-SE" dirty="0"/>
          </a:p>
        </p:txBody>
      </p:sp>
      <p:cxnSp>
        <p:nvCxnSpPr>
          <p:cNvPr id="9" name="Rak 8"/>
          <p:cNvCxnSpPr/>
          <p:nvPr userDrawn="1"/>
        </p:nvCxnSpPr>
        <p:spPr bwMode="auto">
          <a:xfrm>
            <a:off x="1402658" y="3052397"/>
            <a:ext cx="617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8" name="Bildobjekt 7"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nittsbild beige">
    <p:spTree>
      <p:nvGrpSpPr>
        <p:cNvPr id="1" name=""/>
        <p:cNvGrpSpPr/>
        <p:nvPr/>
      </p:nvGrpSpPr>
      <p:grpSpPr>
        <a:xfrm>
          <a:off x="0" y="0"/>
          <a:ext cx="0" cy="0"/>
          <a:chOff x="0" y="0"/>
          <a:chExt cx="0" cy="0"/>
        </a:xfrm>
      </p:grpSpPr>
      <p:sp>
        <p:nvSpPr>
          <p:cNvPr id="5" name="Rektangel 4"/>
          <p:cNvSpPr/>
          <p:nvPr userDrawn="1"/>
        </p:nvSpPr>
        <p:spPr bwMode="auto">
          <a:xfrm>
            <a:off x="0" y="0"/>
            <a:ext cx="9001125" cy="68405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4" name="Rektangel 3"/>
          <p:cNvSpPr/>
          <p:nvPr userDrawn="1"/>
        </p:nvSpPr>
        <p:spPr bwMode="auto">
          <a:xfrm>
            <a:off x="179099" y="182563"/>
            <a:ext cx="8647388" cy="6495393"/>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6" name="Rubrik 1"/>
          <p:cNvSpPr>
            <a:spLocks noGrp="1"/>
          </p:cNvSpPr>
          <p:nvPr>
            <p:ph type="ctrTitle" hasCustomPrompt="1"/>
          </p:nvPr>
        </p:nvSpPr>
        <p:spPr>
          <a:xfrm>
            <a:off x="1408114" y="2226835"/>
            <a:ext cx="6176962" cy="821419"/>
          </a:xfrm>
        </p:spPr>
        <p:txBody>
          <a:bodyPr lIns="0" tIns="97200" rIns="0" bIns="86400"/>
          <a:lstStyle>
            <a:lvl1pPr>
              <a:defRPr sz="5400" baseline="0"/>
            </a:lvl1pPr>
          </a:lstStyle>
          <a:p>
            <a:r>
              <a:rPr lang="en-GB" dirty="0" err="1" smtClean="0"/>
              <a:t>Avsnittsrubrik</a:t>
            </a:r>
            <a:endParaRPr lang="sv-SE" dirty="0"/>
          </a:p>
        </p:txBody>
      </p:sp>
      <p:cxnSp>
        <p:nvCxnSpPr>
          <p:cNvPr id="9" name="Rak 8"/>
          <p:cNvCxnSpPr/>
          <p:nvPr userDrawn="1"/>
        </p:nvCxnSpPr>
        <p:spPr bwMode="auto">
          <a:xfrm>
            <a:off x="1402658" y="3052397"/>
            <a:ext cx="617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8" name="Bildobjekt 7"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vsnittsbild grå">
    <p:spTree>
      <p:nvGrpSpPr>
        <p:cNvPr id="1" name=""/>
        <p:cNvGrpSpPr/>
        <p:nvPr/>
      </p:nvGrpSpPr>
      <p:grpSpPr>
        <a:xfrm>
          <a:off x="0" y="0"/>
          <a:ext cx="0" cy="0"/>
          <a:chOff x="0" y="0"/>
          <a:chExt cx="0" cy="0"/>
        </a:xfrm>
      </p:grpSpPr>
      <p:sp>
        <p:nvSpPr>
          <p:cNvPr id="5" name="Rektangel 4"/>
          <p:cNvSpPr/>
          <p:nvPr userDrawn="1"/>
        </p:nvSpPr>
        <p:spPr bwMode="auto">
          <a:xfrm>
            <a:off x="0" y="0"/>
            <a:ext cx="9001125" cy="68405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4" name="Rektangel 3"/>
          <p:cNvSpPr/>
          <p:nvPr userDrawn="1"/>
        </p:nvSpPr>
        <p:spPr bwMode="auto">
          <a:xfrm>
            <a:off x="179099" y="182563"/>
            <a:ext cx="8647388" cy="6495393"/>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6" name="Rubrik 1"/>
          <p:cNvSpPr>
            <a:spLocks noGrp="1"/>
          </p:cNvSpPr>
          <p:nvPr>
            <p:ph type="ctrTitle" hasCustomPrompt="1"/>
          </p:nvPr>
        </p:nvSpPr>
        <p:spPr>
          <a:xfrm>
            <a:off x="1408114" y="2225288"/>
            <a:ext cx="6176962" cy="821419"/>
          </a:xfrm>
        </p:spPr>
        <p:txBody>
          <a:bodyPr lIns="0" tIns="97200" rIns="0" bIns="86400"/>
          <a:lstStyle>
            <a:lvl1pPr>
              <a:defRPr sz="5400" baseline="0"/>
            </a:lvl1pPr>
          </a:lstStyle>
          <a:p>
            <a:r>
              <a:rPr lang="en-GB" dirty="0" err="1" smtClean="0"/>
              <a:t>Avsnittsrubrik</a:t>
            </a:r>
            <a:endParaRPr lang="sv-SE" dirty="0"/>
          </a:p>
        </p:txBody>
      </p:sp>
      <p:cxnSp>
        <p:nvCxnSpPr>
          <p:cNvPr id="9" name="Rak 8"/>
          <p:cNvCxnSpPr/>
          <p:nvPr userDrawn="1"/>
        </p:nvCxnSpPr>
        <p:spPr bwMode="auto">
          <a:xfrm>
            <a:off x="1402658" y="3052397"/>
            <a:ext cx="617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8" name="Bildobjekt 7"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lutningsbild">
    <p:spTree>
      <p:nvGrpSpPr>
        <p:cNvPr id="1" name=""/>
        <p:cNvGrpSpPr/>
        <p:nvPr/>
      </p:nvGrpSpPr>
      <p:grpSpPr>
        <a:xfrm>
          <a:off x="0" y="0"/>
          <a:ext cx="0" cy="0"/>
          <a:chOff x="0" y="0"/>
          <a:chExt cx="0" cy="0"/>
        </a:xfrm>
      </p:grpSpPr>
      <p:sp>
        <p:nvSpPr>
          <p:cNvPr id="9" name="Rektangel 8"/>
          <p:cNvSpPr/>
          <p:nvPr userDrawn="1"/>
        </p:nvSpPr>
        <p:spPr bwMode="auto">
          <a:xfrm>
            <a:off x="179099" y="183473"/>
            <a:ext cx="8647388" cy="6495393"/>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pic>
        <p:nvPicPr>
          <p:cNvPr id="5" name="Bildobjekt 4" descr="Lunds_universitet RGB 150.png"/>
          <p:cNvPicPr>
            <a:picLocks noChangeAspect="1"/>
          </p:cNvPicPr>
          <p:nvPr userDrawn="1"/>
        </p:nvPicPr>
        <p:blipFill>
          <a:blip r:embed="rId2"/>
          <a:stretch>
            <a:fillRect/>
          </a:stretch>
        </p:blipFill>
        <p:spPr>
          <a:xfrm>
            <a:off x="2853903" y="1282700"/>
            <a:ext cx="3325247" cy="4081785"/>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ida 2 rader rosa">
    <p:spTree>
      <p:nvGrpSpPr>
        <p:cNvPr id="1" name=""/>
        <p:cNvGrpSpPr/>
        <p:nvPr/>
      </p:nvGrpSpPr>
      <p:grpSpPr>
        <a:xfrm>
          <a:off x="0" y="0"/>
          <a:ext cx="0" cy="0"/>
          <a:chOff x="0" y="0"/>
          <a:chExt cx="0" cy="0"/>
        </a:xfrm>
      </p:grpSpPr>
      <p:pic>
        <p:nvPicPr>
          <p:cNvPr id="8" name="Bildobjekt 7" descr="framsidor150 ny rosa.jpg"/>
          <p:cNvPicPr>
            <a:picLocks/>
          </p:cNvPicPr>
          <p:nvPr userDrawn="1"/>
        </p:nvPicPr>
        <p:blipFill>
          <a:blip r:embed="rId2"/>
          <a:stretch>
            <a:fillRect/>
          </a:stretch>
        </p:blipFill>
        <p:spPr>
          <a:xfrm>
            <a:off x="183401" y="188913"/>
            <a:ext cx="8647200" cy="6494400"/>
          </a:xfrm>
          <a:prstGeom prst="rect">
            <a:avLst/>
          </a:prstGeom>
        </p:spPr>
      </p:pic>
      <p:sp>
        <p:nvSpPr>
          <p:cNvPr id="11" name="Rektangel 10"/>
          <p:cNvSpPr/>
          <p:nvPr userDrawn="1"/>
        </p:nvSpPr>
        <p:spPr bwMode="auto">
          <a:xfrm>
            <a:off x="2655888" y="1516104"/>
            <a:ext cx="6178550" cy="184729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 name="Rubrik 1"/>
          <p:cNvSpPr>
            <a:spLocks noGrp="1"/>
          </p:cNvSpPr>
          <p:nvPr>
            <p:ph type="ctrTitle" hasCustomPrompt="1"/>
          </p:nvPr>
        </p:nvSpPr>
        <p:spPr>
          <a:xfrm>
            <a:off x="2942848" y="1510712"/>
            <a:ext cx="5734178" cy="1189477"/>
          </a:xfrm>
        </p:spPr>
        <p:txBody>
          <a:bodyPr lIns="0" tIns="97200" rIns="0" bIns="82800" anchor="t" anchorCtr="0"/>
          <a:lstStyle>
            <a:lvl1pPr>
              <a:defRPr sz="3600"/>
            </a:lvl1pPr>
          </a:lstStyle>
          <a:p>
            <a:r>
              <a:rPr lang="sv-SE" dirty="0" smtClean="0"/>
              <a:t>Tvåradig </a:t>
            </a:r>
            <a:br>
              <a:rPr lang="sv-SE" dirty="0" smtClean="0"/>
            </a:br>
            <a:r>
              <a:rPr lang="sv-SE" dirty="0" smtClean="0"/>
              <a:t>titelrubrik</a:t>
            </a:r>
            <a:endParaRPr lang="sv-SE" dirty="0"/>
          </a:p>
        </p:txBody>
      </p:sp>
      <p:sp>
        <p:nvSpPr>
          <p:cNvPr id="17" name="Underrubrik 2"/>
          <p:cNvSpPr>
            <a:spLocks noGrp="1"/>
          </p:cNvSpPr>
          <p:nvPr>
            <p:ph type="subTitle" idx="1" hasCustomPrompt="1"/>
          </p:nvPr>
        </p:nvSpPr>
        <p:spPr>
          <a:xfrm>
            <a:off x="2942848" y="2777523"/>
            <a:ext cx="5734178" cy="321507"/>
          </a:xfrm>
        </p:spPr>
        <p:txBody>
          <a:bodyPr lIns="0" tIns="108000" rIns="0"/>
          <a:lstStyle>
            <a:lvl1pPr marL="0" indent="0" algn="l">
              <a:buNone/>
              <a:defRPr sz="1200" b="1" cap="all" baseline="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Underrubrik eller namn</a:t>
            </a:r>
            <a:endParaRPr lang="sv-SE" dirty="0"/>
          </a:p>
        </p:txBody>
      </p:sp>
      <p:cxnSp>
        <p:nvCxnSpPr>
          <p:cNvPr id="9" name="Rak 8"/>
          <p:cNvCxnSpPr/>
          <p:nvPr userDrawn="1"/>
        </p:nvCxnSpPr>
        <p:spPr bwMode="auto">
          <a:xfrm>
            <a:off x="2939428" y="2768605"/>
            <a:ext cx="588161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3" name="Bildobjekt 12" descr="Lunds sigill RGB 150.png"/>
          <p:cNvPicPr>
            <a:picLocks noChangeAspect="1"/>
          </p:cNvPicPr>
          <p:nvPr userDrawn="1"/>
        </p:nvPicPr>
        <p:blipFill>
          <a:blip r:embed="rId3"/>
          <a:srcRect r="17691" b="21541"/>
          <a:stretch>
            <a:fillRect/>
          </a:stretch>
        </p:blipFill>
        <p:spPr>
          <a:xfrm>
            <a:off x="6329104" y="4279056"/>
            <a:ext cx="2672021" cy="2561482"/>
          </a:xfrm>
          <a:prstGeom prst="rect">
            <a:avLst/>
          </a:prstGeom>
        </p:spPr>
      </p:pic>
      <p:pic>
        <p:nvPicPr>
          <p:cNvPr id="12" name="Bildobjekt 11" descr="Lunds_universitet RGB 150.png"/>
          <p:cNvPicPr>
            <a:picLocks noChangeAspect="1"/>
          </p:cNvPicPr>
          <p:nvPr userDrawn="1"/>
        </p:nvPicPr>
        <p:blipFill>
          <a:blip r:embed="rId4"/>
          <a:stretch>
            <a:fillRect/>
          </a:stretch>
        </p:blipFill>
        <p:spPr>
          <a:xfrm>
            <a:off x="362198" y="385307"/>
            <a:ext cx="769864" cy="945018"/>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sida 1 rad grön">
    <p:spTree>
      <p:nvGrpSpPr>
        <p:cNvPr id="1" name=""/>
        <p:cNvGrpSpPr/>
        <p:nvPr/>
      </p:nvGrpSpPr>
      <p:grpSpPr>
        <a:xfrm>
          <a:off x="0" y="0"/>
          <a:ext cx="0" cy="0"/>
          <a:chOff x="0" y="0"/>
          <a:chExt cx="0" cy="0"/>
        </a:xfrm>
      </p:grpSpPr>
      <p:pic>
        <p:nvPicPr>
          <p:cNvPr id="8" name="Bildobjekt 7" descr="framsidor150 ny grön.jpg"/>
          <p:cNvPicPr>
            <a:picLocks/>
          </p:cNvPicPr>
          <p:nvPr userDrawn="1"/>
        </p:nvPicPr>
        <p:blipFill>
          <a:blip r:embed="rId2"/>
          <a:stretch>
            <a:fillRect/>
          </a:stretch>
        </p:blipFill>
        <p:spPr>
          <a:xfrm>
            <a:off x="183401" y="190051"/>
            <a:ext cx="8647200" cy="6494400"/>
          </a:xfrm>
          <a:prstGeom prst="rect">
            <a:avLst/>
          </a:prstGeom>
        </p:spPr>
      </p:pic>
      <p:sp>
        <p:nvSpPr>
          <p:cNvPr id="11" name="Rektangel 10"/>
          <p:cNvSpPr/>
          <p:nvPr userDrawn="1"/>
        </p:nvSpPr>
        <p:spPr bwMode="auto">
          <a:xfrm>
            <a:off x="2655888" y="1516103"/>
            <a:ext cx="6178550" cy="128007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 name="Rubrik 1"/>
          <p:cNvSpPr>
            <a:spLocks noGrp="1"/>
          </p:cNvSpPr>
          <p:nvPr>
            <p:ph type="ctrTitle" hasCustomPrompt="1"/>
          </p:nvPr>
        </p:nvSpPr>
        <p:spPr>
          <a:xfrm>
            <a:off x="2942848" y="1523248"/>
            <a:ext cx="5734178" cy="714380"/>
          </a:xfrm>
        </p:spPr>
        <p:txBody>
          <a:bodyPr lIns="0" tIns="97200" rIns="0" bIns="82800"/>
          <a:lstStyle>
            <a:lvl1pPr>
              <a:defRPr sz="3600"/>
            </a:lvl1pPr>
          </a:lstStyle>
          <a:p>
            <a:r>
              <a:rPr lang="sv-SE" dirty="0" smtClean="0"/>
              <a:t>Enradig titelrubrik</a:t>
            </a:r>
            <a:endParaRPr lang="sv-SE" dirty="0"/>
          </a:p>
        </p:txBody>
      </p:sp>
      <p:sp>
        <p:nvSpPr>
          <p:cNvPr id="17" name="Underrubrik 2"/>
          <p:cNvSpPr>
            <a:spLocks noGrp="1"/>
          </p:cNvSpPr>
          <p:nvPr>
            <p:ph type="subTitle" idx="1" hasCustomPrompt="1"/>
          </p:nvPr>
        </p:nvSpPr>
        <p:spPr>
          <a:xfrm>
            <a:off x="2942848" y="2220953"/>
            <a:ext cx="5734178" cy="321507"/>
          </a:xfrm>
        </p:spPr>
        <p:txBody>
          <a:bodyPr lIns="0" tIns="108000" rIns="0"/>
          <a:lstStyle>
            <a:lvl1pPr marL="0" indent="0" algn="l">
              <a:buNone/>
              <a:defRPr sz="1200" b="1" cap="all" baseline="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Underrubrik eller namn</a:t>
            </a:r>
            <a:endParaRPr lang="sv-SE" dirty="0"/>
          </a:p>
        </p:txBody>
      </p:sp>
      <p:cxnSp>
        <p:nvCxnSpPr>
          <p:cNvPr id="9" name="Rak 8"/>
          <p:cNvCxnSpPr/>
          <p:nvPr userDrawn="1"/>
        </p:nvCxnSpPr>
        <p:spPr bwMode="auto">
          <a:xfrm>
            <a:off x="2939428" y="2212035"/>
            <a:ext cx="588161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3" name="Bildobjekt 12" descr="Lunds sigill RGB 150.png"/>
          <p:cNvPicPr>
            <a:picLocks noChangeAspect="1"/>
          </p:cNvPicPr>
          <p:nvPr userDrawn="1"/>
        </p:nvPicPr>
        <p:blipFill>
          <a:blip r:embed="rId3"/>
          <a:srcRect r="17691" b="21541"/>
          <a:stretch>
            <a:fillRect/>
          </a:stretch>
        </p:blipFill>
        <p:spPr>
          <a:xfrm>
            <a:off x="6329104" y="4279056"/>
            <a:ext cx="2672021" cy="2561482"/>
          </a:xfrm>
          <a:prstGeom prst="rect">
            <a:avLst/>
          </a:prstGeom>
        </p:spPr>
      </p:pic>
      <p:pic>
        <p:nvPicPr>
          <p:cNvPr id="10" name="Bildobjekt 9" descr="Lunds_universitet RGB 150.png"/>
          <p:cNvPicPr>
            <a:picLocks noChangeAspect="1"/>
          </p:cNvPicPr>
          <p:nvPr userDrawn="1"/>
        </p:nvPicPr>
        <p:blipFill>
          <a:blip r:embed="rId4"/>
          <a:stretch>
            <a:fillRect/>
          </a:stretch>
        </p:blipFill>
        <p:spPr>
          <a:xfrm>
            <a:off x="362198" y="385307"/>
            <a:ext cx="769864" cy="945018"/>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sida 2 rader grön">
    <p:spTree>
      <p:nvGrpSpPr>
        <p:cNvPr id="1" name=""/>
        <p:cNvGrpSpPr/>
        <p:nvPr/>
      </p:nvGrpSpPr>
      <p:grpSpPr>
        <a:xfrm>
          <a:off x="0" y="0"/>
          <a:ext cx="0" cy="0"/>
          <a:chOff x="0" y="0"/>
          <a:chExt cx="0" cy="0"/>
        </a:xfrm>
      </p:grpSpPr>
      <p:pic>
        <p:nvPicPr>
          <p:cNvPr id="10" name="Bildobjekt 9" descr="framsidor150 ny grön.jpg"/>
          <p:cNvPicPr>
            <a:picLocks/>
          </p:cNvPicPr>
          <p:nvPr userDrawn="1"/>
        </p:nvPicPr>
        <p:blipFill>
          <a:blip r:embed="rId2"/>
          <a:stretch>
            <a:fillRect/>
          </a:stretch>
        </p:blipFill>
        <p:spPr>
          <a:xfrm>
            <a:off x="183401" y="190051"/>
            <a:ext cx="8647200" cy="6494400"/>
          </a:xfrm>
          <a:prstGeom prst="rect">
            <a:avLst/>
          </a:prstGeom>
        </p:spPr>
      </p:pic>
      <p:sp>
        <p:nvSpPr>
          <p:cNvPr id="11" name="Rektangel 10"/>
          <p:cNvSpPr/>
          <p:nvPr userDrawn="1"/>
        </p:nvSpPr>
        <p:spPr bwMode="auto">
          <a:xfrm>
            <a:off x="2655888" y="1516104"/>
            <a:ext cx="6178550" cy="184729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 name="Rubrik 1"/>
          <p:cNvSpPr>
            <a:spLocks noGrp="1"/>
          </p:cNvSpPr>
          <p:nvPr>
            <p:ph type="ctrTitle" hasCustomPrompt="1"/>
          </p:nvPr>
        </p:nvSpPr>
        <p:spPr>
          <a:xfrm>
            <a:off x="2942848" y="1510712"/>
            <a:ext cx="5734178" cy="1189477"/>
          </a:xfrm>
        </p:spPr>
        <p:txBody>
          <a:bodyPr lIns="0" tIns="97200" rIns="0" bIns="82800" anchor="t" anchorCtr="0"/>
          <a:lstStyle>
            <a:lvl1pPr>
              <a:defRPr sz="3600" baseline="0"/>
            </a:lvl1pPr>
          </a:lstStyle>
          <a:p>
            <a:r>
              <a:rPr lang="sv-SE" dirty="0" smtClean="0"/>
              <a:t>Tvåradig </a:t>
            </a:r>
            <a:br>
              <a:rPr lang="sv-SE" dirty="0" smtClean="0"/>
            </a:br>
            <a:r>
              <a:rPr lang="sv-SE" dirty="0" smtClean="0"/>
              <a:t>titelrubrik</a:t>
            </a:r>
            <a:endParaRPr lang="sv-SE" dirty="0"/>
          </a:p>
        </p:txBody>
      </p:sp>
      <p:sp>
        <p:nvSpPr>
          <p:cNvPr id="17" name="Underrubrik 2"/>
          <p:cNvSpPr>
            <a:spLocks noGrp="1"/>
          </p:cNvSpPr>
          <p:nvPr>
            <p:ph type="subTitle" idx="1" hasCustomPrompt="1"/>
          </p:nvPr>
        </p:nvSpPr>
        <p:spPr>
          <a:xfrm>
            <a:off x="2942848" y="2777523"/>
            <a:ext cx="5734178" cy="321507"/>
          </a:xfrm>
        </p:spPr>
        <p:txBody>
          <a:bodyPr lIns="0" tIns="108000" rIns="0"/>
          <a:lstStyle>
            <a:lvl1pPr marL="0" indent="0" algn="l">
              <a:buNone/>
              <a:defRPr sz="1200" b="1" cap="all" baseline="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Underrubrik eller namn</a:t>
            </a:r>
            <a:endParaRPr lang="sv-SE" dirty="0"/>
          </a:p>
        </p:txBody>
      </p:sp>
      <p:cxnSp>
        <p:nvCxnSpPr>
          <p:cNvPr id="9" name="Rak 8"/>
          <p:cNvCxnSpPr/>
          <p:nvPr userDrawn="1"/>
        </p:nvCxnSpPr>
        <p:spPr bwMode="auto">
          <a:xfrm>
            <a:off x="2939428" y="2768605"/>
            <a:ext cx="588161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4" name="Bildobjekt 13" descr="Lunds sigill RGB 150.png"/>
          <p:cNvPicPr>
            <a:picLocks noChangeAspect="1"/>
          </p:cNvPicPr>
          <p:nvPr userDrawn="1"/>
        </p:nvPicPr>
        <p:blipFill>
          <a:blip r:embed="rId3"/>
          <a:srcRect r="17691" b="21541"/>
          <a:stretch>
            <a:fillRect/>
          </a:stretch>
        </p:blipFill>
        <p:spPr>
          <a:xfrm>
            <a:off x="6329104" y="4279056"/>
            <a:ext cx="2672021" cy="2561482"/>
          </a:xfrm>
          <a:prstGeom prst="rect">
            <a:avLst/>
          </a:prstGeom>
        </p:spPr>
      </p:pic>
      <p:pic>
        <p:nvPicPr>
          <p:cNvPr id="12" name="Bildobjekt 11" descr="Lunds_universitet RGB 150.png"/>
          <p:cNvPicPr>
            <a:picLocks noChangeAspect="1"/>
          </p:cNvPicPr>
          <p:nvPr userDrawn="1"/>
        </p:nvPicPr>
        <p:blipFill>
          <a:blip r:embed="rId4"/>
          <a:stretch>
            <a:fillRect/>
          </a:stretch>
        </p:blipFill>
        <p:spPr>
          <a:xfrm>
            <a:off x="362198" y="385307"/>
            <a:ext cx="769864" cy="945018"/>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punkttext">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smtClean="0"/>
              <a:t>Rubrik</a:t>
            </a:r>
            <a:endParaRPr lang="sv-SE" dirty="0"/>
          </a:p>
        </p:txBody>
      </p:sp>
      <p:sp>
        <p:nvSpPr>
          <p:cNvPr id="3" name="Platshållare för innehåll 2"/>
          <p:cNvSpPr>
            <a:spLocks noGrp="1"/>
          </p:cNvSpPr>
          <p:nvPr>
            <p:ph idx="1" hasCustomPrompt="1"/>
          </p:nvPr>
        </p:nvSpPr>
        <p:spPr>
          <a:xfrm>
            <a:off x="657538" y="1848670"/>
            <a:ext cx="7587440" cy="3563159"/>
          </a:xfrm>
        </p:spPr>
        <p:txBody>
          <a:bodyPr/>
          <a:lstStyle>
            <a:lvl1pPr>
              <a:spcAft>
                <a:spcPts val="0"/>
              </a:spcAft>
              <a:defRPr sz="2200"/>
            </a:lvl1pPr>
            <a:lvl2pPr>
              <a:spcAft>
                <a:spcPts val="0"/>
              </a:spcAft>
              <a:buClr>
                <a:schemeClr val="tx2"/>
              </a:buClr>
              <a:defRPr sz="2200"/>
            </a:lvl2pPr>
            <a:lvl3pPr>
              <a:spcAft>
                <a:spcPts val="0"/>
              </a:spcAft>
              <a:buClr>
                <a:schemeClr val="tx2"/>
              </a:buClr>
              <a:defRPr/>
            </a:lvl3pPr>
            <a:lvl4pPr>
              <a:spcAft>
                <a:spcPts val="0"/>
              </a:spcAft>
              <a:buClr>
                <a:schemeClr val="tx2"/>
              </a:buClr>
              <a:defRPr/>
            </a:lvl4pPr>
          </a:lstStyle>
          <a:p>
            <a:pPr lvl="0"/>
            <a:r>
              <a:rPr lang="sv-SE" dirty="0" smtClean="0"/>
              <a:t>Skriv text</a:t>
            </a:r>
          </a:p>
          <a:p>
            <a:pPr lvl="1"/>
            <a:r>
              <a:rPr lang="sv-SE" dirty="0" smtClean="0"/>
              <a:t>Nivå två</a:t>
            </a:r>
          </a:p>
          <a:p>
            <a:pPr lvl="2"/>
            <a:r>
              <a:rPr lang="sv-SE" dirty="0" smtClean="0"/>
              <a:t>Nivå tre</a:t>
            </a:r>
          </a:p>
          <a:p>
            <a:pPr lvl="3"/>
            <a:r>
              <a:rPr lang="sv-SE" dirty="0" smtClean="0"/>
              <a:t>Nivå fyra</a:t>
            </a:r>
          </a:p>
        </p:txBody>
      </p:sp>
      <p:cxnSp>
        <p:nvCxnSpPr>
          <p:cNvPr id="11" name="Rak 10"/>
          <p:cNvCxnSpPr/>
          <p:nvPr userDrawn="1"/>
        </p:nvCxnSpPr>
        <p:spPr bwMode="auto">
          <a:xfrm>
            <a:off x="745259" y="1499383"/>
            <a:ext cx="750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och punkttext">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baseline="0"/>
            </a:lvl1pPr>
          </a:lstStyle>
          <a:p>
            <a:r>
              <a:rPr lang="sv-SE" dirty="0" smtClean="0"/>
              <a:t>Rubrik</a:t>
            </a:r>
            <a:endParaRPr lang="sv-SE" dirty="0"/>
          </a:p>
        </p:txBody>
      </p:sp>
      <p:sp>
        <p:nvSpPr>
          <p:cNvPr id="3" name="Platshållare för innehåll 2"/>
          <p:cNvSpPr>
            <a:spLocks noGrp="1"/>
          </p:cNvSpPr>
          <p:nvPr>
            <p:ph sz="half" idx="1"/>
          </p:nvPr>
        </p:nvSpPr>
        <p:spPr>
          <a:xfrm>
            <a:off x="740244" y="1666308"/>
            <a:ext cx="3131642" cy="3720107"/>
          </a:xfrm>
        </p:spPr>
        <p:txBody>
          <a:bodyPr/>
          <a:lstStyle>
            <a:lvl1pPr marL="0" indent="0">
              <a:spcAft>
                <a:spcPts val="0"/>
              </a:spcAft>
              <a:buNone/>
              <a:defRPr sz="22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
        <p:nvSpPr>
          <p:cNvPr id="4" name="Platshållare för innehåll 3"/>
          <p:cNvSpPr>
            <a:spLocks noGrp="1"/>
          </p:cNvSpPr>
          <p:nvPr>
            <p:ph sz="half" idx="2" hasCustomPrompt="1"/>
          </p:nvPr>
        </p:nvSpPr>
        <p:spPr>
          <a:xfrm>
            <a:off x="4051300" y="1666307"/>
            <a:ext cx="4213225" cy="3720107"/>
          </a:xfrm>
        </p:spPr>
        <p:txBody>
          <a:bodyPr/>
          <a:lstStyle>
            <a:lvl1pPr>
              <a:spcAft>
                <a:spcPts val="0"/>
              </a:spcAft>
              <a:buClr>
                <a:schemeClr val="tx2"/>
              </a:buClr>
              <a:defRPr sz="2200"/>
            </a:lvl1pPr>
            <a:lvl2pPr>
              <a:spcAft>
                <a:spcPts val="0"/>
              </a:spcAft>
              <a:buClr>
                <a:schemeClr val="tx2"/>
              </a:buClr>
              <a:defRPr sz="2200"/>
            </a:lvl2pPr>
            <a:lvl3pPr>
              <a:spcAft>
                <a:spcPts val="0"/>
              </a:spcAft>
              <a:buClr>
                <a:schemeClr val="tx2"/>
              </a:buClr>
              <a:defRPr sz="2000"/>
            </a:lvl3pPr>
            <a:lvl4pPr>
              <a:spcAft>
                <a:spcPts val="0"/>
              </a:spcAft>
              <a:buClr>
                <a:schemeClr val="tx2"/>
              </a:buClr>
              <a:defRPr sz="2000"/>
            </a:lvl4pPr>
            <a:lvl5pPr>
              <a:defRPr sz="1800"/>
            </a:lvl5pPr>
            <a:lvl6pPr>
              <a:defRPr sz="1800"/>
            </a:lvl6pPr>
            <a:lvl7pPr>
              <a:defRPr sz="1800"/>
            </a:lvl7pPr>
            <a:lvl8pPr>
              <a:defRPr sz="1800"/>
            </a:lvl8pPr>
            <a:lvl9pPr>
              <a:defRPr sz="1800"/>
            </a:lvl9pPr>
          </a:lstStyle>
          <a:p>
            <a:pPr lvl="0"/>
            <a:r>
              <a:rPr lang="sv-SE" dirty="0" smtClean="0"/>
              <a:t>Skriv text</a:t>
            </a:r>
          </a:p>
          <a:p>
            <a:pPr lvl="1"/>
            <a:r>
              <a:rPr lang="sv-SE" dirty="0" smtClean="0"/>
              <a:t>Nivå två</a:t>
            </a:r>
          </a:p>
          <a:p>
            <a:pPr lvl="2"/>
            <a:r>
              <a:rPr lang="sv-SE" dirty="0" smtClean="0"/>
              <a:t>Nivå tre</a:t>
            </a:r>
          </a:p>
          <a:p>
            <a:pPr lvl="3"/>
            <a:r>
              <a:rPr lang="sv-SE" dirty="0" smtClean="0"/>
              <a:t>Nivå fyra</a:t>
            </a:r>
          </a:p>
        </p:txBody>
      </p:sp>
      <p:sp>
        <p:nvSpPr>
          <p:cNvPr id="5" name="Rektangel 4"/>
          <p:cNvSpPr/>
          <p:nvPr userDrawn="1"/>
        </p:nvSpPr>
        <p:spPr bwMode="auto">
          <a:xfrm>
            <a:off x="7585075" y="5383213"/>
            <a:ext cx="1249363" cy="130333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pic>
        <p:nvPicPr>
          <p:cNvPr id="8" name="Bildobjekt 7" descr="Lunds_universitet RGB 150.png"/>
          <p:cNvPicPr>
            <a:picLocks noChangeAspect="1"/>
          </p:cNvPicPr>
          <p:nvPr userDrawn="1"/>
        </p:nvPicPr>
        <p:blipFill>
          <a:blip r:embed="rId2"/>
          <a:stretch>
            <a:fillRect/>
          </a:stretch>
        </p:blipFill>
        <p:spPr>
          <a:xfrm>
            <a:off x="7824067" y="5573977"/>
            <a:ext cx="769864" cy="945018"/>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sida för större illustrationer">
    <p:spTree>
      <p:nvGrpSpPr>
        <p:cNvPr id="1" name=""/>
        <p:cNvGrpSpPr/>
        <p:nvPr/>
      </p:nvGrpSpPr>
      <p:grpSpPr>
        <a:xfrm>
          <a:off x="0" y="0"/>
          <a:ext cx="0" cy="0"/>
          <a:chOff x="0" y="0"/>
          <a:chExt cx="0" cy="0"/>
        </a:xfrm>
      </p:grpSpPr>
      <p:sp>
        <p:nvSpPr>
          <p:cNvPr id="3" name="Rektangel 2"/>
          <p:cNvSpPr/>
          <p:nvPr userDrawn="1"/>
        </p:nvSpPr>
        <p:spPr bwMode="auto">
          <a:xfrm>
            <a:off x="0" y="0"/>
            <a:ext cx="9001125" cy="68405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smtClean="0">
              <a:ln>
                <a:noFill/>
              </a:ln>
              <a:solidFill>
                <a:schemeClr val="tx2"/>
              </a:solidFill>
              <a:effectLst/>
              <a:latin typeface="Arial" charset="0"/>
            </a:endParaRPr>
          </a:p>
        </p:txBody>
      </p:sp>
      <p:pic>
        <p:nvPicPr>
          <p:cNvPr id="4" name="Bildobjekt 3" descr="Lunds_universitet RGB 150.png"/>
          <p:cNvPicPr>
            <a:picLocks noChangeAspect="1"/>
          </p:cNvPicPr>
          <p:nvPr userDrawn="1"/>
        </p:nvPicPr>
        <p:blipFill>
          <a:blip r:embed="rId2"/>
          <a:stretch>
            <a:fillRect/>
          </a:stretch>
        </p:blipFill>
        <p:spPr>
          <a:xfrm>
            <a:off x="7824067" y="5573977"/>
            <a:ext cx="769864" cy="945018"/>
          </a:xfrm>
          <a:prstGeom prst="rect">
            <a:avLst/>
          </a:prstGeom>
        </p:spPr>
      </p:pic>
    </p:spTree>
    <p:extLst>
      <p:ext uri="{BB962C8B-B14F-4D97-AF65-F5344CB8AC3E}">
        <p14:creationId xmlns:p14="http://schemas.microsoft.com/office/powerpoint/2010/main" val="40562960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lbildsida 1 rad">
    <p:spTree>
      <p:nvGrpSpPr>
        <p:cNvPr id="1" name=""/>
        <p:cNvGrpSpPr/>
        <p:nvPr/>
      </p:nvGrpSpPr>
      <p:grpSpPr>
        <a:xfrm>
          <a:off x="0" y="0"/>
          <a:ext cx="0" cy="0"/>
          <a:chOff x="0" y="0"/>
          <a:chExt cx="0" cy="0"/>
        </a:xfrm>
      </p:grpSpPr>
      <p:sp>
        <p:nvSpPr>
          <p:cNvPr id="18" name="Rektangel 17"/>
          <p:cNvSpPr/>
          <p:nvPr userDrawn="1"/>
        </p:nvSpPr>
        <p:spPr bwMode="auto">
          <a:xfrm>
            <a:off x="182563" y="182563"/>
            <a:ext cx="8647200" cy="649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8" name="Rektangel 27"/>
          <p:cNvSpPr/>
          <p:nvPr userDrawn="1"/>
        </p:nvSpPr>
        <p:spPr bwMode="auto">
          <a:xfrm>
            <a:off x="2655888" y="1516103"/>
            <a:ext cx="6178550" cy="128007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9" name="Rubrik 1"/>
          <p:cNvSpPr>
            <a:spLocks noGrp="1"/>
          </p:cNvSpPr>
          <p:nvPr>
            <p:ph type="ctrTitle" hasCustomPrompt="1"/>
          </p:nvPr>
        </p:nvSpPr>
        <p:spPr>
          <a:xfrm>
            <a:off x="2942848" y="1523248"/>
            <a:ext cx="5734178" cy="714380"/>
          </a:xfrm>
        </p:spPr>
        <p:txBody>
          <a:bodyPr lIns="0" tIns="97200" rIns="0" bIns="82800"/>
          <a:lstStyle>
            <a:lvl1pPr>
              <a:defRPr sz="3600"/>
            </a:lvl1pPr>
          </a:lstStyle>
          <a:p>
            <a:r>
              <a:rPr lang="sv-SE" dirty="0" smtClean="0"/>
              <a:t>Enradig titelrubrik</a:t>
            </a:r>
            <a:endParaRPr lang="sv-SE" dirty="0"/>
          </a:p>
        </p:txBody>
      </p:sp>
      <p:sp>
        <p:nvSpPr>
          <p:cNvPr id="30" name="Underrubrik 2"/>
          <p:cNvSpPr>
            <a:spLocks noGrp="1"/>
          </p:cNvSpPr>
          <p:nvPr>
            <p:ph type="subTitle" idx="1" hasCustomPrompt="1"/>
          </p:nvPr>
        </p:nvSpPr>
        <p:spPr>
          <a:xfrm>
            <a:off x="2942848" y="2220953"/>
            <a:ext cx="5734178" cy="321507"/>
          </a:xfrm>
        </p:spPr>
        <p:txBody>
          <a:bodyPr lIns="0" tIns="108000" rIns="0"/>
          <a:lstStyle>
            <a:lvl1pPr marL="0" marR="0" indent="0" algn="l" defTabSz="904875" rtl="0" eaLnBrk="1" fontAlgn="base" latinLnBrk="0" hangingPunct="1">
              <a:lnSpc>
                <a:spcPct val="100000"/>
              </a:lnSpc>
              <a:spcBef>
                <a:spcPts val="1000"/>
              </a:spcBef>
              <a:spcAft>
                <a:spcPts val="0"/>
              </a:spcAft>
              <a:buClr>
                <a:schemeClr val="tx2"/>
              </a:buClr>
              <a:buSzTx/>
              <a:buFont typeface="Arial" pitchFamily="34" charset="0"/>
              <a:buNone/>
              <a:tabLst/>
              <a:defRPr sz="1200" b="1" cap="all" baseline="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Underrubrik eller namn</a:t>
            </a:r>
          </a:p>
        </p:txBody>
      </p:sp>
      <p:cxnSp>
        <p:nvCxnSpPr>
          <p:cNvPr id="31" name="Rak 30"/>
          <p:cNvCxnSpPr/>
          <p:nvPr userDrawn="1"/>
        </p:nvCxnSpPr>
        <p:spPr bwMode="auto">
          <a:xfrm>
            <a:off x="2939428" y="2212035"/>
            <a:ext cx="588161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8" name="Bildobjekt 7"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lbildsida 2 rader">
    <p:spTree>
      <p:nvGrpSpPr>
        <p:cNvPr id="1" name=""/>
        <p:cNvGrpSpPr/>
        <p:nvPr/>
      </p:nvGrpSpPr>
      <p:grpSpPr>
        <a:xfrm>
          <a:off x="0" y="0"/>
          <a:ext cx="0" cy="0"/>
          <a:chOff x="0" y="0"/>
          <a:chExt cx="0" cy="0"/>
        </a:xfrm>
      </p:grpSpPr>
      <p:sp>
        <p:nvSpPr>
          <p:cNvPr id="8" name="Rektangel 7"/>
          <p:cNvSpPr/>
          <p:nvPr userDrawn="1"/>
        </p:nvSpPr>
        <p:spPr bwMode="auto">
          <a:xfrm>
            <a:off x="182563" y="182563"/>
            <a:ext cx="8647200" cy="649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11" name="Rektangel 10"/>
          <p:cNvSpPr/>
          <p:nvPr userDrawn="1"/>
        </p:nvSpPr>
        <p:spPr bwMode="auto">
          <a:xfrm>
            <a:off x="2655888" y="1516104"/>
            <a:ext cx="6178550" cy="184729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 name="Rubrik 1"/>
          <p:cNvSpPr>
            <a:spLocks noGrp="1"/>
          </p:cNvSpPr>
          <p:nvPr>
            <p:ph type="ctrTitle" hasCustomPrompt="1"/>
          </p:nvPr>
        </p:nvSpPr>
        <p:spPr>
          <a:xfrm>
            <a:off x="2942848" y="1510712"/>
            <a:ext cx="5734178" cy="1189477"/>
          </a:xfrm>
        </p:spPr>
        <p:txBody>
          <a:bodyPr lIns="0" tIns="97200" rIns="0" bIns="82800" anchor="t" anchorCtr="0"/>
          <a:lstStyle>
            <a:lvl1pPr>
              <a:defRPr sz="3600"/>
            </a:lvl1pPr>
          </a:lstStyle>
          <a:p>
            <a:r>
              <a:rPr lang="sv-SE" dirty="0" smtClean="0"/>
              <a:t>Tvåradig </a:t>
            </a:r>
            <a:br>
              <a:rPr lang="sv-SE" dirty="0" smtClean="0"/>
            </a:br>
            <a:r>
              <a:rPr lang="sv-SE" dirty="0" smtClean="0"/>
              <a:t>titelrubrik</a:t>
            </a:r>
            <a:endParaRPr lang="sv-SE" dirty="0"/>
          </a:p>
        </p:txBody>
      </p:sp>
      <p:sp>
        <p:nvSpPr>
          <p:cNvPr id="17" name="Underrubrik 2"/>
          <p:cNvSpPr>
            <a:spLocks noGrp="1"/>
          </p:cNvSpPr>
          <p:nvPr>
            <p:ph type="subTitle" idx="1" hasCustomPrompt="1"/>
          </p:nvPr>
        </p:nvSpPr>
        <p:spPr>
          <a:xfrm>
            <a:off x="2942848" y="2777523"/>
            <a:ext cx="5734178" cy="321507"/>
          </a:xfrm>
        </p:spPr>
        <p:txBody>
          <a:bodyPr lIns="0" tIns="108000" rIns="0"/>
          <a:lstStyle>
            <a:lvl1pPr marL="0" indent="0" algn="l">
              <a:buNone/>
              <a:defRPr sz="1200" b="1" cap="all" baseline="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Underrubrik eller namn</a:t>
            </a:r>
            <a:endParaRPr lang="sv-SE" dirty="0"/>
          </a:p>
        </p:txBody>
      </p:sp>
      <p:cxnSp>
        <p:nvCxnSpPr>
          <p:cNvPr id="9" name="Rak 8"/>
          <p:cNvCxnSpPr/>
          <p:nvPr userDrawn="1"/>
        </p:nvCxnSpPr>
        <p:spPr bwMode="auto">
          <a:xfrm>
            <a:off x="2939428" y="2768605"/>
            <a:ext cx="588161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0" name="Bildobjekt 9"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 name="Grupp 30"/>
          <p:cNvGrpSpPr/>
          <p:nvPr/>
        </p:nvGrpSpPr>
        <p:grpSpPr>
          <a:xfrm>
            <a:off x="-119270" y="-59968"/>
            <a:ext cx="9228344" cy="6984776"/>
            <a:chOff x="-119270" y="-59968"/>
            <a:chExt cx="9228344" cy="6984776"/>
          </a:xfrm>
        </p:grpSpPr>
        <p:cxnSp>
          <p:nvCxnSpPr>
            <p:cNvPr id="25" name="Rak 24"/>
            <p:cNvCxnSpPr/>
            <p:nvPr userDrawn="1"/>
          </p:nvCxnSpPr>
          <p:spPr bwMode="auto">
            <a:xfrm>
              <a:off x="-119270" y="1772485"/>
              <a:ext cx="9228344" cy="0"/>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3" name="Rak 12"/>
            <p:cNvCxnSpPr/>
            <p:nvPr/>
          </p:nvCxnSpPr>
          <p:spPr bwMode="auto">
            <a:xfrm>
              <a:off x="-119270" y="176199"/>
              <a:ext cx="9228344" cy="0"/>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4" name="Rak 13"/>
            <p:cNvCxnSpPr/>
            <p:nvPr/>
          </p:nvCxnSpPr>
          <p:spPr bwMode="auto">
            <a:xfrm>
              <a:off x="-119270" y="1266406"/>
              <a:ext cx="9228344" cy="0"/>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5" name="Rak 14"/>
            <p:cNvCxnSpPr/>
            <p:nvPr/>
          </p:nvCxnSpPr>
          <p:spPr bwMode="auto">
            <a:xfrm>
              <a:off x="-119270" y="6676531"/>
              <a:ext cx="9228344" cy="0"/>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6" name="Rak 15"/>
            <p:cNvCxnSpPr/>
            <p:nvPr/>
          </p:nvCxnSpPr>
          <p:spPr bwMode="auto">
            <a:xfrm>
              <a:off x="170557" y="-59968"/>
              <a:ext cx="0" cy="6984776"/>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7" name="Rak 16"/>
            <p:cNvCxnSpPr/>
            <p:nvPr/>
          </p:nvCxnSpPr>
          <p:spPr bwMode="auto">
            <a:xfrm>
              <a:off x="8821042" y="-59968"/>
              <a:ext cx="0" cy="6984776"/>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20" name="Rak 19"/>
            <p:cNvCxnSpPr/>
            <p:nvPr/>
          </p:nvCxnSpPr>
          <p:spPr bwMode="auto">
            <a:xfrm>
              <a:off x="4138857" y="-59968"/>
              <a:ext cx="0" cy="6984776"/>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23" name="Rak 22"/>
            <p:cNvCxnSpPr/>
            <p:nvPr/>
          </p:nvCxnSpPr>
          <p:spPr bwMode="auto">
            <a:xfrm>
              <a:off x="770383" y="-59968"/>
              <a:ext cx="0" cy="6984776"/>
            </a:xfrm>
            <a:prstGeom prst="line">
              <a:avLst/>
            </a:prstGeom>
            <a:solidFill>
              <a:schemeClr val="accent1"/>
            </a:solidFill>
            <a:ln w="9525" cap="flat" cmpd="sng" algn="ctr">
              <a:solidFill>
                <a:schemeClr val="bg2"/>
              </a:solidFill>
              <a:prstDash val="solid"/>
              <a:round/>
              <a:headEnd type="none" w="med" len="med"/>
              <a:tailEnd type="none" w="med" len="med"/>
            </a:ln>
            <a:effectLst/>
          </p:spPr>
        </p:cxnSp>
        <p:sp>
          <p:nvSpPr>
            <p:cNvPr id="12" name="Rektangel 11"/>
            <p:cNvSpPr/>
            <p:nvPr userDrawn="1"/>
          </p:nvSpPr>
          <p:spPr bwMode="auto">
            <a:xfrm>
              <a:off x="0" y="0"/>
              <a:ext cx="9001125" cy="68405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grpSp>
      <p:sp>
        <p:nvSpPr>
          <p:cNvPr id="1027" name="Rectangle 2"/>
          <p:cNvSpPr>
            <a:spLocks noGrp="1" noChangeArrowheads="1"/>
          </p:cNvSpPr>
          <p:nvPr>
            <p:ph type="title"/>
          </p:nvPr>
        </p:nvSpPr>
        <p:spPr bwMode="auto">
          <a:xfrm>
            <a:off x="643263" y="283771"/>
            <a:ext cx="7605109" cy="1139825"/>
          </a:xfrm>
          <a:prstGeom prst="rect">
            <a:avLst/>
          </a:prstGeom>
          <a:noFill/>
          <a:ln w="9525">
            <a:noFill/>
            <a:miter lim="800000"/>
            <a:headEnd/>
            <a:tailEnd/>
          </a:ln>
        </p:spPr>
        <p:txBody>
          <a:bodyPr vert="horz" wrap="square" lIns="90516" tIns="45258" rIns="90516" bIns="45258" numCol="1" anchor="b" anchorCtr="0" compatLnSpc="1">
            <a:prstTxWarp prst="textNoShape">
              <a:avLst/>
            </a:prstTxWarp>
          </a:bodyPr>
          <a:lstStyle/>
          <a:p>
            <a:pPr lvl="0"/>
            <a:r>
              <a:rPr lang="sv-SE" dirty="0" smtClean="0"/>
              <a:t>Rubrik</a:t>
            </a:r>
          </a:p>
        </p:txBody>
      </p:sp>
      <p:sp>
        <p:nvSpPr>
          <p:cNvPr id="1028" name="Rectangle 3"/>
          <p:cNvSpPr>
            <a:spLocks noGrp="1" noChangeArrowheads="1"/>
          </p:cNvSpPr>
          <p:nvPr>
            <p:ph type="body" idx="1"/>
          </p:nvPr>
        </p:nvSpPr>
        <p:spPr bwMode="auto">
          <a:xfrm>
            <a:off x="657538" y="1843907"/>
            <a:ext cx="7590053" cy="3563159"/>
          </a:xfrm>
          <a:prstGeom prst="rect">
            <a:avLst/>
          </a:prstGeom>
          <a:noFill/>
          <a:ln w="9525">
            <a:noFill/>
            <a:miter lim="800000"/>
            <a:headEnd/>
            <a:tailEnd/>
          </a:ln>
        </p:spPr>
        <p:txBody>
          <a:bodyPr vert="horz" wrap="square" lIns="90516" tIns="45258" rIns="90516" bIns="45258" numCol="1" anchor="t" anchorCtr="0" compatLnSpc="1">
            <a:prstTxWarp prst="textNoShape">
              <a:avLst/>
            </a:prstTxWarp>
          </a:bodyPr>
          <a:lstStyle/>
          <a:p>
            <a:pPr lvl="0"/>
            <a:r>
              <a:rPr lang="sv-SE" dirty="0" smtClean="0"/>
              <a:t>Skriv text</a:t>
            </a:r>
          </a:p>
          <a:p>
            <a:pPr lvl="1"/>
            <a:r>
              <a:rPr lang="sv-SE" dirty="0" smtClean="0"/>
              <a:t>Nivå två</a:t>
            </a:r>
          </a:p>
          <a:p>
            <a:pPr lvl="2"/>
            <a:r>
              <a:rPr lang="sv-SE" dirty="0" smtClean="0"/>
              <a:t>Nivå tre</a:t>
            </a:r>
          </a:p>
          <a:p>
            <a:pPr lvl="3"/>
            <a:r>
              <a:rPr lang="sv-SE" dirty="0" smtClean="0"/>
              <a:t>Nivå fyra</a:t>
            </a:r>
          </a:p>
        </p:txBody>
      </p:sp>
      <p:cxnSp>
        <p:nvCxnSpPr>
          <p:cNvPr id="10" name="Rak 9"/>
          <p:cNvCxnSpPr/>
          <p:nvPr/>
        </p:nvCxnSpPr>
        <p:spPr bwMode="auto">
          <a:xfrm>
            <a:off x="745259" y="1499383"/>
            <a:ext cx="750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9" name="Bildobjekt 18" descr="Lunds_universitet RGB 150.png"/>
          <p:cNvPicPr>
            <a:picLocks noChangeAspect="1"/>
          </p:cNvPicPr>
          <p:nvPr/>
        </p:nvPicPr>
        <p:blipFill>
          <a:blip r:embed="rId19"/>
          <a:stretch>
            <a:fillRect/>
          </a:stretch>
        </p:blipFill>
        <p:spPr>
          <a:xfrm>
            <a:off x="7824067" y="5573977"/>
            <a:ext cx="769864" cy="945018"/>
          </a:xfrm>
          <a:prstGeom prst="rect">
            <a:avLst/>
          </a:prstGeom>
        </p:spPr>
      </p:pic>
    </p:spTree>
  </p:cSld>
  <p:clrMap bg1="lt1" tx1="dk1" bg2="lt2" tx2="dk2" accent1="accent1" accent2="accent2" accent3="accent3" accent4="accent4" accent5="accent5" accent6="accent6" hlink="hlink" folHlink="folHlink"/>
  <p:sldLayoutIdLst>
    <p:sldLayoutId id="2147483696" r:id="rId1"/>
    <p:sldLayoutId id="2147483702" r:id="rId2"/>
    <p:sldLayoutId id="2147483694" r:id="rId3"/>
    <p:sldLayoutId id="2147483695" r:id="rId4"/>
    <p:sldLayoutId id="2147483684" r:id="rId5"/>
    <p:sldLayoutId id="2147483691" r:id="rId6"/>
    <p:sldLayoutId id="2147483707" r:id="rId7"/>
    <p:sldLayoutId id="2147483683" r:id="rId8"/>
    <p:sldLayoutId id="2147483705" r:id="rId9"/>
    <p:sldLayoutId id="2147483682" r:id="rId10"/>
    <p:sldLayoutId id="2147483703" r:id="rId11"/>
    <p:sldLayoutId id="2147483667" r:id="rId12"/>
    <p:sldLayoutId id="2147483666" r:id="rId13"/>
    <p:sldLayoutId id="2147483668" r:id="rId14"/>
    <p:sldLayoutId id="2147483680" r:id="rId15"/>
    <p:sldLayoutId id="2147483679" r:id="rId16"/>
    <p:sldLayoutId id="2147483689" r:id="rId17"/>
  </p:sldLayoutIdLst>
  <p:timing>
    <p:tnLst>
      <p:par>
        <p:cTn id="1" dur="indefinite" restart="never" nodeType="tmRoot"/>
      </p:par>
    </p:tnLst>
  </p:timing>
  <p:hf hdr="0"/>
  <p:txStyles>
    <p:titleStyle>
      <a:lvl1pPr algn="l" defTabSz="904875" rtl="0" eaLnBrk="1" fontAlgn="base" hangingPunct="1">
        <a:spcBef>
          <a:spcPct val="0"/>
        </a:spcBef>
        <a:spcAft>
          <a:spcPct val="0"/>
        </a:spcAft>
        <a:defRPr sz="3600" b="0">
          <a:solidFill>
            <a:schemeClr val="tx1"/>
          </a:solidFill>
          <a:latin typeface="+mj-lt"/>
          <a:ea typeface="ＭＳ Ｐゴシック" charset="-128"/>
          <a:cs typeface="+mj-cs"/>
        </a:defRPr>
      </a:lvl1pPr>
      <a:lvl2pPr algn="l" defTabSz="904875" rtl="0" eaLnBrk="1" fontAlgn="base" hangingPunct="1">
        <a:spcBef>
          <a:spcPct val="0"/>
        </a:spcBef>
        <a:spcAft>
          <a:spcPct val="0"/>
        </a:spcAft>
        <a:defRPr sz="3000" b="1">
          <a:solidFill>
            <a:schemeClr val="tx1"/>
          </a:solidFill>
          <a:latin typeface="Arial" charset="0"/>
          <a:ea typeface="ＭＳ Ｐゴシック" charset="-128"/>
        </a:defRPr>
      </a:lvl2pPr>
      <a:lvl3pPr algn="l" defTabSz="904875" rtl="0" eaLnBrk="1" fontAlgn="base" hangingPunct="1">
        <a:spcBef>
          <a:spcPct val="0"/>
        </a:spcBef>
        <a:spcAft>
          <a:spcPct val="0"/>
        </a:spcAft>
        <a:defRPr sz="3000" b="1">
          <a:solidFill>
            <a:schemeClr val="tx1"/>
          </a:solidFill>
          <a:latin typeface="Arial" charset="0"/>
          <a:ea typeface="ＭＳ Ｐゴシック" charset="-128"/>
        </a:defRPr>
      </a:lvl3pPr>
      <a:lvl4pPr algn="l" defTabSz="904875" rtl="0" eaLnBrk="1" fontAlgn="base" hangingPunct="1">
        <a:spcBef>
          <a:spcPct val="0"/>
        </a:spcBef>
        <a:spcAft>
          <a:spcPct val="0"/>
        </a:spcAft>
        <a:defRPr sz="3000" b="1">
          <a:solidFill>
            <a:schemeClr val="tx1"/>
          </a:solidFill>
          <a:latin typeface="Arial" charset="0"/>
          <a:ea typeface="ＭＳ Ｐゴシック" charset="-128"/>
        </a:defRPr>
      </a:lvl4pPr>
      <a:lvl5pPr algn="l" defTabSz="904875" rtl="0" eaLnBrk="1" fontAlgn="base" hangingPunct="1">
        <a:spcBef>
          <a:spcPct val="0"/>
        </a:spcBef>
        <a:spcAft>
          <a:spcPct val="0"/>
        </a:spcAft>
        <a:defRPr sz="3000" b="1">
          <a:solidFill>
            <a:schemeClr val="tx1"/>
          </a:solidFill>
          <a:latin typeface="Arial" charset="0"/>
          <a:ea typeface="ＭＳ Ｐゴシック" charset="-128"/>
        </a:defRPr>
      </a:lvl5pPr>
      <a:lvl6pPr marL="457200" algn="l" defTabSz="904875" rtl="0" eaLnBrk="1" fontAlgn="base" hangingPunct="1">
        <a:spcBef>
          <a:spcPct val="0"/>
        </a:spcBef>
        <a:spcAft>
          <a:spcPct val="0"/>
        </a:spcAft>
        <a:defRPr sz="3000" b="1">
          <a:solidFill>
            <a:schemeClr val="tx1"/>
          </a:solidFill>
          <a:latin typeface="Arial" charset="0"/>
        </a:defRPr>
      </a:lvl6pPr>
      <a:lvl7pPr marL="914400" algn="l" defTabSz="904875" rtl="0" eaLnBrk="1" fontAlgn="base" hangingPunct="1">
        <a:spcBef>
          <a:spcPct val="0"/>
        </a:spcBef>
        <a:spcAft>
          <a:spcPct val="0"/>
        </a:spcAft>
        <a:defRPr sz="3000" b="1">
          <a:solidFill>
            <a:schemeClr val="tx1"/>
          </a:solidFill>
          <a:latin typeface="Arial" charset="0"/>
        </a:defRPr>
      </a:lvl7pPr>
      <a:lvl8pPr marL="1371600" algn="l" defTabSz="904875" rtl="0" eaLnBrk="1" fontAlgn="base" hangingPunct="1">
        <a:spcBef>
          <a:spcPct val="0"/>
        </a:spcBef>
        <a:spcAft>
          <a:spcPct val="0"/>
        </a:spcAft>
        <a:defRPr sz="3000" b="1">
          <a:solidFill>
            <a:schemeClr val="tx1"/>
          </a:solidFill>
          <a:latin typeface="Arial" charset="0"/>
        </a:defRPr>
      </a:lvl8pPr>
      <a:lvl9pPr marL="1828800" algn="l" defTabSz="904875" rtl="0" eaLnBrk="1" fontAlgn="base" hangingPunct="1">
        <a:spcBef>
          <a:spcPct val="0"/>
        </a:spcBef>
        <a:spcAft>
          <a:spcPct val="0"/>
        </a:spcAft>
        <a:defRPr sz="3000" b="1">
          <a:solidFill>
            <a:schemeClr val="tx1"/>
          </a:solidFill>
          <a:latin typeface="Arial" charset="0"/>
        </a:defRPr>
      </a:lvl9pPr>
    </p:titleStyle>
    <p:bodyStyle>
      <a:lvl1pPr marL="230188" indent="-230188" algn="l" defTabSz="904875" rtl="0" eaLnBrk="1" fontAlgn="base" hangingPunct="1">
        <a:spcBef>
          <a:spcPts val="1000"/>
        </a:spcBef>
        <a:spcAft>
          <a:spcPts val="0"/>
        </a:spcAft>
        <a:buClr>
          <a:schemeClr val="tx2"/>
        </a:buClr>
        <a:buFont typeface="Arial" pitchFamily="34" charset="0"/>
        <a:buChar char="•"/>
        <a:defRPr sz="2200" b="0">
          <a:solidFill>
            <a:schemeClr val="tx2"/>
          </a:solidFill>
          <a:latin typeface="+mn-lt"/>
          <a:ea typeface="ＭＳ Ｐゴシック" charset="-128"/>
          <a:cs typeface="+mn-cs"/>
        </a:defRPr>
      </a:lvl1pPr>
      <a:lvl2pPr marL="700088" indent="-247650" algn="l" defTabSz="904875" rtl="0" eaLnBrk="1" fontAlgn="base" hangingPunct="1">
        <a:spcBef>
          <a:spcPts val="1000"/>
        </a:spcBef>
        <a:spcAft>
          <a:spcPts val="0"/>
        </a:spcAft>
        <a:buClr>
          <a:schemeClr val="tx1"/>
        </a:buClr>
        <a:buChar char="–"/>
        <a:defRPr sz="2200" b="0">
          <a:solidFill>
            <a:schemeClr val="tx2"/>
          </a:solidFill>
          <a:latin typeface="+mn-lt"/>
          <a:ea typeface="ＭＳ Ｐゴシック" charset="-128"/>
        </a:defRPr>
      </a:lvl2pPr>
      <a:lvl3pPr marL="1089025" indent="-179388" algn="l" defTabSz="904875" rtl="0" eaLnBrk="1" fontAlgn="base" hangingPunct="1">
        <a:spcBef>
          <a:spcPts val="1000"/>
        </a:spcBef>
        <a:spcAft>
          <a:spcPts val="0"/>
        </a:spcAft>
        <a:buClr>
          <a:schemeClr val="tx1"/>
        </a:buClr>
        <a:buFont typeface="Lucida Grande"/>
        <a:buChar char="»"/>
        <a:defRPr sz="2000" b="0">
          <a:solidFill>
            <a:schemeClr val="tx2"/>
          </a:solidFill>
          <a:latin typeface="+mn-lt"/>
          <a:ea typeface="ＭＳ Ｐゴシック" charset="-128"/>
        </a:defRPr>
      </a:lvl3pPr>
      <a:lvl4pPr marL="1550988" indent="-193675" algn="l" defTabSz="904875" rtl="0" eaLnBrk="1" fontAlgn="base" hangingPunct="1">
        <a:spcBef>
          <a:spcPts val="1000"/>
        </a:spcBef>
        <a:spcAft>
          <a:spcPts val="0"/>
        </a:spcAft>
        <a:buClr>
          <a:schemeClr val="tx1"/>
        </a:buClr>
        <a:buChar char="–"/>
        <a:defRPr sz="2000" b="0">
          <a:solidFill>
            <a:schemeClr val="tx2"/>
          </a:solidFill>
          <a:latin typeface="+mn-lt"/>
          <a:ea typeface="ＭＳ Ｐゴシック" charset="-128"/>
        </a:defRPr>
      </a:lvl4pPr>
      <a:lvl5pPr marL="2036763" indent="-227013" algn="l" defTabSz="904875" rtl="0" eaLnBrk="1" fontAlgn="base" hangingPunct="1">
        <a:spcBef>
          <a:spcPct val="20000"/>
        </a:spcBef>
        <a:spcAft>
          <a:spcPct val="0"/>
        </a:spcAft>
        <a:buChar char="»"/>
        <a:defRPr sz="2000" b="1">
          <a:solidFill>
            <a:schemeClr val="tx1"/>
          </a:solidFill>
          <a:latin typeface="+mn-lt"/>
          <a:ea typeface="ＭＳ Ｐゴシック" charset="-128"/>
        </a:defRPr>
      </a:lvl5pPr>
      <a:lvl6pPr marL="2493963" indent="-227013" algn="l" defTabSz="904875" rtl="0" eaLnBrk="1" fontAlgn="base" hangingPunct="1">
        <a:spcBef>
          <a:spcPct val="20000"/>
        </a:spcBef>
        <a:spcAft>
          <a:spcPct val="0"/>
        </a:spcAft>
        <a:buChar char="»"/>
        <a:defRPr sz="2000">
          <a:solidFill>
            <a:schemeClr val="tx1"/>
          </a:solidFill>
          <a:latin typeface="+mn-lt"/>
          <a:ea typeface="ＭＳ Ｐゴシック" charset="-128"/>
        </a:defRPr>
      </a:lvl6pPr>
      <a:lvl7pPr marL="2951163" indent="-227013" algn="l" defTabSz="904875" rtl="0" eaLnBrk="1" fontAlgn="base" hangingPunct="1">
        <a:spcBef>
          <a:spcPct val="20000"/>
        </a:spcBef>
        <a:spcAft>
          <a:spcPct val="0"/>
        </a:spcAft>
        <a:buChar char="»"/>
        <a:defRPr sz="2000">
          <a:solidFill>
            <a:schemeClr val="tx1"/>
          </a:solidFill>
          <a:latin typeface="+mn-lt"/>
          <a:ea typeface="ＭＳ Ｐゴシック" charset="-128"/>
        </a:defRPr>
      </a:lvl7pPr>
      <a:lvl8pPr marL="3408363" indent="-227013" algn="l" defTabSz="904875" rtl="0" eaLnBrk="1" fontAlgn="base" hangingPunct="1">
        <a:spcBef>
          <a:spcPct val="20000"/>
        </a:spcBef>
        <a:spcAft>
          <a:spcPct val="0"/>
        </a:spcAft>
        <a:buChar char="»"/>
        <a:defRPr sz="2000">
          <a:solidFill>
            <a:schemeClr val="tx1"/>
          </a:solidFill>
          <a:latin typeface="+mn-lt"/>
          <a:ea typeface="ＭＳ Ｐゴシック" charset="-128"/>
        </a:defRPr>
      </a:lvl8pPr>
      <a:lvl9pPr marL="3865563" indent="-227013" algn="l" defTabSz="904875"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781300" y="904874"/>
            <a:ext cx="7172325" cy="1247029"/>
          </a:xfrm>
        </p:spPr>
        <p:txBody>
          <a:bodyPr/>
          <a:lstStyle/>
          <a:p>
            <a:r>
              <a:rPr lang="sv-SE" dirty="0" smtClean="0"/>
              <a:t>Informationsmöte personalfrågor</a:t>
            </a:r>
            <a:endParaRPr lang="sv-SE" dirty="0"/>
          </a:p>
        </p:txBody>
      </p:sp>
      <p:sp>
        <p:nvSpPr>
          <p:cNvPr id="4" name="Underrubrik 3"/>
          <p:cNvSpPr>
            <a:spLocks noGrp="1"/>
          </p:cNvSpPr>
          <p:nvPr>
            <p:ph type="subTitle" idx="1"/>
          </p:nvPr>
        </p:nvSpPr>
        <p:spPr/>
        <p:txBody>
          <a:bodyPr/>
          <a:lstStyle/>
          <a:p>
            <a:r>
              <a:rPr lang="sv-SE" dirty="0" smtClean="0"/>
              <a:t>2014-04-10</a:t>
            </a:r>
            <a:endParaRPr lang="sv-SE" dirty="0"/>
          </a:p>
        </p:txBody>
      </p:sp>
    </p:spTree>
    <p:extLst>
      <p:ext uri="{BB962C8B-B14F-4D97-AF65-F5344CB8AC3E}">
        <p14:creationId xmlns:p14="http://schemas.microsoft.com/office/powerpoint/2010/main" val="4009484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Personalstrategi för lärarkarriär vid LTH	</a:t>
            </a:r>
            <a:endParaRPr lang="sv-SE" dirty="0"/>
          </a:p>
        </p:txBody>
      </p:sp>
      <p:sp>
        <p:nvSpPr>
          <p:cNvPr id="4" name="Underrubrik 3"/>
          <p:cNvSpPr>
            <a:spLocks noGrp="1"/>
          </p:cNvSpPr>
          <p:nvPr>
            <p:ph type="subTitle" idx="1"/>
          </p:nvPr>
        </p:nvSpPr>
        <p:spPr/>
        <p:txBody>
          <a:bodyPr/>
          <a:lstStyle/>
          <a:p>
            <a:r>
              <a:rPr lang="sv-SE" dirty="0" smtClean="0"/>
              <a:t>Rektors beslut 2013-11-25</a:t>
            </a:r>
            <a:endParaRPr lang="sv-SE" dirty="0"/>
          </a:p>
        </p:txBody>
      </p:sp>
    </p:spTree>
    <p:extLst>
      <p:ext uri="{BB962C8B-B14F-4D97-AF65-F5344CB8AC3E}">
        <p14:creationId xmlns:p14="http://schemas.microsoft.com/office/powerpoint/2010/main" val="3411197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5 områden i beslutet</a:t>
            </a:r>
            <a:endParaRPr lang="sv-SE" dirty="0"/>
          </a:p>
        </p:txBody>
      </p:sp>
      <p:sp>
        <p:nvSpPr>
          <p:cNvPr id="3" name="Platshållare för innehåll 2"/>
          <p:cNvSpPr>
            <a:spLocks noGrp="1"/>
          </p:cNvSpPr>
          <p:nvPr>
            <p:ph idx="1"/>
          </p:nvPr>
        </p:nvSpPr>
        <p:spPr>
          <a:xfrm>
            <a:off x="1872000" y="1848670"/>
            <a:ext cx="6372978" cy="3563159"/>
          </a:xfrm>
        </p:spPr>
        <p:txBody>
          <a:bodyPr/>
          <a:lstStyle/>
          <a:p>
            <a:pPr marL="457200" indent="-457200">
              <a:buFont typeface="+mj-lt"/>
              <a:buAutoNum type="arabicPeriod"/>
            </a:pPr>
            <a:r>
              <a:rPr lang="sv-SE" dirty="0" smtClean="0"/>
              <a:t>Meriteringsanställning för unga forskare</a:t>
            </a:r>
          </a:p>
          <a:p>
            <a:pPr marL="457200" indent="-457200">
              <a:buFont typeface="+mj-lt"/>
              <a:buAutoNum type="arabicPeriod"/>
            </a:pPr>
            <a:r>
              <a:rPr lang="sv-SE" dirty="0" smtClean="0"/>
              <a:t>Karriärplanering för unga forskare</a:t>
            </a:r>
          </a:p>
          <a:p>
            <a:pPr marL="457200" indent="-457200">
              <a:buFont typeface="+mj-lt"/>
              <a:buAutoNum type="arabicPeriod"/>
            </a:pPr>
            <a:r>
              <a:rPr lang="sv-SE" dirty="0" smtClean="0"/>
              <a:t>Anställning av universitetsadjunkt</a:t>
            </a:r>
          </a:p>
          <a:p>
            <a:pPr marL="457200" indent="-457200">
              <a:buFont typeface="+mj-lt"/>
              <a:buAutoNum type="arabicPeriod"/>
            </a:pPr>
            <a:r>
              <a:rPr lang="sv-SE" dirty="0" smtClean="0"/>
              <a:t>Anställning av forskare tillsvidare</a:t>
            </a:r>
          </a:p>
          <a:p>
            <a:pPr marL="457200" indent="-457200">
              <a:buFont typeface="+mj-lt"/>
              <a:buAutoNum type="arabicPeriod"/>
            </a:pPr>
            <a:r>
              <a:rPr lang="sv-SE" dirty="0" smtClean="0"/>
              <a:t>Prövning för befordran</a:t>
            </a:r>
            <a:endParaRPr lang="sv-SE" dirty="0"/>
          </a:p>
        </p:txBody>
      </p:sp>
    </p:spTree>
    <p:extLst>
      <p:ext uri="{BB962C8B-B14F-4D97-AF65-F5344CB8AC3E}">
        <p14:creationId xmlns:p14="http://schemas.microsoft.com/office/powerpoint/2010/main" val="2562705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1. Meriteringsanställning</a:t>
            </a:r>
            <a:br>
              <a:rPr lang="sv-SE" dirty="0" smtClean="0"/>
            </a:br>
            <a:r>
              <a:rPr lang="sv-SE" sz="2800" dirty="0" smtClean="0"/>
              <a:t>från doktorsexamen till universitetslektor </a:t>
            </a:r>
            <a:r>
              <a:rPr lang="sv-SE" sz="2800" dirty="0" err="1" smtClean="0"/>
              <a:t>tillsv</a:t>
            </a:r>
            <a:endParaRPr lang="sv-SE" sz="2800" dirty="0"/>
          </a:p>
        </p:txBody>
      </p:sp>
      <p:sp>
        <p:nvSpPr>
          <p:cNvPr id="3" name="Platshållare för innehåll 2"/>
          <p:cNvSpPr>
            <a:spLocks noGrp="1"/>
          </p:cNvSpPr>
          <p:nvPr>
            <p:ph idx="1"/>
          </p:nvPr>
        </p:nvSpPr>
        <p:spPr/>
        <p:txBody>
          <a:bodyPr/>
          <a:lstStyle/>
          <a:p>
            <a:pPr marL="0" indent="0">
              <a:buNone/>
            </a:pPr>
            <a:r>
              <a:rPr lang="sv-SE" sz="2400" i="1" dirty="0" smtClean="0"/>
              <a:t>Anställningstid:</a:t>
            </a:r>
          </a:p>
          <a:p>
            <a:r>
              <a:rPr lang="sv-SE" sz="2400" dirty="0" smtClean="0"/>
              <a:t>Vid tidsbegränsad anställning efter </a:t>
            </a:r>
            <a:r>
              <a:rPr lang="sv-SE" sz="2400" dirty="0"/>
              <a:t>avlagd doktorsexamen ska </a:t>
            </a:r>
            <a:r>
              <a:rPr lang="sv-SE" sz="2400" dirty="0" smtClean="0"/>
              <a:t>möjlighet ges att </a:t>
            </a:r>
            <a:r>
              <a:rPr lang="sv-SE" sz="2400" dirty="0"/>
              <a:t>meritera sig för en framtida anställning som universitetslektor tillsvidare. Denna </a:t>
            </a:r>
            <a:r>
              <a:rPr lang="sv-SE" sz="2400" b="1" dirty="0"/>
              <a:t>meriteringstid</a:t>
            </a:r>
            <a:r>
              <a:rPr lang="sv-SE" sz="2400" dirty="0"/>
              <a:t> bör normalt inte överstiga </a:t>
            </a:r>
            <a:r>
              <a:rPr lang="sv-SE" sz="2400" b="1" dirty="0"/>
              <a:t>4 år</a:t>
            </a:r>
            <a:r>
              <a:rPr lang="sv-SE" sz="2400" dirty="0"/>
              <a:t>. </a:t>
            </a:r>
          </a:p>
        </p:txBody>
      </p:sp>
    </p:spTree>
    <p:extLst>
      <p:ext uri="{BB962C8B-B14F-4D97-AF65-F5344CB8AC3E}">
        <p14:creationId xmlns:p14="http://schemas.microsoft.com/office/powerpoint/2010/main" val="1955055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0063" y="298171"/>
            <a:ext cx="7605109" cy="1139825"/>
          </a:xfrm>
        </p:spPr>
        <p:txBody>
          <a:bodyPr/>
          <a:lstStyle/>
          <a:p>
            <a:pPr algn="ctr"/>
            <a:r>
              <a:rPr lang="sv-SE" dirty="0" smtClean="0"/>
              <a:t>1. Meriteringsanställning</a:t>
            </a:r>
            <a:br>
              <a:rPr lang="sv-SE" dirty="0" smtClean="0"/>
            </a:br>
            <a:r>
              <a:rPr lang="sv-SE" sz="2800" dirty="0" smtClean="0"/>
              <a:t>från doktorsexamen till universitetslektor </a:t>
            </a:r>
            <a:r>
              <a:rPr lang="sv-SE" sz="2800" dirty="0" err="1" smtClean="0"/>
              <a:t>tillsv</a:t>
            </a:r>
            <a:r>
              <a:rPr lang="sv-SE" sz="2800" dirty="0" smtClean="0"/>
              <a:t>, </a:t>
            </a:r>
            <a:r>
              <a:rPr lang="sv-SE" sz="1800" dirty="0" smtClean="0"/>
              <a:t>forts.</a:t>
            </a:r>
            <a:endParaRPr lang="sv-SE" sz="1800" dirty="0"/>
          </a:p>
        </p:txBody>
      </p:sp>
      <p:sp>
        <p:nvSpPr>
          <p:cNvPr id="3" name="Platshållare för innehåll 2"/>
          <p:cNvSpPr>
            <a:spLocks noGrp="1"/>
          </p:cNvSpPr>
          <p:nvPr>
            <p:ph idx="1"/>
          </p:nvPr>
        </p:nvSpPr>
        <p:spPr>
          <a:xfrm>
            <a:off x="657538" y="1848670"/>
            <a:ext cx="7587440" cy="4004930"/>
          </a:xfrm>
        </p:spPr>
        <p:txBody>
          <a:bodyPr/>
          <a:lstStyle/>
          <a:p>
            <a:pPr marL="0" lvl="0" indent="0">
              <a:buNone/>
            </a:pPr>
            <a:r>
              <a:rPr lang="sv-SE" sz="2400" i="1" dirty="0"/>
              <a:t>Näringslivserfarenhet och </a:t>
            </a:r>
            <a:r>
              <a:rPr lang="sv-SE" sz="2400" i="1" dirty="0" err="1"/>
              <a:t>postdoc</a:t>
            </a:r>
            <a:r>
              <a:rPr lang="sv-SE" sz="2400" i="1" dirty="0"/>
              <a:t>-perioder vid andra lärosäten:</a:t>
            </a:r>
            <a:r>
              <a:rPr lang="sv-SE" sz="2400" dirty="0"/>
              <a:t> </a:t>
            </a:r>
            <a:endParaRPr lang="sv-SE" sz="2400" dirty="0" smtClean="0"/>
          </a:p>
          <a:p>
            <a:pPr lvl="0"/>
            <a:r>
              <a:rPr lang="sv-SE" sz="2400" b="1" dirty="0" smtClean="0"/>
              <a:t>Näringslivserfarenhet </a:t>
            </a:r>
            <a:r>
              <a:rPr lang="sv-SE" sz="2400" b="1" dirty="0"/>
              <a:t>eller </a:t>
            </a:r>
            <a:r>
              <a:rPr lang="sv-SE" sz="2400" b="1" dirty="0" err="1"/>
              <a:t>postdoc</a:t>
            </a:r>
            <a:r>
              <a:rPr lang="sv-SE" sz="2400" b="1" dirty="0"/>
              <a:t>-perioder</a:t>
            </a:r>
            <a:r>
              <a:rPr lang="sv-SE" sz="2400" dirty="0"/>
              <a:t> vid andra högskolor och universitet är </a:t>
            </a:r>
            <a:r>
              <a:rPr lang="sv-SE" sz="2400" b="1" dirty="0"/>
              <a:t>meriterande</a:t>
            </a:r>
            <a:r>
              <a:rPr lang="sv-SE" sz="2400" dirty="0"/>
              <a:t> för en anställning som universitetslektor tillsvidare vid LTH. </a:t>
            </a:r>
            <a:endParaRPr lang="sv-SE" sz="2800" dirty="0"/>
          </a:p>
          <a:p>
            <a:pPr marL="0" indent="0">
              <a:buNone/>
            </a:pPr>
            <a:endParaRPr lang="sv-SE" sz="2800" dirty="0" smtClean="0"/>
          </a:p>
        </p:txBody>
      </p:sp>
    </p:spTree>
    <p:extLst>
      <p:ext uri="{BB962C8B-B14F-4D97-AF65-F5344CB8AC3E}">
        <p14:creationId xmlns:p14="http://schemas.microsoft.com/office/powerpoint/2010/main" val="3054936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1. Meriteringsanställning</a:t>
            </a:r>
            <a:br>
              <a:rPr lang="sv-SE" dirty="0" smtClean="0"/>
            </a:br>
            <a:r>
              <a:rPr lang="sv-SE" sz="2800" dirty="0" smtClean="0"/>
              <a:t>från doktorsexamen till universitetslektor </a:t>
            </a:r>
            <a:r>
              <a:rPr lang="sv-SE" sz="2800" dirty="0" err="1" smtClean="0"/>
              <a:t>tillsv</a:t>
            </a:r>
            <a:r>
              <a:rPr lang="sv-SE" sz="2800" dirty="0" smtClean="0"/>
              <a:t>, </a:t>
            </a:r>
            <a:r>
              <a:rPr lang="sv-SE" sz="1800" dirty="0" smtClean="0"/>
              <a:t>forts.</a:t>
            </a:r>
            <a:endParaRPr lang="sv-SE" sz="2800" dirty="0"/>
          </a:p>
        </p:txBody>
      </p:sp>
      <p:sp>
        <p:nvSpPr>
          <p:cNvPr id="3" name="Platshållare för innehåll 2"/>
          <p:cNvSpPr>
            <a:spLocks noGrp="1"/>
          </p:cNvSpPr>
          <p:nvPr>
            <p:ph idx="1"/>
          </p:nvPr>
        </p:nvSpPr>
        <p:spPr>
          <a:xfrm>
            <a:off x="657538" y="1848670"/>
            <a:ext cx="7587440" cy="4458530"/>
          </a:xfrm>
        </p:spPr>
        <p:txBody>
          <a:bodyPr/>
          <a:lstStyle/>
          <a:p>
            <a:pPr marL="0" lvl="0" indent="0">
              <a:buNone/>
            </a:pPr>
            <a:r>
              <a:rPr lang="sv-SE" sz="2400" i="1" dirty="0"/>
              <a:t>Anställningsform</a:t>
            </a:r>
            <a:endParaRPr lang="sv-SE" sz="2400" dirty="0"/>
          </a:p>
          <a:p>
            <a:r>
              <a:rPr lang="sv-SE" sz="2400" dirty="0"/>
              <a:t>Anställning som </a:t>
            </a:r>
            <a:r>
              <a:rPr lang="sv-SE" sz="2400" b="1" dirty="0"/>
              <a:t>biträdande universitetslektor </a:t>
            </a:r>
            <a:r>
              <a:rPr lang="sv-SE" sz="2400" dirty="0"/>
              <a:t>under meriteringstiden är </a:t>
            </a:r>
            <a:r>
              <a:rPr lang="sv-SE" sz="2400" b="1" dirty="0"/>
              <a:t>att föredra</a:t>
            </a:r>
            <a:r>
              <a:rPr lang="sv-SE" sz="2400" dirty="0"/>
              <a:t>. </a:t>
            </a:r>
            <a:r>
              <a:rPr lang="sv-SE" sz="2400" b="1" dirty="0"/>
              <a:t>Andra </a:t>
            </a:r>
            <a:r>
              <a:rPr lang="sv-SE" sz="2400" b="1" dirty="0" smtClean="0"/>
              <a:t>tidsbegränsade </a:t>
            </a:r>
            <a:r>
              <a:rPr lang="sv-SE" sz="2400" b="1" dirty="0"/>
              <a:t>anställningsformer</a:t>
            </a:r>
            <a:r>
              <a:rPr lang="sv-SE" sz="2400" dirty="0"/>
              <a:t> under meriteringstiden är emellertid </a:t>
            </a:r>
            <a:r>
              <a:rPr lang="sv-SE" sz="2400" b="1" dirty="0"/>
              <a:t>möjliga</a:t>
            </a:r>
            <a:r>
              <a:rPr lang="sv-SE" sz="2400" dirty="0"/>
              <a:t>; t ex postdoktor, vikariat eller allmän </a:t>
            </a:r>
            <a:r>
              <a:rPr lang="sv-SE" sz="2400" dirty="0" smtClean="0"/>
              <a:t>visstidsanställning</a:t>
            </a:r>
            <a:r>
              <a:rPr lang="sv-SE" sz="2400" dirty="0"/>
              <a:t>. </a:t>
            </a:r>
            <a:endParaRPr lang="sv-SE" sz="2800" dirty="0"/>
          </a:p>
          <a:p>
            <a:pPr marL="0" indent="0">
              <a:buNone/>
            </a:pPr>
            <a:endParaRPr lang="sv-SE" sz="2800" dirty="0" smtClean="0"/>
          </a:p>
        </p:txBody>
      </p:sp>
    </p:spTree>
    <p:extLst>
      <p:ext uri="{BB962C8B-B14F-4D97-AF65-F5344CB8AC3E}">
        <p14:creationId xmlns:p14="http://schemas.microsoft.com/office/powerpoint/2010/main" val="817401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Rak 39"/>
          <p:cNvCxnSpPr/>
          <p:nvPr/>
        </p:nvCxnSpPr>
        <p:spPr bwMode="auto">
          <a:xfrm>
            <a:off x="2954687" y="1872615"/>
            <a:ext cx="0" cy="19124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7" name="Ellips 36"/>
          <p:cNvSpPr/>
          <p:nvPr/>
        </p:nvSpPr>
        <p:spPr bwMode="auto">
          <a:xfrm>
            <a:off x="1189754" y="1978689"/>
            <a:ext cx="2690286" cy="3234761"/>
          </a:xfrm>
          <a:prstGeom prst="ellipse">
            <a:avLst/>
          </a:prstGeom>
          <a:solidFill>
            <a:srgbClr val="E9C4C7"/>
          </a:solidFill>
          <a:ln w="9525" cap="flat" cmpd="sng" algn="ctr">
            <a:noFill/>
            <a:prstDash val="solid"/>
            <a:round/>
            <a:headEnd type="none" w="med" len="med"/>
            <a:tailEnd type="none" w="med" len="med"/>
          </a:ln>
          <a:effectLst>
            <a:glow rad="228600">
              <a:schemeClr val="accent2">
                <a:satMod val="175000"/>
                <a:alpha val="40000"/>
              </a:schemeClr>
            </a:glow>
            <a:softEdge rad="127000"/>
          </a:effectLst>
        </p:spPr>
        <p:txBody>
          <a:bodyPr vert="horz" wrap="square" lIns="91440" tIns="45720" rIns="91440" bIns="45720" numCol="1" rtlCol="0" anchor="t" anchorCtr="0" compatLnSpc="1">
            <a:prstTxWarp prst="textNoShape">
              <a:avLst/>
            </a:prstTxWarp>
          </a:bodyPr>
          <a:lstStyle/>
          <a:p>
            <a:pPr defTabSz="904875"/>
            <a:endParaRPr lang="sv-SE" sz="1400" dirty="0" smtClean="0">
              <a:ln w="11430"/>
              <a:solidFill>
                <a:schemeClr val="accent2">
                  <a:lumMod val="90000"/>
                </a:schemeClr>
              </a:solidFill>
            </a:endParaRPr>
          </a:p>
          <a:p>
            <a:pPr defTabSz="904875"/>
            <a:endParaRPr lang="sv-SE" sz="1400" dirty="0">
              <a:ln w="11430"/>
              <a:solidFill>
                <a:schemeClr val="accent2">
                  <a:lumMod val="90000"/>
                </a:schemeClr>
              </a:solidFill>
            </a:endParaRPr>
          </a:p>
          <a:p>
            <a:pPr defTabSz="904875"/>
            <a:endParaRPr lang="sv-SE" sz="1400" dirty="0">
              <a:ln w="11430"/>
              <a:solidFill>
                <a:schemeClr val="accent2">
                  <a:lumMod val="90000"/>
                </a:schemeClr>
              </a:solidFill>
            </a:endParaRPr>
          </a:p>
          <a:p>
            <a:pPr defTabSz="904875"/>
            <a:r>
              <a:rPr lang="sv-SE" sz="1400" dirty="0" smtClean="0">
                <a:ln w="11430"/>
                <a:solidFill>
                  <a:srgbClr val="0070C0"/>
                </a:solidFill>
              </a:rPr>
              <a:t>Näringsliv,</a:t>
            </a:r>
          </a:p>
          <a:p>
            <a:pPr defTabSz="904875"/>
            <a:r>
              <a:rPr lang="sv-SE" sz="1400" dirty="0" err="1">
                <a:ln w="11430"/>
                <a:solidFill>
                  <a:srgbClr val="0070C0"/>
                </a:solidFill>
              </a:rPr>
              <a:t>p</a:t>
            </a:r>
            <a:r>
              <a:rPr lang="sv-SE" sz="1400" dirty="0" err="1" smtClean="0">
                <a:ln w="11430"/>
                <a:solidFill>
                  <a:srgbClr val="0070C0"/>
                </a:solidFill>
              </a:rPr>
              <a:t>ostdoc</a:t>
            </a:r>
            <a:r>
              <a:rPr lang="sv-SE" sz="1400" dirty="0" smtClean="0">
                <a:ln w="11430"/>
                <a:solidFill>
                  <a:srgbClr val="0070C0"/>
                </a:solidFill>
              </a:rPr>
              <a:t> vid annat lärosäte m.m.</a:t>
            </a:r>
            <a:endParaRPr lang="sv-SE" sz="1400" dirty="0">
              <a:ln w="11430"/>
              <a:solidFill>
                <a:srgbClr val="0070C0"/>
              </a:solidFill>
            </a:endParaRPr>
          </a:p>
        </p:txBody>
      </p:sp>
      <p:sp>
        <p:nvSpPr>
          <p:cNvPr id="2" name="Rubrik 1"/>
          <p:cNvSpPr>
            <a:spLocks noGrp="1"/>
          </p:cNvSpPr>
          <p:nvPr>
            <p:ph type="title"/>
          </p:nvPr>
        </p:nvSpPr>
        <p:spPr>
          <a:xfrm>
            <a:off x="576341" y="230781"/>
            <a:ext cx="7880010" cy="1097687"/>
          </a:xfrm>
        </p:spPr>
        <p:txBody>
          <a:bodyPr/>
          <a:lstStyle/>
          <a:p>
            <a:pPr algn="ctr"/>
            <a:r>
              <a:rPr lang="sv-SE" sz="2800" dirty="0" smtClean="0"/>
              <a:t>Två meriteringsanställningar </a:t>
            </a:r>
            <a:r>
              <a:rPr lang="sv-SE" sz="2800" dirty="0"/>
              <a:t>vid LTH</a:t>
            </a:r>
            <a:br>
              <a:rPr lang="sv-SE" sz="2800" dirty="0"/>
            </a:br>
            <a:r>
              <a:rPr lang="sv-SE" sz="2200" dirty="0"/>
              <a:t>Meriteringsperiod max 4 år innan tillsvidareanställning som universitetslektor</a:t>
            </a:r>
          </a:p>
        </p:txBody>
      </p:sp>
      <p:sp>
        <p:nvSpPr>
          <p:cNvPr id="4" name="Rektangel med rundade hörn 3"/>
          <p:cNvSpPr/>
          <p:nvPr/>
        </p:nvSpPr>
        <p:spPr bwMode="auto">
          <a:xfrm>
            <a:off x="1686685" y="2273144"/>
            <a:ext cx="1019177" cy="742951"/>
          </a:xfrm>
          <a:prstGeom prst="roundRect">
            <a:avLst/>
          </a:prstGeom>
          <a:solidFill>
            <a:srgbClr val="00B0F0"/>
          </a:solidFill>
          <a:ln>
            <a:noFill/>
            <a:headEnd type="none" w="med" len="med"/>
            <a:tailEnd type="none" w="med" len="med"/>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r>
              <a:rPr lang="sv-SE" sz="1400" dirty="0" err="1" smtClean="0">
                <a:solidFill>
                  <a:schemeClr val="bg1"/>
                </a:solidFill>
                <a:latin typeface="Arial" charset="0"/>
              </a:rPr>
              <a:t>Bitr</a:t>
            </a:r>
            <a:r>
              <a:rPr lang="sv-SE" sz="1400" dirty="0" smtClean="0">
                <a:solidFill>
                  <a:schemeClr val="bg1"/>
                </a:solidFill>
                <a:latin typeface="Arial" charset="0"/>
              </a:rPr>
              <a:t> lektor 4 – ( 6 år)</a:t>
            </a:r>
            <a:endParaRPr kumimoji="0" lang="sv-SE" sz="1400" b="1" i="0" u="none" strike="noStrike" cap="none" normalizeH="0" baseline="0" dirty="0" smtClean="0">
              <a:ln>
                <a:noFill/>
              </a:ln>
              <a:solidFill>
                <a:schemeClr val="bg1"/>
              </a:solidFill>
              <a:effectLst/>
              <a:latin typeface="Arial" charset="0"/>
            </a:endParaRPr>
          </a:p>
        </p:txBody>
      </p:sp>
      <p:sp>
        <p:nvSpPr>
          <p:cNvPr id="5" name="V-form med huvud 4"/>
          <p:cNvSpPr/>
          <p:nvPr/>
        </p:nvSpPr>
        <p:spPr bwMode="auto">
          <a:xfrm rot="1068571">
            <a:off x="2821736" y="2767715"/>
            <a:ext cx="2990853" cy="342900"/>
          </a:xfrm>
          <a:prstGeom prst="notchedRightArrow">
            <a:avLst/>
          </a:prstGeom>
          <a:solidFill>
            <a:srgbClr val="00B050"/>
          </a:solidFill>
          <a:ln w="9525" cap="flat" cmpd="sng" algn="ctr">
            <a:solidFill>
              <a:schemeClr val="accent3">
                <a:lumMod val="50000"/>
              </a:schemeClr>
            </a:solid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smtClean="0">
              <a:ln>
                <a:noFill/>
              </a:ln>
              <a:solidFill>
                <a:schemeClr val="tx2"/>
              </a:solidFill>
              <a:effectLst/>
              <a:latin typeface="Arial" charset="0"/>
            </a:endParaRPr>
          </a:p>
        </p:txBody>
      </p:sp>
      <p:sp>
        <p:nvSpPr>
          <p:cNvPr id="6" name="Rektangel med rundade hörn 5"/>
          <p:cNvSpPr/>
          <p:nvPr/>
        </p:nvSpPr>
        <p:spPr bwMode="auto">
          <a:xfrm>
            <a:off x="5831718" y="3003071"/>
            <a:ext cx="1009652" cy="757853"/>
          </a:xfrm>
          <a:prstGeom prst="roundRect">
            <a:avLst/>
          </a:prstGeom>
          <a:solidFill>
            <a:schemeClr val="accent2">
              <a:lumMod val="50000"/>
            </a:schemeClr>
          </a:solidFill>
          <a:ln>
            <a:noFill/>
            <a:headEnd type="none" w="med" len="med"/>
            <a:tailEnd type="none" w="med" len="med"/>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r>
              <a:rPr kumimoji="0" lang="sv-SE" sz="1400" b="1" i="0" u="none" strike="noStrike" cap="none" normalizeH="0" baseline="0" dirty="0" smtClean="0">
                <a:ln>
                  <a:noFill/>
                </a:ln>
                <a:solidFill>
                  <a:schemeClr val="bg1"/>
                </a:solidFill>
                <a:effectLst/>
                <a:latin typeface="Arial" charset="0"/>
              </a:rPr>
              <a:t>Lektor</a:t>
            </a:r>
          </a:p>
          <a:p>
            <a:pPr marL="0" marR="0" indent="0" algn="l" defTabSz="904875" rtl="0" eaLnBrk="1" fontAlgn="base" latinLnBrk="0" hangingPunct="1">
              <a:lnSpc>
                <a:spcPct val="100000"/>
              </a:lnSpc>
              <a:spcBef>
                <a:spcPct val="0"/>
              </a:spcBef>
              <a:spcAft>
                <a:spcPct val="0"/>
              </a:spcAft>
              <a:buClrTx/>
              <a:buSzTx/>
              <a:buFontTx/>
              <a:buNone/>
              <a:tabLst/>
            </a:pPr>
            <a:r>
              <a:rPr lang="sv-SE" sz="1400" dirty="0" err="1" smtClean="0">
                <a:solidFill>
                  <a:schemeClr val="bg1"/>
                </a:solidFill>
                <a:latin typeface="Arial" charset="0"/>
              </a:rPr>
              <a:t>tillsv</a:t>
            </a:r>
            <a:r>
              <a:rPr lang="sv-SE" sz="1400" dirty="0" smtClean="0">
                <a:solidFill>
                  <a:schemeClr val="bg1"/>
                </a:solidFill>
                <a:latin typeface="Arial" charset="0"/>
              </a:rPr>
              <a:t>. </a:t>
            </a:r>
            <a:endParaRPr kumimoji="0" lang="sv-SE" sz="1400" b="1" i="0" u="none" strike="noStrike" cap="none" normalizeH="0" baseline="0" dirty="0" smtClean="0">
              <a:ln>
                <a:noFill/>
              </a:ln>
              <a:solidFill>
                <a:schemeClr val="bg1"/>
              </a:solidFill>
              <a:effectLst/>
              <a:latin typeface="Arial" charset="0"/>
            </a:endParaRPr>
          </a:p>
        </p:txBody>
      </p:sp>
      <p:sp>
        <p:nvSpPr>
          <p:cNvPr id="8" name="V-form med huvud 7"/>
          <p:cNvSpPr/>
          <p:nvPr/>
        </p:nvSpPr>
        <p:spPr bwMode="auto">
          <a:xfrm>
            <a:off x="6946799" y="3210547"/>
            <a:ext cx="899685" cy="342900"/>
          </a:xfrm>
          <a:prstGeom prst="notchedRightArrow">
            <a:avLst/>
          </a:prstGeom>
          <a:solidFill>
            <a:srgbClr val="00B050"/>
          </a:solidFill>
          <a:ln w="9525" cap="flat" cmpd="sng" algn="ctr">
            <a:solidFill>
              <a:schemeClr val="accent3">
                <a:lumMod val="50000"/>
              </a:schemeClr>
            </a:solidFill>
            <a:prstDash val="sysDash"/>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smtClean="0">
              <a:ln>
                <a:solidFill>
                  <a:schemeClr val="tx1"/>
                </a:solidFill>
                <a:prstDash val="sysDash"/>
              </a:ln>
              <a:solidFill>
                <a:schemeClr val="tx2"/>
              </a:solidFill>
              <a:effectLst/>
              <a:latin typeface="Arial" charset="0"/>
            </a:endParaRPr>
          </a:p>
        </p:txBody>
      </p:sp>
      <p:sp>
        <p:nvSpPr>
          <p:cNvPr id="16" name="Rektangel med rundade hörn 15"/>
          <p:cNvSpPr/>
          <p:nvPr/>
        </p:nvSpPr>
        <p:spPr bwMode="auto">
          <a:xfrm>
            <a:off x="7846484" y="3000380"/>
            <a:ext cx="1097322" cy="744829"/>
          </a:xfrm>
          <a:prstGeom prst="roundRect">
            <a:avLst/>
          </a:prstGeom>
          <a:solidFill>
            <a:schemeClr val="accent2">
              <a:lumMod val="50000"/>
            </a:schemeClr>
          </a:solidFill>
          <a:ln>
            <a:noFill/>
            <a:headEnd type="none" w="med" len="med"/>
            <a:tailEnd type="none" w="med" len="med"/>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r>
              <a:rPr kumimoji="0" lang="sv-SE" sz="1400" b="1" i="0" u="none" strike="noStrike" cap="none" normalizeH="0" baseline="0" dirty="0" smtClean="0">
                <a:ln>
                  <a:noFill/>
                </a:ln>
                <a:solidFill>
                  <a:schemeClr val="bg1"/>
                </a:solidFill>
                <a:effectLst/>
                <a:latin typeface="Arial" charset="0"/>
              </a:rPr>
              <a:t>Professor</a:t>
            </a:r>
          </a:p>
        </p:txBody>
      </p:sp>
      <p:sp>
        <p:nvSpPr>
          <p:cNvPr id="18" name="Rektangel med rundade hörn 17"/>
          <p:cNvSpPr/>
          <p:nvPr/>
        </p:nvSpPr>
        <p:spPr bwMode="auto">
          <a:xfrm>
            <a:off x="1686685" y="3974015"/>
            <a:ext cx="1019177" cy="634095"/>
          </a:xfrm>
          <a:prstGeom prst="roundRect">
            <a:avLst/>
          </a:prstGeom>
          <a:solidFill>
            <a:srgbClr val="00B0F0"/>
          </a:solidFill>
          <a:ln>
            <a:noFill/>
            <a:headEnd type="none" w="med" len="med"/>
            <a:tailEnd type="none" w="med" len="med"/>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r>
              <a:rPr kumimoji="0" lang="sv-SE" sz="1400" b="1" i="0" u="none" strike="noStrike" cap="none" normalizeH="0" baseline="0" dirty="0" err="1" smtClean="0">
                <a:ln>
                  <a:noFill/>
                </a:ln>
                <a:solidFill>
                  <a:schemeClr val="bg1"/>
                </a:solidFill>
                <a:effectLst/>
                <a:latin typeface="Arial" charset="0"/>
              </a:rPr>
              <a:t>Post</a:t>
            </a:r>
            <a:r>
              <a:rPr lang="sv-SE" sz="1400" dirty="0" err="1" smtClean="0">
                <a:solidFill>
                  <a:schemeClr val="bg1"/>
                </a:solidFill>
                <a:latin typeface="Arial" charset="0"/>
              </a:rPr>
              <a:t>dok-tor</a:t>
            </a:r>
            <a:r>
              <a:rPr lang="sv-SE" sz="1400" dirty="0" smtClean="0">
                <a:solidFill>
                  <a:schemeClr val="bg1"/>
                </a:solidFill>
                <a:latin typeface="Arial" charset="0"/>
              </a:rPr>
              <a:t> 2 år</a:t>
            </a:r>
            <a:endParaRPr kumimoji="0" lang="sv-SE" sz="1400" b="1" i="0" u="none" strike="noStrike" cap="none" normalizeH="0" baseline="0" dirty="0" smtClean="0">
              <a:ln>
                <a:noFill/>
              </a:ln>
              <a:solidFill>
                <a:schemeClr val="bg1"/>
              </a:solidFill>
              <a:effectLst/>
              <a:latin typeface="Arial" charset="0"/>
            </a:endParaRPr>
          </a:p>
        </p:txBody>
      </p:sp>
      <p:sp>
        <p:nvSpPr>
          <p:cNvPr id="19" name="V-form med huvud 18"/>
          <p:cNvSpPr/>
          <p:nvPr/>
        </p:nvSpPr>
        <p:spPr bwMode="auto">
          <a:xfrm>
            <a:off x="2705863" y="4103316"/>
            <a:ext cx="1059737" cy="342900"/>
          </a:xfrm>
          <a:prstGeom prst="notchedRightArrow">
            <a:avLst/>
          </a:prstGeom>
          <a:solidFill>
            <a:srgbClr val="00B050"/>
          </a:solidFill>
          <a:ln w="9525" cap="flat" cmpd="sng" algn="ctr">
            <a:solidFill>
              <a:schemeClr val="accent3">
                <a:lumMod val="50000"/>
              </a:schemeClr>
            </a:solid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smtClean="0">
              <a:ln>
                <a:noFill/>
              </a:ln>
              <a:solidFill>
                <a:schemeClr val="tx2"/>
              </a:solidFill>
              <a:effectLst/>
              <a:latin typeface="Arial" charset="0"/>
            </a:endParaRPr>
          </a:p>
        </p:txBody>
      </p:sp>
      <p:sp>
        <p:nvSpPr>
          <p:cNvPr id="20" name="Rektangel med rundade hörn 19"/>
          <p:cNvSpPr/>
          <p:nvPr/>
        </p:nvSpPr>
        <p:spPr bwMode="auto">
          <a:xfrm>
            <a:off x="3766041" y="3957718"/>
            <a:ext cx="1102242" cy="634095"/>
          </a:xfrm>
          <a:prstGeom prst="roundRect">
            <a:avLst/>
          </a:prstGeom>
          <a:solidFill>
            <a:srgbClr val="00B0F0"/>
          </a:solidFill>
          <a:ln>
            <a:noFill/>
            <a:headEnd type="none" w="med" len="med"/>
            <a:tailEnd type="none" w="med" len="med"/>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r>
              <a:rPr kumimoji="0" lang="sv-SE" sz="1400" b="1" i="0" u="none" strike="noStrike" cap="none" normalizeH="0" dirty="0" smtClean="0">
                <a:ln>
                  <a:noFill/>
                </a:ln>
                <a:solidFill>
                  <a:schemeClr val="bg1"/>
                </a:solidFill>
                <a:effectLst/>
                <a:latin typeface="Arial" charset="0"/>
              </a:rPr>
              <a:t>2 år LAS</a:t>
            </a:r>
          </a:p>
          <a:p>
            <a:pPr marL="0" marR="0" indent="0" algn="l" defTabSz="904875" rtl="0" eaLnBrk="1" fontAlgn="base" latinLnBrk="0" hangingPunct="1">
              <a:lnSpc>
                <a:spcPct val="100000"/>
              </a:lnSpc>
              <a:spcBef>
                <a:spcPct val="0"/>
              </a:spcBef>
              <a:spcAft>
                <a:spcPct val="0"/>
              </a:spcAft>
              <a:buClrTx/>
              <a:buSzTx/>
              <a:buFontTx/>
              <a:buNone/>
              <a:tabLst/>
            </a:pPr>
            <a:r>
              <a:rPr lang="sv-SE" sz="1000" baseline="0" dirty="0" smtClean="0">
                <a:solidFill>
                  <a:schemeClr val="bg1"/>
                </a:solidFill>
                <a:latin typeface="Arial" charset="0"/>
              </a:rPr>
              <a:t>ALVA/vikariat</a:t>
            </a:r>
            <a:endParaRPr kumimoji="0" lang="sv-SE" sz="1000" b="1" i="0" u="none" strike="noStrike" cap="none" normalizeH="0" baseline="0" dirty="0" smtClean="0">
              <a:ln>
                <a:noFill/>
              </a:ln>
              <a:solidFill>
                <a:schemeClr val="bg1"/>
              </a:solidFill>
              <a:effectLst/>
              <a:latin typeface="Arial" charset="0"/>
            </a:endParaRPr>
          </a:p>
        </p:txBody>
      </p:sp>
      <p:sp>
        <p:nvSpPr>
          <p:cNvPr id="22" name="V-form med huvud 21"/>
          <p:cNvSpPr/>
          <p:nvPr/>
        </p:nvSpPr>
        <p:spPr bwMode="auto">
          <a:xfrm rot="18882502">
            <a:off x="4772425" y="3781052"/>
            <a:ext cx="1168137" cy="342900"/>
          </a:xfrm>
          <a:prstGeom prst="notchedRightArrow">
            <a:avLst/>
          </a:prstGeom>
          <a:solidFill>
            <a:srgbClr val="00B050"/>
          </a:solidFill>
          <a:ln w="9525" cap="flat" cmpd="sng" algn="ctr">
            <a:solidFill>
              <a:schemeClr val="accent3">
                <a:lumMod val="50000"/>
              </a:schemeClr>
            </a:solid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smtClean="0">
              <a:ln>
                <a:noFill/>
              </a:ln>
              <a:solidFill>
                <a:schemeClr val="tx2"/>
              </a:solidFill>
              <a:effectLst/>
              <a:latin typeface="Arial" charset="0"/>
            </a:endParaRPr>
          </a:p>
        </p:txBody>
      </p:sp>
      <p:sp>
        <p:nvSpPr>
          <p:cNvPr id="33" name="Rubrik 1"/>
          <p:cNvSpPr txBox="1">
            <a:spLocks/>
          </p:cNvSpPr>
          <p:nvPr/>
        </p:nvSpPr>
        <p:spPr bwMode="auto">
          <a:xfrm>
            <a:off x="77486" y="1395165"/>
            <a:ext cx="7605109" cy="556434"/>
          </a:xfrm>
          <a:prstGeom prst="rect">
            <a:avLst/>
          </a:prstGeom>
          <a:noFill/>
          <a:ln w="9525">
            <a:noFill/>
            <a:miter lim="800000"/>
            <a:headEnd/>
            <a:tailEnd/>
          </a:ln>
        </p:spPr>
        <p:txBody>
          <a:bodyPr vert="horz" wrap="square" lIns="90516" tIns="45258" rIns="90516" bIns="45258" numCol="1" anchor="b" anchorCtr="0" compatLnSpc="1">
            <a:prstTxWarp prst="textNoShape">
              <a:avLst/>
            </a:prstTxWarp>
          </a:bodyPr>
          <a:lstStyle>
            <a:lvl1pPr algn="l" defTabSz="904875" rtl="0" eaLnBrk="1" fontAlgn="base" hangingPunct="1">
              <a:spcBef>
                <a:spcPct val="0"/>
              </a:spcBef>
              <a:spcAft>
                <a:spcPct val="0"/>
              </a:spcAft>
              <a:defRPr sz="3600" b="0">
                <a:solidFill>
                  <a:schemeClr val="tx1"/>
                </a:solidFill>
                <a:latin typeface="+mj-lt"/>
                <a:ea typeface="ＭＳ Ｐゴシック" charset="-128"/>
                <a:cs typeface="+mj-cs"/>
              </a:defRPr>
            </a:lvl1pPr>
            <a:lvl2pPr algn="l" defTabSz="904875" rtl="0" eaLnBrk="1" fontAlgn="base" hangingPunct="1">
              <a:spcBef>
                <a:spcPct val="0"/>
              </a:spcBef>
              <a:spcAft>
                <a:spcPct val="0"/>
              </a:spcAft>
              <a:defRPr sz="3000" b="1">
                <a:solidFill>
                  <a:schemeClr val="tx1"/>
                </a:solidFill>
                <a:latin typeface="Arial" charset="0"/>
                <a:ea typeface="ＭＳ Ｐゴシック" charset="-128"/>
              </a:defRPr>
            </a:lvl2pPr>
            <a:lvl3pPr algn="l" defTabSz="904875" rtl="0" eaLnBrk="1" fontAlgn="base" hangingPunct="1">
              <a:spcBef>
                <a:spcPct val="0"/>
              </a:spcBef>
              <a:spcAft>
                <a:spcPct val="0"/>
              </a:spcAft>
              <a:defRPr sz="3000" b="1">
                <a:solidFill>
                  <a:schemeClr val="tx1"/>
                </a:solidFill>
                <a:latin typeface="Arial" charset="0"/>
                <a:ea typeface="ＭＳ Ｐゴシック" charset="-128"/>
              </a:defRPr>
            </a:lvl3pPr>
            <a:lvl4pPr algn="l" defTabSz="904875" rtl="0" eaLnBrk="1" fontAlgn="base" hangingPunct="1">
              <a:spcBef>
                <a:spcPct val="0"/>
              </a:spcBef>
              <a:spcAft>
                <a:spcPct val="0"/>
              </a:spcAft>
              <a:defRPr sz="3000" b="1">
                <a:solidFill>
                  <a:schemeClr val="tx1"/>
                </a:solidFill>
                <a:latin typeface="Arial" charset="0"/>
                <a:ea typeface="ＭＳ Ｐゴシック" charset="-128"/>
              </a:defRPr>
            </a:lvl4pPr>
            <a:lvl5pPr algn="l" defTabSz="904875" rtl="0" eaLnBrk="1" fontAlgn="base" hangingPunct="1">
              <a:spcBef>
                <a:spcPct val="0"/>
              </a:spcBef>
              <a:spcAft>
                <a:spcPct val="0"/>
              </a:spcAft>
              <a:defRPr sz="3000" b="1">
                <a:solidFill>
                  <a:schemeClr val="tx1"/>
                </a:solidFill>
                <a:latin typeface="Arial" charset="0"/>
                <a:ea typeface="ＭＳ Ｐゴシック" charset="-128"/>
              </a:defRPr>
            </a:lvl5pPr>
            <a:lvl6pPr marL="457200" algn="l" defTabSz="904875" rtl="0" eaLnBrk="1" fontAlgn="base" hangingPunct="1">
              <a:spcBef>
                <a:spcPct val="0"/>
              </a:spcBef>
              <a:spcAft>
                <a:spcPct val="0"/>
              </a:spcAft>
              <a:defRPr sz="3000" b="1">
                <a:solidFill>
                  <a:schemeClr val="tx1"/>
                </a:solidFill>
                <a:latin typeface="Arial" charset="0"/>
              </a:defRPr>
            </a:lvl6pPr>
            <a:lvl7pPr marL="914400" algn="l" defTabSz="904875" rtl="0" eaLnBrk="1" fontAlgn="base" hangingPunct="1">
              <a:spcBef>
                <a:spcPct val="0"/>
              </a:spcBef>
              <a:spcAft>
                <a:spcPct val="0"/>
              </a:spcAft>
              <a:defRPr sz="3000" b="1">
                <a:solidFill>
                  <a:schemeClr val="tx1"/>
                </a:solidFill>
                <a:latin typeface="Arial" charset="0"/>
              </a:defRPr>
            </a:lvl7pPr>
            <a:lvl8pPr marL="1371600" algn="l" defTabSz="904875" rtl="0" eaLnBrk="1" fontAlgn="base" hangingPunct="1">
              <a:spcBef>
                <a:spcPct val="0"/>
              </a:spcBef>
              <a:spcAft>
                <a:spcPct val="0"/>
              </a:spcAft>
              <a:defRPr sz="3000" b="1">
                <a:solidFill>
                  <a:schemeClr val="tx1"/>
                </a:solidFill>
                <a:latin typeface="Arial" charset="0"/>
              </a:defRPr>
            </a:lvl8pPr>
            <a:lvl9pPr marL="1828800" algn="l" defTabSz="904875" rtl="0" eaLnBrk="1" fontAlgn="base" hangingPunct="1">
              <a:spcBef>
                <a:spcPct val="0"/>
              </a:spcBef>
              <a:spcAft>
                <a:spcPct val="0"/>
              </a:spcAft>
              <a:defRPr sz="3000" b="1">
                <a:solidFill>
                  <a:schemeClr val="tx1"/>
                </a:solidFill>
                <a:latin typeface="Arial" charset="0"/>
              </a:defRPr>
            </a:lvl9pPr>
          </a:lstStyle>
          <a:p>
            <a:r>
              <a:rPr lang="sv-SE" sz="2800" kern="0" dirty="0" smtClean="0">
                <a:solidFill>
                  <a:schemeClr val="accent1">
                    <a:lumMod val="60000"/>
                    <a:lumOff val="40000"/>
                  </a:schemeClr>
                </a:solidFill>
              </a:rPr>
              <a:t>		     </a:t>
            </a:r>
          </a:p>
          <a:p>
            <a:r>
              <a:rPr lang="sv-SE" sz="2800" kern="0" dirty="0">
                <a:solidFill>
                  <a:schemeClr val="accent1">
                    <a:lumMod val="60000"/>
                    <a:lumOff val="40000"/>
                  </a:schemeClr>
                </a:solidFill>
              </a:rPr>
              <a:t>	</a:t>
            </a:r>
            <a:r>
              <a:rPr lang="sv-SE" sz="2800" kern="0" dirty="0" smtClean="0">
                <a:solidFill>
                  <a:schemeClr val="accent1">
                    <a:lumMod val="60000"/>
                    <a:lumOff val="40000"/>
                  </a:schemeClr>
                </a:solidFill>
              </a:rPr>
              <a:t>	1        2	    3         4 år	</a:t>
            </a:r>
            <a:endParaRPr lang="sv-SE" sz="2800" kern="0" dirty="0">
              <a:solidFill>
                <a:srgbClr val="FF0000"/>
              </a:solidFill>
            </a:endParaRPr>
          </a:p>
        </p:txBody>
      </p:sp>
      <p:sp>
        <p:nvSpPr>
          <p:cNvPr id="34" name="textruta 33"/>
          <p:cNvSpPr txBox="1"/>
          <p:nvPr/>
        </p:nvSpPr>
        <p:spPr>
          <a:xfrm>
            <a:off x="558530" y="2572559"/>
            <a:ext cx="954107" cy="369332"/>
          </a:xfrm>
          <a:prstGeom prst="rect">
            <a:avLst/>
          </a:prstGeom>
          <a:noFill/>
        </p:spPr>
        <p:txBody>
          <a:bodyPr wrap="none" rtlCol="0">
            <a:spAutoFit/>
          </a:bodyPr>
          <a:lstStyle/>
          <a:p>
            <a:r>
              <a:rPr lang="sv-SE" dirty="0" smtClean="0">
                <a:solidFill>
                  <a:srgbClr val="FF0000"/>
                </a:solidFill>
              </a:rPr>
              <a:t>Spår 1</a:t>
            </a:r>
            <a:r>
              <a:rPr lang="sv-SE" b="0" dirty="0" smtClean="0">
                <a:solidFill>
                  <a:schemeClr val="tx2"/>
                </a:solidFill>
              </a:rPr>
              <a:t> </a:t>
            </a:r>
          </a:p>
        </p:txBody>
      </p:sp>
      <p:sp>
        <p:nvSpPr>
          <p:cNvPr id="35" name="textruta 34"/>
          <p:cNvSpPr txBox="1"/>
          <p:nvPr/>
        </p:nvSpPr>
        <p:spPr>
          <a:xfrm>
            <a:off x="558530" y="4174493"/>
            <a:ext cx="954107" cy="369332"/>
          </a:xfrm>
          <a:prstGeom prst="rect">
            <a:avLst/>
          </a:prstGeom>
          <a:noFill/>
        </p:spPr>
        <p:txBody>
          <a:bodyPr wrap="none" rtlCol="0">
            <a:spAutoFit/>
          </a:bodyPr>
          <a:lstStyle/>
          <a:p>
            <a:r>
              <a:rPr lang="sv-SE" dirty="0" smtClean="0">
                <a:solidFill>
                  <a:srgbClr val="FF0000"/>
                </a:solidFill>
              </a:rPr>
              <a:t>Spår 2 </a:t>
            </a:r>
          </a:p>
        </p:txBody>
      </p:sp>
      <p:sp>
        <p:nvSpPr>
          <p:cNvPr id="3" name="textruta 2"/>
          <p:cNvSpPr txBox="1"/>
          <p:nvPr/>
        </p:nvSpPr>
        <p:spPr>
          <a:xfrm>
            <a:off x="4739846" y="2249393"/>
            <a:ext cx="1091872" cy="646331"/>
          </a:xfrm>
          <a:prstGeom prst="rect">
            <a:avLst/>
          </a:prstGeom>
          <a:noFill/>
        </p:spPr>
        <p:txBody>
          <a:bodyPr wrap="square" rtlCol="0">
            <a:spAutoFit/>
          </a:bodyPr>
          <a:lstStyle/>
          <a:p>
            <a:r>
              <a:rPr lang="sv-SE" sz="1200" b="0" dirty="0" smtClean="0">
                <a:solidFill>
                  <a:schemeClr val="tx2"/>
                </a:solidFill>
              </a:rPr>
              <a:t>Söka befordran till lektor</a:t>
            </a:r>
          </a:p>
        </p:txBody>
      </p:sp>
      <p:sp>
        <p:nvSpPr>
          <p:cNvPr id="7" name="textruta 6"/>
          <p:cNvSpPr txBox="1"/>
          <p:nvPr/>
        </p:nvSpPr>
        <p:spPr>
          <a:xfrm>
            <a:off x="5508001" y="3964780"/>
            <a:ext cx="957600" cy="461665"/>
          </a:xfrm>
          <a:prstGeom prst="rect">
            <a:avLst/>
          </a:prstGeom>
          <a:noFill/>
        </p:spPr>
        <p:txBody>
          <a:bodyPr wrap="square" rtlCol="0">
            <a:spAutoFit/>
          </a:bodyPr>
          <a:lstStyle/>
          <a:p>
            <a:r>
              <a:rPr lang="sv-SE" sz="1200" b="0" dirty="0" smtClean="0">
                <a:solidFill>
                  <a:schemeClr val="tx2"/>
                </a:solidFill>
              </a:rPr>
              <a:t>Söka utlyst anställning</a:t>
            </a:r>
          </a:p>
        </p:txBody>
      </p:sp>
      <p:sp>
        <p:nvSpPr>
          <p:cNvPr id="9" name="textruta 8"/>
          <p:cNvSpPr txBox="1"/>
          <p:nvPr/>
        </p:nvSpPr>
        <p:spPr>
          <a:xfrm>
            <a:off x="7901934" y="3937717"/>
            <a:ext cx="1041872" cy="646331"/>
          </a:xfrm>
          <a:prstGeom prst="rect">
            <a:avLst/>
          </a:prstGeom>
          <a:noFill/>
        </p:spPr>
        <p:txBody>
          <a:bodyPr wrap="square" rtlCol="0">
            <a:spAutoFit/>
          </a:bodyPr>
          <a:lstStyle/>
          <a:p>
            <a:r>
              <a:rPr lang="sv-SE" sz="1200" b="0" dirty="0" smtClean="0">
                <a:solidFill>
                  <a:schemeClr val="tx2"/>
                </a:solidFill>
              </a:rPr>
              <a:t>Söka befordran till professor</a:t>
            </a:r>
          </a:p>
        </p:txBody>
      </p:sp>
      <p:sp>
        <p:nvSpPr>
          <p:cNvPr id="10" name="textruta 9"/>
          <p:cNvSpPr txBox="1"/>
          <p:nvPr/>
        </p:nvSpPr>
        <p:spPr>
          <a:xfrm>
            <a:off x="6946799" y="2116800"/>
            <a:ext cx="899685" cy="1015663"/>
          </a:xfrm>
          <a:prstGeom prst="rect">
            <a:avLst/>
          </a:prstGeom>
          <a:noFill/>
        </p:spPr>
        <p:txBody>
          <a:bodyPr wrap="square" rtlCol="0">
            <a:spAutoFit/>
          </a:bodyPr>
          <a:lstStyle/>
          <a:p>
            <a:r>
              <a:rPr lang="sv-SE" sz="1200" b="0" dirty="0" err="1" smtClean="0">
                <a:solidFill>
                  <a:schemeClr val="tx2"/>
                </a:solidFill>
              </a:rPr>
              <a:t>Ev</a:t>
            </a:r>
            <a:r>
              <a:rPr lang="sv-SE" sz="1200" b="0" dirty="0" smtClean="0">
                <a:solidFill>
                  <a:schemeClr val="tx2"/>
                </a:solidFill>
              </a:rPr>
              <a:t> antagning som docent</a:t>
            </a:r>
          </a:p>
          <a:p>
            <a:endParaRPr lang="sv-SE" sz="1200" b="0" dirty="0" err="1" smtClean="0">
              <a:solidFill>
                <a:schemeClr val="tx2"/>
              </a:solidFill>
            </a:endParaRPr>
          </a:p>
        </p:txBody>
      </p:sp>
      <p:cxnSp>
        <p:nvCxnSpPr>
          <p:cNvPr id="12" name="Rak 11"/>
          <p:cNvCxnSpPr/>
          <p:nvPr/>
        </p:nvCxnSpPr>
        <p:spPr bwMode="auto">
          <a:xfrm flipH="1">
            <a:off x="5083201" y="2815200"/>
            <a:ext cx="101290" cy="266400"/>
          </a:xfrm>
          <a:prstGeom prst="line">
            <a:avLst/>
          </a:prstGeom>
          <a:solidFill>
            <a:schemeClr val="accent1"/>
          </a:solidFill>
          <a:ln w="9525" cap="flat" cmpd="sng" algn="ctr">
            <a:solidFill>
              <a:srgbClr val="262626"/>
            </a:solidFill>
            <a:prstDash val="solid"/>
            <a:round/>
            <a:headEnd type="none" w="med" len="med"/>
            <a:tailEnd type="none" w="med" len="med"/>
          </a:ln>
          <a:effectLst/>
        </p:spPr>
      </p:cxnSp>
      <p:cxnSp>
        <p:nvCxnSpPr>
          <p:cNvPr id="23" name="Rak 22"/>
          <p:cNvCxnSpPr/>
          <p:nvPr/>
        </p:nvCxnSpPr>
        <p:spPr bwMode="auto">
          <a:xfrm>
            <a:off x="5666400" y="3760924"/>
            <a:ext cx="222834" cy="271076"/>
          </a:xfrm>
          <a:prstGeom prst="line">
            <a:avLst/>
          </a:prstGeom>
          <a:solidFill>
            <a:schemeClr val="accent1"/>
          </a:solidFill>
          <a:ln w="9525" cap="flat" cmpd="sng" algn="ctr">
            <a:solidFill>
              <a:srgbClr val="262626"/>
            </a:solidFill>
            <a:prstDash val="solid"/>
            <a:round/>
            <a:headEnd type="none" w="med" len="med"/>
            <a:tailEnd type="none" w="med" len="med"/>
          </a:ln>
          <a:effectLst/>
        </p:spPr>
      </p:cxnSp>
      <p:cxnSp>
        <p:nvCxnSpPr>
          <p:cNvPr id="27" name="Rak 26"/>
          <p:cNvCxnSpPr/>
          <p:nvPr/>
        </p:nvCxnSpPr>
        <p:spPr bwMode="auto">
          <a:xfrm>
            <a:off x="7214400" y="2939165"/>
            <a:ext cx="93600" cy="344035"/>
          </a:xfrm>
          <a:prstGeom prst="line">
            <a:avLst/>
          </a:prstGeom>
          <a:solidFill>
            <a:schemeClr val="accent1"/>
          </a:solidFill>
          <a:ln w="9525" cap="flat" cmpd="sng" algn="ctr">
            <a:solidFill>
              <a:srgbClr val="262626"/>
            </a:solidFill>
            <a:prstDash val="solid"/>
            <a:round/>
            <a:headEnd type="none" w="med" len="med"/>
            <a:tailEnd type="none" w="med" len="med"/>
          </a:ln>
          <a:effectLst/>
        </p:spPr>
      </p:cxnSp>
      <p:cxnSp>
        <p:nvCxnSpPr>
          <p:cNvPr id="31" name="Rak 30"/>
          <p:cNvCxnSpPr/>
          <p:nvPr/>
        </p:nvCxnSpPr>
        <p:spPr bwMode="auto">
          <a:xfrm>
            <a:off x="8157600" y="3760924"/>
            <a:ext cx="0" cy="191578"/>
          </a:xfrm>
          <a:prstGeom prst="line">
            <a:avLst/>
          </a:prstGeom>
          <a:solidFill>
            <a:schemeClr val="accent1"/>
          </a:solidFill>
          <a:ln w="9525" cap="flat" cmpd="sng" algn="ctr">
            <a:solidFill>
              <a:srgbClr val="262626"/>
            </a:solidFill>
            <a:prstDash val="solid"/>
            <a:round/>
            <a:headEnd type="none" w="med" len="med"/>
            <a:tailEnd type="none" w="med" len="med"/>
          </a:ln>
          <a:effectLst/>
        </p:spPr>
      </p:cxnSp>
    </p:spTree>
    <p:extLst>
      <p:ext uri="{BB962C8B-B14F-4D97-AF65-F5344CB8AC3E}">
        <p14:creationId xmlns:p14="http://schemas.microsoft.com/office/powerpoint/2010/main" val="3730521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Biträdande universitetslektor</a:t>
            </a:r>
            <a:br>
              <a:rPr lang="sv-SE" dirty="0" smtClean="0"/>
            </a:br>
            <a:r>
              <a:rPr lang="sv-SE" sz="2800" dirty="0" smtClean="0"/>
              <a:t>förutsättningar</a:t>
            </a:r>
            <a:endParaRPr lang="sv-SE" dirty="0"/>
          </a:p>
        </p:txBody>
      </p:sp>
      <p:sp>
        <p:nvSpPr>
          <p:cNvPr id="3" name="Platshållare för innehåll 2"/>
          <p:cNvSpPr>
            <a:spLocks noGrp="1"/>
          </p:cNvSpPr>
          <p:nvPr>
            <p:ph idx="1"/>
          </p:nvPr>
        </p:nvSpPr>
        <p:spPr/>
        <p:txBody>
          <a:bodyPr/>
          <a:lstStyle/>
          <a:p>
            <a:pPr lvl="1">
              <a:buFont typeface="Arial" panose="020B0604020202020204" pitchFamily="34" charset="0"/>
              <a:buChar char="•"/>
            </a:pPr>
            <a:r>
              <a:rPr lang="sv-SE" dirty="0" smtClean="0"/>
              <a:t>Tidsbegränsad anställning under 4 år (max 6 år)</a:t>
            </a:r>
          </a:p>
          <a:p>
            <a:pPr lvl="1">
              <a:buFont typeface="Arial" panose="020B0604020202020204" pitchFamily="34" charset="0"/>
              <a:buChar char="•"/>
            </a:pPr>
            <a:r>
              <a:rPr lang="sv-SE" dirty="0" smtClean="0"/>
              <a:t>Rätt till prövning för befordran till anställning tillsvidare som universitetslektor om denne bedöms behörig och lämplig</a:t>
            </a:r>
          </a:p>
          <a:p>
            <a:pPr lvl="1">
              <a:buFont typeface="Arial" panose="020B0604020202020204" pitchFamily="34" charset="0"/>
              <a:buChar char="•"/>
            </a:pPr>
            <a:r>
              <a:rPr lang="sv-SE" dirty="0" smtClean="0"/>
              <a:t>Kraven för befordran ska anges i den ursprungliga kravprofilen</a:t>
            </a:r>
          </a:p>
          <a:p>
            <a:pPr lvl="1">
              <a:buFont typeface="Arial" panose="020B0604020202020204" pitchFamily="34" charset="0"/>
              <a:buChar char="•"/>
            </a:pPr>
            <a:r>
              <a:rPr lang="sv-SE" dirty="0" smtClean="0"/>
              <a:t>Bara ansöka om befordran vid ett tillfälle.</a:t>
            </a:r>
          </a:p>
          <a:p>
            <a:pPr lvl="1">
              <a:buFont typeface="Arial" panose="020B0604020202020204" pitchFamily="34" charset="0"/>
              <a:buChar char="•"/>
            </a:pPr>
            <a:r>
              <a:rPr lang="sv-SE" dirty="0" smtClean="0"/>
              <a:t>Det går inte att lägga till en LAS-anställning (§ 5) efter en anställning som </a:t>
            </a:r>
            <a:r>
              <a:rPr lang="sv-SE" dirty="0" err="1" smtClean="0"/>
              <a:t>bitr</a:t>
            </a:r>
            <a:r>
              <a:rPr lang="sv-SE" dirty="0" smtClean="0"/>
              <a:t> UL förrän 6 månader passerat</a:t>
            </a:r>
            <a:endParaRPr lang="sv-SE" dirty="0"/>
          </a:p>
          <a:p>
            <a:endParaRPr lang="sv-SE" dirty="0"/>
          </a:p>
        </p:txBody>
      </p:sp>
    </p:spTree>
    <p:extLst>
      <p:ext uri="{BB962C8B-B14F-4D97-AF65-F5344CB8AC3E}">
        <p14:creationId xmlns:p14="http://schemas.microsoft.com/office/powerpoint/2010/main" val="322158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Biträdande universitetslektor</a:t>
            </a:r>
            <a:br>
              <a:rPr lang="sv-SE" dirty="0" smtClean="0"/>
            </a:br>
            <a:r>
              <a:rPr lang="sv-SE" sz="2800" dirty="0"/>
              <a:t>b</a:t>
            </a:r>
            <a:r>
              <a:rPr lang="sv-SE" sz="2800" dirty="0" smtClean="0"/>
              <a:t>ehörighet</a:t>
            </a:r>
            <a:endParaRPr lang="sv-SE" sz="2800" dirty="0"/>
          </a:p>
        </p:txBody>
      </p:sp>
      <p:sp>
        <p:nvSpPr>
          <p:cNvPr id="3" name="Platshållare för innehåll 2"/>
          <p:cNvSpPr>
            <a:spLocks noGrp="1"/>
          </p:cNvSpPr>
          <p:nvPr>
            <p:ph idx="1"/>
          </p:nvPr>
        </p:nvSpPr>
        <p:spPr/>
        <p:txBody>
          <a:bodyPr/>
          <a:lstStyle/>
          <a:p>
            <a:pPr marL="0" indent="0">
              <a:buNone/>
            </a:pPr>
            <a:r>
              <a:rPr lang="sv-SE" dirty="0" smtClean="0"/>
              <a:t>Behörighetskrav:</a:t>
            </a:r>
          </a:p>
          <a:p>
            <a:pPr lvl="1"/>
            <a:r>
              <a:rPr lang="sv-SE" dirty="0" smtClean="0"/>
              <a:t>Avlagd doktorsexamen, i första hand avlagd </a:t>
            </a:r>
            <a:r>
              <a:rPr lang="sv-SE" b="1" dirty="0" smtClean="0"/>
              <a:t>högst 7 år före </a:t>
            </a:r>
            <a:r>
              <a:rPr lang="sv-SE" dirty="0" smtClean="0"/>
              <a:t>sista ansökningsdag</a:t>
            </a:r>
          </a:p>
          <a:p>
            <a:pPr marL="0" indent="0">
              <a:buNone/>
            </a:pPr>
            <a:r>
              <a:rPr lang="sv-SE" dirty="0" smtClean="0"/>
              <a:t>Bedömningsgrunder:</a:t>
            </a:r>
          </a:p>
          <a:p>
            <a:pPr marL="812800" lvl="1" indent="-342900"/>
            <a:r>
              <a:rPr lang="sv-SE" dirty="0" smtClean="0"/>
              <a:t>God förmåga att utveckla och genomföra forskning, eller konstnärlig verksamhet av hög kvalitet samt pedagogisk förmåga</a:t>
            </a:r>
          </a:p>
          <a:p>
            <a:pPr marL="812800" lvl="1" indent="-342900"/>
            <a:r>
              <a:rPr lang="sv-SE" b="1" dirty="0" smtClean="0"/>
              <a:t>Både vetenskaplig/konstnärlig och pedagogisk förmåga </a:t>
            </a:r>
            <a:r>
              <a:rPr lang="sv-SE" dirty="0" smtClean="0"/>
              <a:t>ska bedömas. I övrigt enligt kravprofilen.</a:t>
            </a:r>
          </a:p>
          <a:p>
            <a:endParaRPr lang="sv-SE" dirty="0"/>
          </a:p>
          <a:p>
            <a:endParaRPr lang="sv-SE" dirty="0"/>
          </a:p>
        </p:txBody>
      </p:sp>
    </p:spTree>
    <p:extLst>
      <p:ext uri="{BB962C8B-B14F-4D97-AF65-F5344CB8AC3E}">
        <p14:creationId xmlns:p14="http://schemas.microsoft.com/office/powerpoint/2010/main" val="350677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Postdoktor</a:t>
            </a:r>
            <a:br>
              <a:rPr lang="sv-SE" dirty="0" smtClean="0"/>
            </a:br>
            <a:r>
              <a:rPr lang="sv-SE" sz="2800" dirty="0" smtClean="0"/>
              <a:t>förutsättningar</a:t>
            </a:r>
            <a:endParaRPr lang="sv-SE" dirty="0"/>
          </a:p>
        </p:txBody>
      </p:sp>
      <p:sp>
        <p:nvSpPr>
          <p:cNvPr id="3" name="Platshållare för innehåll 2"/>
          <p:cNvSpPr>
            <a:spLocks noGrp="1"/>
          </p:cNvSpPr>
          <p:nvPr>
            <p:ph idx="1"/>
          </p:nvPr>
        </p:nvSpPr>
        <p:spPr/>
        <p:txBody>
          <a:bodyPr/>
          <a:lstStyle/>
          <a:p>
            <a:pPr lvl="1"/>
            <a:r>
              <a:rPr lang="sv-SE" dirty="0" smtClean="0"/>
              <a:t>Tidsbegränsad anställning 2 år</a:t>
            </a:r>
          </a:p>
          <a:p>
            <a:pPr lvl="1"/>
            <a:r>
              <a:rPr lang="sv-SE" dirty="0" smtClean="0"/>
              <a:t>Kan förlängs p g a särskilda skäl, t ex föräldraledighet eller sjukdom</a:t>
            </a:r>
          </a:p>
          <a:p>
            <a:pPr lvl="1"/>
            <a:r>
              <a:rPr lang="sv-SE" dirty="0" err="1" smtClean="0"/>
              <a:t>Ev</a:t>
            </a:r>
            <a:r>
              <a:rPr lang="sv-SE" dirty="0" smtClean="0"/>
              <a:t> förlänga ytterligare 2 år med ALVA (</a:t>
            </a:r>
            <a:r>
              <a:rPr lang="sv-SE" dirty="0"/>
              <a:t>a</a:t>
            </a:r>
            <a:r>
              <a:rPr lang="sv-SE" dirty="0" smtClean="0"/>
              <a:t>llmän visstidsanställning)</a:t>
            </a:r>
          </a:p>
          <a:p>
            <a:pPr lvl="1"/>
            <a:endParaRPr lang="sv-SE" dirty="0"/>
          </a:p>
        </p:txBody>
      </p:sp>
    </p:spTree>
    <p:extLst>
      <p:ext uri="{BB962C8B-B14F-4D97-AF65-F5344CB8AC3E}">
        <p14:creationId xmlns:p14="http://schemas.microsoft.com/office/powerpoint/2010/main" val="1308088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Postdoktor</a:t>
            </a:r>
            <a:r>
              <a:rPr lang="sv-SE" dirty="0"/>
              <a:t/>
            </a:r>
            <a:br>
              <a:rPr lang="sv-SE" dirty="0"/>
            </a:br>
            <a:r>
              <a:rPr lang="sv-SE" sz="2800" dirty="0" smtClean="0"/>
              <a:t>behörighet</a:t>
            </a:r>
            <a:endParaRPr lang="sv-SE" sz="2800" dirty="0"/>
          </a:p>
        </p:txBody>
      </p:sp>
      <p:sp>
        <p:nvSpPr>
          <p:cNvPr id="3" name="Platshållare för innehåll 2"/>
          <p:cNvSpPr>
            <a:spLocks noGrp="1"/>
          </p:cNvSpPr>
          <p:nvPr>
            <p:ph idx="1"/>
          </p:nvPr>
        </p:nvSpPr>
        <p:spPr/>
        <p:txBody>
          <a:bodyPr/>
          <a:lstStyle/>
          <a:p>
            <a:pPr marL="0" indent="0">
              <a:buNone/>
            </a:pPr>
            <a:r>
              <a:rPr lang="sv-SE" dirty="0" smtClean="0"/>
              <a:t>Behörighetskrav:</a:t>
            </a:r>
          </a:p>
          <a:p>
            <a:pPr lvl="1"/>
            <a:r>
              <a:rPr lang="sv-SE" dirty="0" smtClean="0"/>
              <a:t>Avlagd doktorsexamen </a:t>
            </a:r>
            <a:r>
              <a:rPr lang="sv-SE" b="1" dirty="0" smtClean="0"/>
              <a:t>högst 3 år </a:t>
            </a:r>
            <a:r>
              <a:rPr lang="sv-SE" dirty="0" smtClean="0"/>
              <a:t>före sista ansökningsdag, om inte särskilda skäl föreligger</a:t>
            </a:r>
          </a:p>
          <a:p>
            <a:pPr marL="0" indent="0">
              <a:buNone/>
            </a:pPr>
            <a:r>
              <a:rPr lang="sv-SE" dirty="0" smtClean="0"/>
              <a:t>Bedömningsgrunder:</a:t>
            </a:r>
          </a:p>
          <a:p>
            <a:pPr marL="812800" lvl="1" indent="-342900"/>
            <a:r>
              <a:rPr lang="sv-SE" dirty="0" smtClean="0"/>
              <a:t>God förmåga att utveckla och genomföra forskning, eller konstnärlig verksamhet av hög kvalitet samt pedagogisk förmåga</a:t>
            </a:r>
          </a:p>
          <a:p>
            <a:pPr marL="812800" lvl="1" indent="-342900"/>
            <a:r>
              <a:rPr lang="sv-SE" b="1" dirty="0" smtClean="0"/>
              <a:t>Främst vetenskaplig/konstnärlig förmåga </a:t>
            </a:r>
            <a:r>
              <a:rPr lang="sv-SE" dirty="0" smtClean="0"/>
              <a:t>ska bedömas. I övrigt enligt kravprofilen.</a:t>
            </a:r>
          </a:p>
          <a:p>
            <a:endParaRPr lang="sv-SE" dirty="0"/>
          </a:p>
          <a:p>
            <a:endParaRPr lang="sv-SE" dirty="0"/>
          </a:p>
        </p:txBody>
      </p:sp>
    </p:spTree>
    <p:extLst>
      <p:ext uri="{BB962C8B-B14F-4D97-AF65-F5344CB8AC3E}">
        <p14:creationId xmlns:p14="http://schemas.microsoft.com/office/powerpoint/2010/main" val="3481475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Info om 4 områden</a:t>
            </a:r>
            <a:endParaRPr lang="sv-SE" dirty="0"/>
          </a:p>
        </p:txBody>
      </p:sp>
      <p:sp>
        <p:nvSpPr>
          <p:cNvPr id="3" name="Platshållare för innehåll 2"/>
          <p:cNvSpPr>
            <a:spLocks noGrp="1"/>
          </p:cNvSpPr>
          <p:nvPr>
            <p:ph idx="1"/>
          </p:nvPr>
        </p:nvSpPr>
        <p:spPr>
          <a:xfrm>
            <a:off x="2023200" y="1848670"/>
            <a:ext cx="6221778" cy="3563159"/>
          </a:xfrm>
        </p:spPr>
        <p:txBody>
          <a:bodyPr/>
          <a:lstStyle/>
          <a:p>
            <a:r>
              <a:rPr lang="sv-SE" sz="2400" dirty="0" smtClean="0"/>
              <a:t>Semester</a:t>
            </a:r>
          </a:p>
          <a:p>
            <a:r>
              <a:rPr lang="sv-SE" sz="2400" dirty="0" smtClean="0"/>
              <a:t>Karriärmöjligheter för ”unga” forskare</a:t>
            </a:r>
          </a:p>
          <a:p>
            <a:r>
              <a:rPr lang="sv-SE" sz="2400" dirty="0" smtClean="0"/>
              <a:t>Expertskatt</a:t>
            </a:r>
            <a:endParaRPr lang="sv-SE" sz="2400" dirty="0"/>
          </a:p>
        </p:txBody>
      </p:sp>
    </p:spTree>
    <p:extLst>
      <p:ext uri="{BB962C8B-B14F-4D97-AF65-F5344CB8AC3E}">
        <p14:creationId xmlns:p14="http://schemas.microsoft.com/office/powerpoint/2010/main" val="3503808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Huvudspår för LTH</a:t>
            </a:r>
            <a:endParaRPr lang="sv-SE" dirty="0"/>
          </a:p>
        </p:txBody>
      </p:sp>
      <p:sp>
        <p:nvSpPr>
          <p:cNvPr id="3" name="Platshållare för innehåll 2"/>
          <p:cNvSpPr>
            <a:spLocks noGrp="1"/>
          </p:cNvSpPr>
          <p:nvPr>
            <p:ph idx="1"/>
          </p:nvPr>
        </p:nvSpPr>
        <p:spPr>
          <a:xfrm>
            <a:off x="1339200" y="1819870"/>
            <a:ext cx="6920178" cy="3563159"/>
          </a:xfrm>
        </p:spPr>
        <p:txBody>
          <a:bodyPr/>
          <a:lstStyle/>
          <a:p>
            <a:pPr>
              <a:lnSpc>
                <a:spcPct val="150000"/>
              </a:lnSpc>
            </a:pPr>
            <a:r>
              <a:rPr lang="sv-SE" dirty="0" smtClean="0"/>
              <a:t>Spår 1 huvudspår för unga forskare vid LTH, dvs biträdande universitetslektor</a:t>
            </a:r>
          </a:p>
          <a:p>
            <a:pPr>
              <a:lnSpc>
                <a:spcPct val="150000"/>
              </a:lnSpc>
            </a:pPr>
            <a:r>
              <a:rPr lang="sv-SE" dirty="0" smtClean="0"/>
              <a:t>Spår 2 kan också användas</a:t>
            </a:r>
          </a:p>
          <a:p>
            <a:pPr>
              <a:lnSpc>
                <a:spcPct val="150000"/>
              </a:lnSpc>
            </a:pPr>
            <a:r>
              <a:rPr lang="sv-SE" dirty="0" smtClean="0"/>
              <a:t>De två spåren ska inte ”staplas” på varandra</a:t>
            </a:r>
          </a:p>
          <a:p>
            <a:pPr>
              <a:lnSpc>
                <a:spcPct val="150000"/>
              </a:lnSpc>
            </a:pPr>
            <a:r>
              <a:rPr lang="sv-SE" dirty="0" smtClean="0"/>
              <a:t>Max 4 års total meriteringsperiod</a:t>
            </a:r>
          </a:p>
          <a:p>
            <a:pPr marL="0" indent="0">
              <a:buNone/>
            </a:pPr>
            <a:endParaRPr lang="sv-SE" dirty="0"/>
          </a:p>
        </p:txBody>
      </p:sp>
    </p:spTree>
    <p:extLst>
      <p:ext uri="{BB962C8B-B14F-4D97-AF65-F5344CB8AC3E}">
        <p14:creationId xmlns:p14="http://schemas.microsoft.com/office/powerpoint/2010/main" val="3780115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Varför är det viktigt med tydliga karriärvägar för unga forskare?</a:t>
            </a:r>
            <a:endParaRPr lang="sv-SE" dirty="0"/>
          </a:p>
        </p:txBody>
      </p:sp>
      <p:sp>
        <p:nvSpPr>
          <p:cNvPr id="3" name="Platshållare för innehåll 2"/>
          <p:cNvSpPr>
            <a:spLocks noGrp="1"/>
          </p:cNvSpPr>
          <p:nvPr>
            <p:ph idx="1"/>
          </p:nvPr>
        </p:nvSpPr>
        <p:spPr>
          <a:xfrm>
            <a:off x="657538" y="1634400"/>
            <a:ext cx="7587440" cy="4226400"/>
          </a:xfrm>
        </p:spPr>
        <p:txBody>
          <a:bodyPr/>
          <a:lstStyle/>
          <a:p>
            <a:r>
              <a:rPr lang="sv-SE" dirty="0"/>
              <a:t>God arbetsgivarpolitik = attraktiv arbetsgivare</a:t>
            </a:r>
          </a:p>
          <a:p>
            <a:r>
              <a:rPr lang="sv-SE" dirty="0"/>
              <a:t>Knyta ”de bästa” till oss</a:t>
            </a:r>
          </a:p>
          <a:p>
            <a:r>
              <a:rPr lang="sv-SE" dirty="0" smtClean="0"/>
              <a:t>Lätt </a:t>
            </a:r>
            <a:r>
              <a:rPr lang="sv-SE" dirty="0"/>
              <a:t>att kommunicera – både internt och </a:t>
            </a:r>
            <a:r>
              <a:rPr lang="sv-SE" dirty="0" smtClean="0"/>
              <a:t>externt</a:t>
            </a:r>
          </a:p>
          <a:p>
            <a:r>
              <a:rPr lang="sv-SE" dirty="0" smtClean="0"/>
              <a:t>Strukturerad </a:t>
            </a:r>
            <a:r>
              <a:rPr lang="sv-SE" dirty="0"/>
              <a:t>kompetensutvecklingsprocess</a:t>
            </a:r>
          </a:p>
          <a:p>
            <a:r>
              <a:rPr lang="sv-SE" dirty="0" smtClean="0"/>
              <a:t>Konkurrensfördel </a:t>
            </a:r>
            <a:r>
              <a:rPr lang="sv-SE" dirty="0"/>
              <a:t>gentemot näringsliv och andra lärosäten</a:t>
            </a:r>
          </a:p>
          <a:p>
            <a:r>
              <a:rPr lang="sv-SE" dirty="0" smtClean="0"/>
              <a:t>Gynna </a:t>
            </a:r>
            <a:r>
              <a:rPr lang="sv-SE" dirty="0"/>
              <a:t>jämställdhet</a:t>
            </a:r>
          </a:p>
          <a:p>
            <a:r>
              <a:rPr lang="sv-SE" dirty="0" smtClean="0"/>
              <a:t>Minska antalet tidsbegränsade anställningar – LU-mål</a:t>
            </a:r>
          </a:p>
          <a:p>
            <a:pPr marL="0" indent="0">
              <a:buNone/>
            </a:pPr>
            <a:endParaRPr lang="sv-SE" dirty="0" smtClean="0"/>
          </a:p>
          <a:p>
            <a:endParaRPr lang="sv-SE" dirty="0" smtClean="0"/>
          </a:p>
          <a:p>
            <a:endParaRPr lang="sv-SE" dirty="0"/>
          </a:p>
        </p:txBody>
      </p:sp>
    </p:spTree>
    <p:extLst>
      <p:ext uri="{BB962C8B-B14F-4D97-AF65-F5344CB8AC3E}">
        <p14:creationId xmlns:p14="http://schemas.microsoft.com/office/powerpoint/2010/main" val="1836849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2. Karriärplanering under meriteringstiden till universitetslektor</a:t>
            </a:r>
            <a:endParaRPr lang="sv-SE" i="1" dirty="0"/>
          </a:p>
        </p:txBody>
      </p:sp>
      <p:sp>
        <p:nvSpPr>
          <p:cNvPr id="4" name="Platshållare för innehåll 3"/>
          <p:cNvSpPr>
            <a:spLocks noGrp="1"/>
          </p:cNvSpPr>
          <p:nvPr>
            <p:ph sz="half" idx="2"/>
          </p:nvPr>
        </p:nvSpPr>
        <p:spPr>
          <a:xfrm>
            <a:off x="669600" y="1922400"/>
            <a:ext cx="7625314" cy="4338440"/>
          </a:xfrm>
        </p:spPr>
        <p:txBody>
          <a:bodyPr/>
          <a:lstStyle/>
          <a:p>
            <a:pPr marL="0" indent="0">
              <a:spcBef>
                <a:spcPts val="0"/>
              </a:spcBef>
              <a:buNone/>
            </a:pPr>
            <a:r>
              <a:rPr lang="sv-SE" dirty="0" smtClean="0"/>
              <a:t>Oavsett anställningsform ska</a:t>
            </a:r>
          </a:p>
          <a:p>
            <a:pPr>
              <a:spcBef>
                <a:spcPts val="0"/>
              </a:spcBef>
            </a:pPr>
            <a:r>
              <a:rPr lang="sv-SE" dirty="0" smtClean="0"/>
              <a:t>en systematisk planering för kompetensutvecklingen ske</a:t>
            </a:r>
          </a:p>
          <a:p>
            <a:pPr>
              <a:spcBef>
                <a:spcPts val="0"/>
              </a:spcBef>
            </a:pPr>
            <a:r>
              <a:rPr lang="sv-SE" dirty="0" smtClean="0"/>
              <a:t>en individuell kompetensutvecklingsplan upprättas av den</a:t>
            </a:r>
          </a:p>
          <a:p>
            <a:pPr marL="0" indent="0">
              <a:spcBef>
                <a:spcPts val="0"/>
              </a:spcBef>
              <a:buNone/>
            </a:pPr>
            <a:r>
              <a:rPr lang="sv-SE" dirty="0" smtClean="0"/>
              <a:t>   anställde och chefen i samband med anställningen</a:t>
            </a:r>
          </a:p>
          <a:p>
            <a:pPr>
              <a:spcBef>
                <a:spcPts val="0"/>
              </a:spcBef>
            </a:pPr>
            <a:r>
              <a:rPr lang="sv-SE" dirty="0" smtClean="0"/>
              <a:t>regelbundna </a:t>
            </a:r>
            <a:r>
              <a:rPr lang="sv-SE" dirty="0"/>
              <a:t>möten </a:t>
            </a:r>
            <a:r>
              <a:rPr lang="sv-SE" dirty="0" smtClean="0"/>
              <a:t>genomföras minst </a:t>
            </a:r>
            <a:r>
              <a:rPr lang="sv-SE" dirty="0"/>
              <a:t>1 gång/år</a:t>
            </a:r>
          </a:p>
          <a:p>
            <a:pPr marL="0" indent="0">
              <a:spcBef>
                <a:spcPts val="0"/>
              </a:spcBef>
              <a:buNone/>
            </a:pPr>
            <a:endParaRPr lang="sv-SE" dirty="0" smtClean="0"/>
          </a:p>
          <a:p>
            <a:pPr marL="0" indent="0">
              <a:spcBef>
                <a:spcPts val="0"/>
              </a:spcBef>
              <a:buNone/>
            </a:pPr>
            <a:r>
              <a:rPr lang="sv-SE" dirty="0" smtClean="0"/>
              <a:t>Syftet är att den anställde ska ha behörighet för anställning som universitetslektor efter meriteringstiden (4 år)</a:t>
            </a:r>
          </a:p>
          <a:p>
            <a:pPr marL="0" indent="0">
              <a:buNone/>
            </a:pPr>
            <a:r>
              <a:rPr lang="sv-SE" dirty="0" smtClean="0"/>
              <a:t>Mall för kompetensutvecklingsplan finns framtagen</a:t>
            </a:r>
          </a:p>
          <a:p>
            <a:pPr marL="452438" lvl="1" indent="0">
              <a:lnSpc>
                <a:spcPct val="150000"/>
              </a:lnSpc>
              <a:spcBef>
                <a:spcPts val="0"/>
              </a:spcBef>
              <a:buNone/>
            </a:pPr>
            <a:endParaRPr lang="sv-SE" dirty="0"/>
          </a:p>
          <a:p>
            <a:pPr marL="452438" lvl="1" indent="0">
              <a:lnSpc>
                <a:spcPct val="150000"/>
              </a:lnSpc>
              <a:spcBef>
                <a:spcPts val="0"/>
              </a:spcBef>
              <a:buNone/>
            </a:pPr>
            <a:endParaRPr lang="sv-SE" dirty="0" smtClean="0"/>
          </a:p>
        </p:txBody>
      </p:sp>
    </p:spTree>
    <p:extLst>
      <p:ext uri="{BB962C8B-B14F-4D97-AF65-F5344CB8AC3E}">
        <p14:creationId xmlns:p14="http://schemas.microsoft.com/office/powerpoint/2010/main" val="16667734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Uppföljning – meriteringsperiod</a:t>
            </a:r>
            <a:endParaRPr lang="sv-SE" dirty="0"/>
          </a:p>
        </p:txBody>
      </p:sp>
      <p:sp>
        <p:nvSpPr>
          <p:cNvPr id="3" name="Platshållare för innehåll 2"/>
          <p:cNvSpPr>
            <a:spLocks noGrp="1"/>
          </p:cNvSpPr>
          <p:nvPr>
            <p:ph idx="1"/>
          </p:nvPr>
        </p:nvSpPr>
        <p:spPr>
          <a:xfrm>
            <a:off x="680500" y="1852313"/>
            <a:ext cx="7587440" cy="3563159"/>
          </a:xfrm>
        </p:spPr>
        <p:txBody>
          <a:bodyPr/>
          <a:lstStyle/>
          <a:p>
            <a:endParaRPr lang="sv-SE" dirty="0" smtClean="0"/>
          </a:p>
          <a:p>
            <a:endParaRPr lang="sv-SE" dirty="0" smtClean="0"/>
          </a:p>
          <a:p>
            <a:endParaRPr lang="sv-SE" dirty="0"/>
          </a:p>
        </p:txBody>
      </p:sp>
      <p:sp>
        <p:nvSpPr>
          <p:cNvPr id="4" name="Rektangel med rundade hörn 3"/>
          <p:cNvSpPr/>
          <p:nvPr/>
        </p:nvSpPr>
        <p:spPr bwMode="auto">
          <a:xfrm>
            <a:off x="809620" y="2603010"/>
            <a:ext cx="1019177" cy="742951"/>
          </a:xfrm>
          <a:prstGeom prst="roundRect">
            <a:avLst/>
          </a:prstGeom>
          <a:solidFill>
            <a:srgbClr val="00B0F0"/>
          </a:solidFill>
          <a:ln>
            <a:noFill/>
            <a:headEnd type="none" w="med" len="med"/>
            <a:tailEnd type="none" w="med" len="med"/>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r>
              <a:rPr lang="sv-SE" sz="1400" dirty="0" err="1" smtClean="0">
                <a:solidFill>
                  <a:schemeClr val="bg1"/>
                </a:solidFill>
                <a:latin typeface="Arial" charset="0"/>
              </a:rPr>
              <a:t>Bitr</a:t>
            </a:r>
            <a:r>
              <a:rPr lang="sv-SE" sz="1400" dirty="0" smtClean="0">
                <a:solidFill>
                  <a:schemeClr val="bg1"/>
                </a:solidFill>
                <a:latin typeface="Arial" charset="0"/>
              </a:rPr>
              <a:t> Lektor 4 år</a:t>
            </a:r>
            <a:endParaRPr kumimoji="0" lang="sv-SE" sz="1400" b="1" i="0" u="none" strike="noStrike" cap="none" normalizeH="0" baseline="0" dirty="0" smtClean="0">
              <a:ln>
                <a:noFill/>
              </a:ln>
              <a:solidFill>
                <a:schemeClr val="bg1"/>
              </a:solidFill>
              <a:effectLst/>
              <a:latin typeface="Arial" charset="0"/>
            </a:endParaRPr>
          </a:p>
        </p:txBody>
      </p:sp>
      <p:sp>
        <p:nvSpPr>
          <p:cNvPr id="6" name="V-form med huvud 5"/>
          <p:cNvSpPr/>
          <p:nvPr/>
        </p:nvSpPr>
        <p:spPr bwMode="auto">
          <a:xfrm rot="495732">
            <a:off x="1854207" y="2969873"/>
            <a:ext cx="4662974" cy="342900"/>
          </a:xfrm>
          <a:prstGeom prst="notchedRightArrow">
            <a:avLst/>
          </a:prstGeom>
          <a:solidFill>
            <a:srgbClr val="00B050"/>
          </a:solidFill>
          <a:ln w="9525" cap="flat" cmpd="sng" algn="ctr">
            <a:solidFill>
              <a:schemeClr val="accent3">
                <a:lumMod val="50000"/>
              </a:schemeClr>
            </a:solid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smtClean="0">
              <a:ln>
                <a:noFill/>
              </a:ln>
              <a:solidFill>
                <a:schemeClr val="tx2"/>
              </a:solidFill>
              <a:effectLst/>
              <a:latin typeface="Arial" charset="0"/>
            </a:endParaRPr>
          </a:p>
        </p:txBody>
      </p:sp>
      <p:sp>
        <p:nvSpPr>
          <p:cNvPr id="7" name="Bildtext 1 6"/>
          <p:cNvSpPr/>
          <p:nvPr/>
        </p:nvSpPr>
        <p:spPr bwMode="auto">
          <a:xfrm>
            <a:off x="7328719" y="1582668"/>
            <a:ext cx="1212980" cy="685332"/>
          </a:xfrm>
          <a:prstGeom prst="borderCallout1">
            <a:avLst>
              <a:gd name="adj1" fmla="val 98900"/>
              <a:gd name="adj2" fmla="val 28984"/>
              <a:gd name="adj3" fmla="val 245142"/>
              <a:gd name="adj4" fmla="val -127011"/>
            </a:avLst>
          </a:prstGeom>
          <a:solidFill>
            <a:schemeClr val="accent6">
              <a:lumMod val="40000"/>
              <a:lumOff val="60000"/>
            </a:schemeClr>
          </a:solidFill>
          <a:ln w="9525" cap="flat" cmpd="sng" algn="ctr">
            <a:solidFill>
              <a:srgbClr val="40404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sv-SE" sz="1200" dirty="0" smtClean="0">
                <a:solidFill>
                  <a:schemeClr val="accent2">
                    <a:lumMod val="75000"/>
                  </a:schemeClr>
                </a:solidFill>
              </a:rPr>
              <a:t>Prövning för befordran till lektor</a:t>
            </a:r>
          </a:p>
        </p:txBody>
      </p:sp>
      <p:sp>
        <p:nvSpPr>
          <p:cNvPr id="8" name="Bildtext 1 7"/>
          <p:cNvSpPr/>
          <p:nvPr/>
        </p:nvSpPr>
        <p:spPr bwMode="auto">
          <a:xfrm>
            <a:off x="1792450" y="5151626"/>
            <a:ext cx="2555615" cy="1613068"/>
          </a:xfrm>
          <a:prstGeom prst="borderCallout1">
            <a:avLst>
              <a:gd name="adj1" fmla="val 3736"/>
              <a:gd name="adj2" fmla="val 27500"/>
              <a:gd name="adj3" fmla="val 1825"/>
              <a:gd name="adj4" fmla="val 25680"/>
            </a:avLst>
          </a:prstGeom>
          <a:solidFill>
            <a:schemeClr val="accent6">
              <a:lumMod val="40000"/>
              <a:lumOff val="60000"/>
            </a:schemeClr>
          </a:solidFill>
          <a:ln w="9525" cap="flat" cmpd="sng" algn="ctr">
            <a:solidFill>
              <a:srgbClr val="40404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sv-SE" sz="1200" dirty="0" smtClean="0">
                <a:solidFill>
                  <a:schemeClr val="accent2">
                    <a:lumMod val="75000"/>
                  </a:schemeClr>
                </a:solidFill>
              </a:rPr>
              <a:t>Kompetensutvecklingsplan</a:t>
            </a:r>
            <a:endParaRPr lang="sv-SE" sz="1100" b="0" i="1" dirty="0" smtClean="0">
              <a:solidFill>
                <a:schemeClr val="accent2">
                  <a:lumMod val="75000"/>
                </a:schemeClr>
              </a:solidFill>
            </a:endParaRPr>
          </a:p>
          <a:p>
            <a:pPr>
              <a:buFont typeface="Arial" pitchFamily="34" charset="0"/>
              <a:buChar char="•"/>
            </a:pPr>
            <a:r>
              <a:rPr lang="sv-SE" sz="1100" b="0" i="1" dirty="0" smtClean="0">
                <a:solidFill>
                  <a:schemeClr val="accent2">
                    <a:lumMod val="75000"/>
                  </a:schemeClr>
                </a:solidFill>
              </a:rPr>
              <a:t>Vetenskaplig meritering</a:t>
            </a:r>
          </a:p>
          <a:p>
            <a:pPr>
              <a:buFont typeface="Arial" pitchFamily="34" charset="0"/>
              <a:buChar char="•"/>
            </a:pPr>
            <a:r>
              <a:rPr lang="sv-SE" sz="1100" b="0" i="1" dirty="0" smtClean="0">
                <a:solidFill>
                  <a:schemeClr val="accent2">
                    <a:lumMod val="75000"/>
                  </a:schemeClr>
                </a:solidFill>
              </a:rPr>
              <a:t>Pedagogisk meritering</a:t>
            </a:r>
            <a:endParaRPr lang="sv-SE" sz="1100" b="0" i="1" dirty="0">
              <a:solidFill>
                <a:schemeClr val="accent2">
                  <a:lumMod val="75000"/>
                </a:schemeClr>
              </a:solidFill>
            </a:endParaRPr>
          </a:p>
          <a:p>
            <a:pPr>
              <a:buFont typeface="Arial" pitchFamily="34" charset="0"/>
              <a:buChar char="•"/>
            </a:pPr>
            <a:r>
              <a:rPr lang="sv-SE" sz="1100" b="0" i="1" dirty="0">
                <a:solidFill>
                  <a:schemeClr val="accent2">
                    <a:lumMod val="75000"/>
                  </a:schemeClr>
                </a:solidFill>
              </a:rPr>
              <a:t>Ledarskap </a:t>
            </a:r>
            <a:r>
              <a:rPr lang="sv-SE" sz="1100" b="0" i="1" dirty="0" smtClean="0">
                <a:solidFill>
                  <a:schemeClr val="accent2">
                    <a:lumMod val="75000"/>
                  </a:schemeClr>
                </a:solidFill>
              </a:rPr>
              <a:t> och </a:t>
            </a:r>
            <a:r>
              <a:rPr lang="sv-SE" sz="1100" b="0" i="1" dirty="0" err="1" smtClean="0">
                <a:solidFill>
                  <a:schemeClr val="accent2">
                    <a:lumMod val="75000"/>
                  </a:schemeClr>
                </a:solidFill>
              </a:rPr>
              <a:t>adm</a:t>
            </a:r>
            <a:r>
              <a:rPr lang="sv-SE" sz="1100" b="0" i="1" dirty="0" smtClean="0">
                <a:solidFill>
                  <a:schemeClr val="accent2">
                    <a:lumMod val="75000"/>
                  </a:schemeClr>
                </a:solidFill>
              </a:rPr>
              <a:t> uppdrag</a:t>
            </a:r>
            <a:endParaRPr lang="sv-SE" sz="1100" b="0" i="1" dirty="0">
              <a:solidFill>
                <a:schemeClr val="accent2">
                  <a:lumMod val="75000"/>
                </a:schemeClr>
              </a:solidFill>
            </a:endParaRPr>
          </a:p>
          <a:p>
            <a:pPr lvl="0">
              <a:buFont typeface="Arial" pitchFamily="34" charset="0"/>
              <a:buChar char="•"/>
            </a:pPr>
            <a:r>
              <a:rPr lang="sv-SE" sz="1100" b="0" i="1" dirty="0" smtClean="0">
                <a:solidFill>
                  <a:schemeClr val="accent2">
                    <a:lumMod val="75000"/>
                  </a:schemeClr>
                </a:solidFill>
              </a:rPr>
              <a:t>Samverkan, innovation, </a:t>
            </a:r>
            <a:r>
              <a:rPr lang="sv-SE" sz="1100" b="0" i="1" dirty="0" err="1" smtClean="0">
                <a:solidFill>
                  <a:schemeClr val="accent2">
                    <a:lumMod val="75000"/>
                  </a:schemeClr>
                </a:solidFill>
              </a:rPr>
              <a:t>entrepr.skap</a:t>
            </a:r>
            <a:endParaRPr lang="sv-SE" sz="1100" b="0" i="1" dirty="0" smtClean="0">
              <a:solidFill>
                <a:schemeClr val="accent2">
                  <a:lumMod val="75000"/>
                </a:schemeClr>
              </a:solidFill>
            </a:endParaRPr>
          </a:p>
          <a:p>
            <a:pPr lvl="0">
              <a:buFont typeface="Arial" pitchFamily="34" charset="0"/>
              <a:buChar char="•"/>
            </a:pPr>
            <a:r>
              <a:rPr lang="sv-SE" sz="1100" b="0" i="1" dirty="0" smtClean="0">
                <a:solidFill>
                  <a:schemeClr val="accent2">
                    <a:lumMod val="75000"/>
                  </a:schemeClr>
                </a:solidFill>
              </a:rPr>
              <a:t>ETP och docent  info</a:t>
            </a:r>
          </a:p>
          <a:p>
            <a:pPr lvl="0">
              <a:buFont typeface="Arial" pitchFamily="34" charset="0"/>
              <a:buChar char="•"/>
            </a:pPr>
            <a:r>
              <a:rPr lang="sv-SE" sz="1100" b="0" i="1" dirty="0" smtClean="0">
                <a:solidFill>
                  <a:schemeClr val="accent2">
                    <a:lumMod val="75000"/>
                  </a:schemeClr>
                </a:solidFill>
              </a:rPr>
              <a:t>Avstämning inför framtiden</a:t>
            </a:r>
          </a:p>
          <a:p>
            <a:pPr lvl="0">
              <a:buFont typeface="Arial" pitchFamily="34" charset="0"/>
              <a:buChar char="•"/>
            </a:pPr>
            <a:r>
              <a:rPr lang="sv-SE" sz="1100" b="0" i="1" dirty="0" err="1" smtClean="0">
                <a:solidFill>
                  <a:schemeClr val="accent2">
                    <a:lumMod val="75000"/>
                  </a:schemeClr>
                </a:solidFill>
              </a:rPr>
              <a:t>Ev</a:t>
            </a:r>
            <a:r>
              <a:rPr lang="sv-SE" sz="1100" b="0" i="1" dirty="0" smtClean="0">
                <a:solidFill>
                  <a:schemeClr val="accent2">
                    <a:lumMod val="75000"/>
                  </a:schemeClr>
                </a:solidFill>
              </a:rPr>
              <a:t> ansökan om befordran</a:t>
            </a:r>
          </a:p>
          <a:p>
            <a:pPr lvl="0">
              <a:buFont typeface="Arial" pitchFamily="34" charset="0"/>
              <a:buChar char="•"/>
            </a:pPr>
            <a:r>
              <a:rPr lang="sv-SE" sz="1100" b="0" i="1" dirty="0">
                <a:solidFill>
                  <a:schemeClr val="accent2">
                    <a:lumMod val="75000"/>
                  </a:schemeClr>
                </a:solidFill>
              </a:rPr>
              <a:t>F</a:t>
            </a:r>
            <a:r>
              <a:rPr lang="sv-SE" sz="1100" b="0" i="1" dirty="0" smtClean="0">
                <a:solidFill>
                  <a:schemeClr val="accent2">
                    <a:lumMod val="75000"/>
                  </a:schemeClr>
                </a:solidFill>
              </a:rPr>
              <a:t>ortsatt karriärarplanering</a:t>
            </a:r>
          </a:p>
          <a:p>
            <a:pPr lvl="0"/>
            <a:r>
              <a:rPr lang="sv-SE" sz="1200" dirty="0" smtClean="0">
                <a:solidFill>
                  <a:srgbClr val="262626"/>
                </a:solidFill>
              </a:rPr>
              <a:t>	</a:t>
            </a:r>
          </a:p>
        </p:txBody>
      </p:sp>
      <p:sp>
        <p:nvSpPr>
          <p:cNvPr id="9" name="Bildtext 1 8"/>
          <p:cNvSpPr/>
          <p:nvPr/>
        </p:nvSpPr>
        <p:spPr bwMode="auto">
          <a:xfrm>
            <a:off x="4474220" y="5331896"/>
            <a:ext cx="1247776" cy="716593"/>
          </a:xfrm>
          <a:prstGeom prst="borderCallout1">
            <a:avLst>
              <a:gd name="adj1" fmla="val -3472"/>
              <a:gd name="adj2" fmla="val 27500"/>
              <a:gd name="adj3" fmla="val 1930"/>
              <a:gd name="adj4" fmla="val 30384"/>
            </a:avLst>
          </a:prstGeom>
          <a:solidFill>
            <a:schemeClr val="accent6">
              <a:lumMod val="40000"/>
              <a:lumOff val="60000"/>
            </a:schemeClr>
          </a:solidFill>
          <a:ln w="9525" cap="flat" cmpd="sng" algn="ctr">
            <a:solidFill>
              <a:srgbClr val="40404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sv-SE" sz="1200" dirty="0" smtClean="0">
                <a:solidFill>
                  <a:schemeClr val="accent2">
                    <a:lumMod val="75000"/>
                  </a:schemeClr>
                </a:solidFill>
              </a:rPr>
              <a:t>Finns behov av lektor tillsvidare?</a:t>
            </a:r>
          </a:p>
          <a:p>
            <a:pPr lvl="0"/>
            <a:endParaRPr lang="sv-SE" sz="1200" dirty="0" smtClean="0">
              <a:solidFill>
                <a:schemeClr val="accent2">
                  <a:lumMod val="75000"/>
                </a:schemeClr>
              </a:solidFill>
            </a:endParaRPr>
          </a:p>
        </p:txBody>
      </p:sp>
      <p:sp>
        <p:nvSpPr>
          <p:cNvPr id="25" name="Rektangel med rundade hörn 24"/>
          <p:cNvSpPr/>
          <p:nvPr/>
        </p:nvSpPr>
        <p:spPr bwMode="auto">
          <a:xfrm>
            <a:off x="809622" y="4193018"/>
            <a:ext cx="1019177" cy="634095"/>
          </a:xfrm>
          <a:prstGeom prst="roundRect">
            <a:avLst/>
          </a:prstGeom>
          <a:solidFill>
            <a:srgbClr val="00B0F0"/>
          </a:solidFill>
          <a:ln>
            <a:noFill/>
            <a:headEnd type="none" w="med" len="med"/>
            <a:tailEnd type="none" w="med" len="med"/>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r>
              <a:rPr kumimoji="0" lang="sv-SE" sz="1400" b="1" i="0" u="none" strike="noStrike" cap="none" normalizeH="0" baseline="0" dirty="0" err="1" smtClean="0">
                <a:ln>
                  <a:noFill/>
                </a:ln>
                <a:solidFill>
                  <a:schemeClr val="bg1"/>
                </a:solidFill>
                <a:effectLst/>
                <a:latin typeface="Arial" charset="0"/>
              </a:rPr>
              <a:t>Post</a:t>
            </a:r>
            <a:r>
              <a:rPr lang="sv-SE" sz="1400" dirty="0" err="1" smtClean="0">
                <a:solidFill>
                  <a:schemeClr val="bg1"/>
                </a:solidFill>
                <a:latin typeface="Arial" charset="0"/>
              </a:rPr>
              <a:t>dok-tor</a:t>
            </a:r>
            <a:r>
              <a:rPr lang="sv-SE" sz="1400" dirty="0" smtClean="0">
                <a:solidFill>
                  <a:schemeClr val="bg1"/>
                </a:solidFill>
                <a:latin typeface="Arial" charset="0"/>
              </a:rPr>
              <a:t> 2 år</a:t>
            </a:r>
            <a:endParaRPr kumimoji="0" lang="sv-SE" sz="1400" b="1" i="0" u="none" strike="noStrike" cap="none" normalizeH="0" baseline="0" dirty="0" smtClean="0">
              <a:ln>
                <a:noFill/>
              </a:ln>
              <a:solidFill>
                <a:schemeClr val="bg1"/>
              </a:solidFill>
              <a:effectLst/>
              <a:latin typeface="Arial" charset="0"/>
            </a:endParaRPr>
          </a:p>
        </p:txBody>
      </p:sp>
      <p:sp>
        <p:nvSpPr>
          <p:cNvPr id="26" name="V-form med huvud 25"/>
          <p:cNvSpPr/>
          <p:nvPr/>
        </p:nvSpPr>
        <p:spPr bwMode="auto">
          <a:xfrm rot="21161483">
            <a:off x="1839064" y="4213065"/>
            <a:ext cx="4718880" cy="380850"/>
          </a:xfrm>
          <a:prstGeom prst="notchedRightArrow">
            <a:avLst/>
          </a:prstGeom>
          <a:solidFill>
            <a:srgbClr val="00B050"/>
          </a:solidFill>
          <a:ln w="9525" cap="flat" cmpd="sng" algn="ctr">
            <a:solidFill>
              <a:schemeClr val="accent3">
                <a:lumMod val="50000"/>
              </a:schemeClr>
            </a:solid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smtClean="0">
              <a:ln>
                <a:noFill/>
              </a:ln>
              <a:solidFill>
                <a:schemeClr val="tx2"/>
              </a:solidFill>
              <a:effectLst/>
              <a:latin typeface="Arial" charset="0"/>
            </a:endParaRPr>
          </a:p>
        </p:txBody>
      </p:sp>
      <p:sp>
        <p:nvSpPr>
          <p:cNvPr id="27" name="Rektangel med rundade hörn 26"/>
          <p:cNvSpPr/>
          <p:nvPr/>
        </p:nvSpPr>
        <p:spPr bwMode="auto">
          <a:xfrm>
            <a:off x="847160" y="5120847"/>
            <a:ext cx="944099" cy="659378"/>
          </a:xfrm>
          <a:prstGeom prst="roundRect">
            <a:avLst/>
          </a:prstGeom>
          <a:solidFill>
            <a:srgbClr val="00B0F0"/>
          </a:solidFill>
          <a:ln>
            <a:noFill/>
            <a:headEnd type="none" w="med" len="med"/>
            <a:tailEnd type="none" w="med" len="med"/>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r>
              <a:rPr kumimoji="0" lang="sv-SE" sz="1200" b="1" i="0" u="none" strike="noStrike" cap="none" normalizeH="0" dirty="0" smtClean="0">
                <a:ln>
                  <a:noFill/>
                </a:ln>
                <a:solidFill>
                  <a:schemeClr val="bg1"/>
                </a:solidFill>
                <a:effectLst/>
                <a:latin typeface="Arial" charset="0"/>
              </a:rPr>
              <a:t> 2 år LAS</a:t>
            </a:r>
            <a:endParaRPr kumimoji="0" lang="sv-SE" sz="1200" b="1" i="0" u="none" strike="noStrike" cap="none" normalizeH="0" baseline="0" dirty="0" smtClean="0">
              <a:ln>
                <a:noFill/>
              </a:ln>
              <a:solidFill>
                <a:schemeClr val="bg1"/>
              </a:solidFill>
              <a:effectLst/>
              <a:latin typeface="Arial" charset="0"/>
            </a:endParaRPr>
          </a:p>
        </p:txBody>
      </p:sp>
      <p:sp>
        <p:nvSpPr>
          <p:cNvPr id="32" name="textruta 31"/>
          <p:cNvSpPr txBox="1"/>
          <p:nvPr/>
        </p:nvSpPr>
        <p:spPr>
          <a:xfrm>
            <a:off x="74433" y="2888648"/>
            <a:ext cx="697627" cy="276999"/>
          </a:xfrm>
          <a:prstGeom prst="rect">
            <a:avLst/>
          </a:prstGeom>
          <a:noFill/>
        </p:spPr>
        <p:txBody>
          <a:bodyPr wrap="none" rtlCol="0">
            <a:spAutoFit/>
          </a:bodyPr>
          <a:lstStyle/>
          <a:p>
            <a:r>
              <a:rPr lang="sv-SE" sz="1200" dirty="0" smtClean="0">
                <a:solidFill>
                  <a:srgbClr val="FF0000"/>
                </a:solidFill>
              </a:rPr>
              <a:t>Spår 1</a:t>
            </a:r>
            <a:r>
              <a:rPr lang="sv-SE" sz="1200" b="0" dirty="0" smtClean="0">
                <a:solidFill>
                  <a:schemeClr val="tx2"/>
                </a:solidFill>
              </a:rPr>
              <a:t> </a:t>
            </a:r>
          </a:p>
        </p:txBody>
      </p:sp>
      <p:sp>
        <p:nvSpPr>
          <p:cNvPr id="33" name="textruta 32"/>
          <p:cNvSpPr txBox="1"/>
          <p:nvPr/>
        </p:nvSpPr>
        <p:spPr>
          <a:xfrm>
            <a:off x="150915" y="4391823"/>
            <a:ext cx="697627" cy="276999"/>
          </a:xfrm>
          <a:prstGeom prst="rect">
            <a:avLst/>
          </a:prstGeom>
          <a:noFill/>
        </p:spPr>
        <p:txBody>
          <a:bodyPr wrap="none" rtlCol="0">
            <a:spAutoFit/>
          </a:bodyPr>
          <a:lstStyle/>
          <a:p>
            <a:r>
              <a:rPr lang="sv-SE" sz="1200" dirty="0" smtClean="0">
                <a:solidFill>
                  <a:srgbClr val="FF0000"/>
                </a:solidFill>
              </a:rPr>
              <a:t>Spår 2</a:t>
            </a:r>
            <a:r>
              <a:rPr lang="sv-SE" sz="1200" b="0" dirty="0" smtClean="0">
                <a:solidFill>
                  <a:schemeClr val="tx2"/>
                </a:solidFill>
              </a:rPr>
              <a:t> </a:t>
            </a:r>
          </a:p>
        </p:txBody>
      </p:sp>
      <p:sp>
        <p:nvSpPr>
          <p:cNvPr id="34" name="Rubrik 1"/>
          <p:cNvSpPr txBox="1">
            <a:spLocks/>
          </p:cNvSpPr>
          <p:nvPr/>
        </p:nvSpPr>
        <p:spPr bwMode="auto">
          <a:xfrm>
            <a:off x="2066924" y="2144975"/>
            <a:ext cx="8017661" cy="556434"/>
          </a:xfrm>
          <a:prstGeom prst="rect">
            <a:avLst/>
          </a:prstGeom>
          <a:noFill/>
          <a:ln w="9525">
            <a:noFill/>
            <a:miter lim="800000"/>
            <a:headEnd/>
            <a:tailEnd/>
          </a:ln>
        </p:spPr>
        <p:txBody>
          <a:bodyPr vert="horz" wrap="square" lIns="90516" tIns="45258" rIns="90516" bIns="45258" numCol="1" anchor="b" anchorCtr="0" compatLnSpc="1">
            <a:prstTxWarp prst="textNoShape">
              <a:avLst/>
            </a:prstTxWarp>
          </a:bodyPr>
          <a:lstStyle>
            <a:lvl1pPr algn="l" defTabSz="904875" rtl="0" eaLnBrk="1" fontAlgn="base" hangingPunct="1">
              <a:spcBef>
                <a:spcPct val="0"/>
              </a:spcBef>
              <a:spcAft>
                <a:spcPct val="0"/>
              </a:spcAft>
              <a:defRPr sz="3600" b="0">
                <a:solidFill>
                  <a:schemeClr val="tx1"/>
                </a:solidFill>
                <a:latin typeface="+mj-lt"/>
                <a:ea typeface="ＭＳ Ｐゴシック" charset="-128"/>
                <a:cs typeface="+mj-cs"/>
              </a:defRPr>
            </a:lvl1pPr>
            <a:lvl2pPr algn="l" defTabSz="904875" rtl="0" eaLnBrk="1" fontAlgn="base" hangingPunct="1">
              <a:spcBef>
                <a:spcPct val="0"/>
              </a:spcBef>
              <a:spcAft>
                <a:spcPct val="0"/>
              </a:spcAft>
              <a:defRPr sz="3000" b="1">
                <a:solidFill>
                  <a:schemeClr val="tx1"/>
                </a:solidFill>
                <a:latin typeface="Arial" charset="0"/>
                <a:ea typeface="ＭＳ Ｐゴシック" charset="-128"/>
              </a:defRPr>
            </a:lvl2pPr>
            <a:lvl3pPr algn="l" defTabSz="904875" rtl="0" eaLnBrk="1" fontAlgn="base" hangingPunct="1">
              <a:spcBef>
                <a:spcPct val="0"/>
              </a:spcBef>
              <a:spcAft>
                <a:spcPct val="0"/>
              </a:spcAft>
              <a:defRPr sz="3000" b="1">
                <a:solidFill>
                  <a:schemeClr val="tx1"/>
                </a:solidFill>
                <a:latin typeface="Arial" charset="0"/>
                <a:ea typeface="ＭＳ Ｐゴシック" charset="-128"/>
              </a:defRPr>
            </a:lvl3pPr>
            <a:lvl4pPr algn="l" defTabSz="904875" rtl="0" eaLnBrk="1" fontAlgn="base" hangingPunct="1">
              <a:spcBef>
                <a:spcPct val="0"/>
              </a:spcBef>
              <a:spcAft>
                <a:spcPct val="0"/>
              </a:spcAft>
              <a:defRPr sz="3000" b="1">
                <a:solidFill>
                  <a:schemeClr val="tx1"/>
                </a:solidFill>
                <a:latin typeface="Arial" charset="0"/>
                <a:ea typeface="ＭＳ Ｐゴシック" charset="-128"/>
              </a:defRPr>
            </a:lvl4pPr>
            <a:lvl5pPr algn="l" defTabSz="904875" rtl="0" eaLnBrk="1" fontAlgn="base" hangingPunct="1">
              <a:spcBef>
                <a:spcPct val="0"/>
              </a:spcBef>
              <a:spcAft>
                <a:spcPct val="0"/>
              </a:spcAft>
              <a:defRPr sz="3000" b="1">
                <a:solidFill>
                  <a:schemeClr val="tx1"/>
                </a:solidFill>
                <a:latin typeface="Arial" charset="0"/>
                <a:ea typeface="ＭＳ Ｐゴシック" charset="-128"/>
              </a:defRPr>
            </a:lvl5pPr>
            <a:lvl6pPr marL="457200" algn="l" defTabSz="904875" rtl="0" eaLnBrk="1" fontAlgn="base" hangingPunct="1">
              <a:spcBef>
                <a:spcPct val="0"/>
              </a:spcBef>
              <a:spcAft>
                <a:spcPct val="0"/>
              </a:spcAft>
              <a:defRPr sz="3000" b="1">
                <a:solidFill>
                  <a:schemeClr val="tx1"/>
                </a:solidFill>
                <a:latin typeface="Arial" charset="0"/>
              </a:defRPr>
            </a:lvl6pPr>
            <a:lvl7pPr marL="914400" algn="l" defTabSz="904875" rtl="0" eaLnBrk="1" fontAlgn="base" hangingPunct="1">
              <a:spcBef>
                <a:spcPct val="0"/>
              </a:spcBef>
              <a:spcAft>
                <a:spcPct val="0"/>
              </a:spcAft>
              <a:defRPr sz="3000" b="1">
                <a:solidFill>
                  <a:schemeClr val="tx1"/>
                </a:solidFill>
                <a:latin typeface="Arial" charset="0"/>
              </a:defRPr>
            </a:lvl7pPr>
            <a:lvl8pPr marL="1371600" algn="l" defTabSz="904875" rtl="0" eaLnBrk="1" fontAlgn="base" hangingPunct="1">
              <a:spcBef>
                <a:spcPct val="0"/>
              </a:spcBef>
              <a:spcAft>
                <a:spcPct val="0"/>
              </a:spcAft>
              <a:defRPr sz="3000" b="1">
                <a:solidFill>
                  <a:schemeClr val="tx1"/>
                </a:solidFill>
                <a:latin typeface="Arial" charset="0"/>
              </a:defRPr>
            </a:lvl8pPr>
            <a:lvl9pPr marL="1828800" algn="l" defTabSz="904875" rtl="0" eaLnBrk="1" fontAlgn="base" hangingPunct="1">
              <a:spcBef>
                <a:spcPct val="0"/>
              </a:spcBef>
              <a:spcAft>
                <a:spcPct val="0"/>
              </a:spcAft>
              <a:defRPr sz="3000" b="1">
                <a:solidFill>
                  <a:schemeClr val="tx1"/>
                </a:solidFill>
                <a:latin typeface="Arial" charset="0"/>
              </a:defRPr>
            </a:lvl9pPr>
          </a:lstStyle>
          <a:p>
            <a:r>
              <a:rPr lang="sv-SE" sz="2800" kern="0" dirty="0" smtClean="0">
                <a:solidFill>
                  <a:schemeClr val="accent1">
                    <a:lumMod val="60000"/>
                    <a:lumOff val="40000"/>
                  </a:schemeClr>
                </a:solidFill>
              </a:rPr>
              <a:t>1               2              3           4    ÅR </a:t>
            </a:r>
            <a:r>
              <a:rPr lang="sv-SE" sz="1000" kern="0" dirty="0" smtClean="0">
                <a:solidFill>
                  <a:schemeClr val="accent1">
                    <a:lumMod val="60000"/>
                    <a:lumOff val="40000"/>
                  </a:schemeClr>
                </a:solidFill>
              </a:rPr>
              <a:t> </a:t>
            </a:r>
          </a:p>
          <a:p>
            <a:r>
              <a:rPr lang="sv-SE" sz="2800" kern="0" dirty="0" smtClean="0">
                <a:solidFill>
                  <a:schemeClr val="accent1">
                    <a:lumMod val="60000"/>
                    <a:lumOff val="40000"/>
                  </a:schemeClr>
                </a:solidFill>
              </a:rPr>
              <a:t>							</a:t>
            </a:r>
            <a:endParaRPr lang="sv-SE" sz="2800" kern="0" dirty="0">
              <a:solidFill>
                <a:srgbClr val="FF0000"/>
              </a:solidFill>
            </a:endParaRPr>
          </a:p>
        </p:txBody>
      </p:sp>
      <p:cxnSp>
        <p:nvCxnSpPr>
          <p:cNvPr id="36" name="Rak 35"/>
          <p:cNvCxnSpPr/>
          <p:nvPr/>
        </p:nvCxnSpPr>
        <p:spPr bwMode="auto">
          <a:xfrm>
            <a:off x="2208238" y="2886074"/>
            <a:ext cx="18661" cy="233099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Rak 41"/>
          <p:cNvCxnSpPr/>
          <p:nvPr/>
        </p:nvCxnSpPr>
        <p:spPr bwMode="auto">
          <a:xfrm>
            <a:off x="3735355" y="2179071"/>
            <a:ext cx="0" cy="433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Rak 44"/>
          <p:cNvCxnSpPr/>
          <p:nvPr/>
        </p:nvCxnSpPr>
        <p:spPr bwMode="auto">
          <a:xfrm>
            <a:off x="5194039" y="2206442"/>
            <a:ext cx="0" cy="433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Rak 45"/>
          <p:cNvCxnSpPr/>
          <p:nvPr/>
        </p:nvCxnSpPr>
        <p:spPr bwMode="auto">
          <a:xfrm>
            <a:off x="6357255" y="2206442"/>
            <a:ext cx="0" cy="433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Rak 46"/>
          <p:cNvCxnSpPr/>
          <p:nvPr/>
        </p:nvCxnSpPr>
        <p:spPr bwMode="auto">
          <a:xfrm>
            <a:off x="2217569" y="2206442"/>
            <a:ext cx="0" cy="433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Rak 47"/>
          <p:cNvCxnSpPr/>
          <p:nvPr/>
        </p:nvCxnSpPr>
        <p:spPr bwMode="auto">
          <a:xfrm>
            <a:off x="5098108" y="3257549"/>
            <a:ext cx="0" cy="204683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Bildtext 1 49"/>
          <p:cNvSpPr/>
          <p:nvPr/>
        </p:nvSpPr>
        <p:spPr bwMode="auto">
          <a:xfrm>
            <a:off x="6476074" y="5331896"/>
            <a:ext cx="991525" cy="716593"/>
          </a:xfrm>
          <a:prstGeom prst="borderCallout1">
            <a:avLst>
              <a:gd name="adj1" fmla="val 58"/>
              <a:gd name="adj2" fmla="val 40522"/>
              <a:gd name="adj3" fmla="val -153197"/>
              <a:gd name="adj4" fmla="val -28402"/>
            </a:avLst>
          </a:prstGeom>
          <a:solidFill>
            <a:schemeClr val="accent6">
              <a:lumMod val="40000"/>
              <a:lumOff val="60000"/>
            </a:schemeClr>
          </a:solidFill>
          <a:ln w="9525" cap="flat" cmpd="sng" algn="ctr">
            <a:solidFill>
              <a:srgbClr val="40404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sv-SE" sz="1200" dirty="0" smtClean="0">
                <a:solidFill>
                  <a:schemeClr val="accent2">
                    <a:lumMod val="75000"/>
                  </a:schemeClr>
                </a:solidFill>
              </a:rPr>
              <a:t>Söka ledig lektorsan-ställning</a:t>
            </a:r>
          </a:p>
        </p:txBody>
      </p:sp>
      <p:sp>
        <p:nvSpPr>
          <p:cNvPr id="51" name="Rektangel med rundade hörn 50"/>
          <p:cNvSpPr/>
          <p:nvPr/>
        </p:nvSpPr>
        <p:spPr bwMode="auto">
          <a:xfrm>
            <a:off x="6476074" y="3358452"/>
            <a:ext cx="1009652" cy="757853"/>
          </a:xfrm>
          <a:prstGeom prst="roundRect">
            <a:avLst/>
          </a:prstGeom>
          <a:solidFill>
            <a:schemeClr val="accent2">
              <a:lumMod val="50000"/>
            </a:schemeClr>
          </a:solidFill>
          <a:ln>
            <a:noFill/>
            <a:headEnd type="none" w="med" len="med"/>
            <a:tailEnd type="none" w="med" len="med"/>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r>
              <a:rPr kumimoji="0" lang="sv-SE" sz="1400" b="1" i="0" u="none" strike="noStrike" cap="none" normalizeH="0" baseline="0" dirty="0" smtClean="0">
                <a:ln>
                  <a:noFill/>
                </a:ln>
                <a:solidFill>
                  <a:schemeClr val="bg1"/>
                </a:solidFill>
                <a:effectLst/>
                <a:latin typeface="Arial" charset="0"/>
              </a:rPr>
              <a:t>Lektor</a:t>
            </a:r>
          </a:p>
          <a:p>
            <a:pPr marL="0" marR="0" indent="0" algn="l" defTabSz="904875" rtl="0" eaLnBrk="1" fontAlgn="base" latinLnBrk="0" hangingPunct="1">
              <a:lnSpc>
                <a:spcPct val="100000"/>
              </a:lnSpc>
              <a:spcBef>
                <a:spcPct val="0"/>
              </a:spcBef>
              <a:spcAft>
                <a:spcPct val="0"/>
              </a:spcAft>
              <a:buClrTx/>
              <a:buSzTx/>
              <a:buFontTx/>
              <a:buNone/>
              <a:tabLst/>
            </a:pPr>
            <a:r>
              <a:rPr lang="sv-SE" sz="1400" dirty="0" err="1" smtClean="0">
                <a:solidFill>
                  <a:schemeClr val="bg1"/>
                </a:solidFill>
                <a:latin typeface="Arial" charset="0"/>
              </a:rPr>
              <a:t>tillsv</a:t>
            </a:r>
            <a:r>
              <a:rPr lang="sv-SE" sz="1400" dirty="0" smtClean="0">
                <a:solidFill>
                  <a:schemeClr val="bg1"/>
                </a:solidFill>
                <a:latin typeface="Arial" charset="0"/>
              </a:rPr>
              <a:t>. </a:t>
            </a:r>
            <a:endParaRPr kumimoji="0" lang="sv-SE" sz="1400" b="1" i="0" u="none" strike="noStrike" cap="none" normalizeH="0" baseline="0" dirty="0" smtClean="0">
              <a:ln>
                <a:noFill/>
              </a:ln>
              <a:solidFill>
                <a:schemeClr val="bg1"/>
              </a:solidFill>
              <a:effectLst/>
              <a:latin typeface="Arial" charset="0"/>
            </a:endParaRPr>
          </a:p>
        </p:txBody>
      </p:sp>
      <p:sp>
        <p:nvSpPr>
          <p:cNvPr id="52" name="textruta 51"/>
          <p:cNvSpPr txBox="1"/>
          <p:nvPr/>
        </p:nvSpPr>
        <p:spPr>
          <a:xfrm>
            <a:off x="1174778" y="4843848"/>
            <a:ext cx="288862" cy="307777"/>
          </a:xfrm>
          <a:prstGeom prst="rect">
            <a:avLst/>
          </a:prstGeom>
          <a:noFill/>
        </p:spPr>
        <p:txBody>
          <a:bodyPr wrap="none" rtlCol="0">
            <a:spAutoFit/>
          </a:bodyPr>
          <a:lstStyle/>
          <a:p>
            <a:r>
              <a:rPr lang="sv-SE" sz="1400" dirty="0" smtClean="0">
                <a:solidFill>
                  <a:schemeClr val="tx2"/>
                </a:solidFill>
              </a:rPr>
              <a:t>+</a:t>
            </a:r>
          </a:p>
        </p:txBody>
      </p:sp>
    </p:spTree>
    <p:extLst>
      <p:ext uri="{BB962C8B-B14F-4D97-AF65-F5344CB8AC3E}">
        <p14:creationId xmlns:p14="http://schemas.microsoft.com/office/powerpoint/2010/main" val="12869610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3. Universitetsadjunkt</a:t>
            </a:r>
            <a:endParaRPr lang="sv-SE" dirty="0"/>
          </a:p>
        </p:txBody>
      </p:sp>
      <p:sp>
        <p:nvSpPr>
          <p:cNvPr id="3" name="Platshållare för innehåll 2"/>
          <p:cNvSpPr>
            <a:spLocks noGrp="1"/>
          </p:cNvSpPr>
          <p:nvPr>
            <p:ph idx="1"/>
          </p:nvPr>
        </p:nvSpPr>
        <p:spPr/>
        <p:txBody>
          <a:bodyPr/>
          <a:lstStyle/>
          <a:p>
            <a:r>
              <a:rPr lang="sv-SE" dirty="0" smtClean="0"/>
              <a:t>LTH ska i första hand anställa lärare som avlagt doktorsexamen</a:t>
            </a:r>
          </a:p>
          <a:p>
            <a:r>
              <a:rPr lang="sv-SE" dirty="0" smtClean="0"/>
              <a:t>Anställa adjunkter om det finns särskilda skäl, t ex speciell yrkeskoppling/expertis</a:t>
            </a:r>
          </a:p>
          <a:p>
            <a:r>
              <a:rPr lang="sv-SE" dirty="0" smtClean="0"/>
              <a:t>Tillsvidareanställd adjunkt bör ges möjlighet att forskarstudera inom sin anställning</a:t>
            </a:r>
            <a:endParaRPr lang="sv-SE" dirty="0"/>
          </a:p>
        </p:txBody>
      </p:sp>
    </p:spTree>
    <p:extLst>
      <p:ext uri="{BB962C8B-B14F-4D97-AF65-F5344CB8AC3E}">
        <p14:creationId xmlns:p14="http://schemas.microsoft.com/office/powerpoint/2010/main" val="9727652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4. Forskare</a:t>
            </a:r>
            <a:endParaRPr lang="sv-SE" dirty="0"/>
          </a:p>
        </p:txBody>
      </p:sp>
      <p:sp>
        <p:nvSpPr>
          <p:cNvPr id="3" name="Platshållare för innehåll 2"/>
          <p:cNvSpPr>
            <a:spLocks noGrp="1"/>
          </p:cNvSpPr>
          <p:nvPr>
            <p:ph idx="1"/>
          </p:nvPr>
        </p:nvSpPr>
        <p:spPr/>
        <p:txBody>
          <a:bodyPr/>
          <a:lstStyle/>
          <a:p>
            <a:r>
              <a:rPr lang="sv-SE" dirty="0" smtClean="0"/>
              <a:t>Anställda som forskar och undervisar bör ha en läraranställning</a:t>
            </a:r>
          </a:p>
          <a:p>
            <a:r>
              <a:rPr lang="sv-SE" dirty="0" smtClean="0"/>
              <a:t>Tillsvidareanställning som forskare bör undvikas</a:t>
            </a:r>
          </a:p>
          <a:p>
            <a:r>
              <a:rPr lang="sv-SE" dirty="0" smtClean="0"/>
              <a:t>Tillsvidareanställd forskare bör ges möjlighet till kompetenstutveckling för prövning och omvandling till anställning som lärare, t ex universitetslektor</a:t>
            </a:r>
            <a:endParaRPr lang="sv-SE" dirty="0"/>
          </a:p>
        </p:txBody>
      </p:sp>
    </p:spTree>
    <p:extLst>
      <p:ext uri="{BB962C8B-B14F-4D97-AF65-F5344CB8AC3E}">
        <p14:creationId xmlns:p14="http://schemas.microsoft.com/office/powerpoint/2010/main" val="3722783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5. Befordran</a:t>
            </a:r>
            <a:endParaRPr lang="sv-SE" dirty="0"/>
          </a:p>
        </p:txBody>
      </p:sp>
      <p:sp>
        <p:nvSpPr>
          <p:cNvPr id="3" name="Platshållare för innehåll 2"/>
          <p:cNvSpPr>
            <a:spLocks noGrp="1"/>
          </p:cNvSpPr>
          <p:nvPr>
            <p:ph idx="1"/>
          </p:nvPr>
        </p:nvSpPr>
        <p:spPr/>
        <p:txBody>
          <a:bodyPr/>
          <a:lstStyle/>
          <a:p>
            <a:r>
              <a:rPr lang="sv-SE" dirty="0" smtClean="0"/>
              <a:t>LTH har en positiv syn på att anställda prövas för befordran</a:t>
            </a:r>
          </a:p>
          <a:p>
            <a:r>
              <a:rPr lang="sv-SE" dirty="0" smtClean="0"/>
              <a:t>Alla tillsvidareanställda lärare får söka och prövas till en högre anställning</a:t>
            </a:r>
          </a:p>
          <a:p>
            <a:r>
              <a:rPr lang="sv-SE" dirty="0" smtClean="0"/>
              <a:t>Institutionen ska inför en befordran yttra sig om strategiska överväganden, den anställdes bidrag till verksamhetens utveckling och den anställdes lämplighet</a:t>
            </a:r>
            <a:endParaRPr lang="sv-SE" dirty="0"/>
          </a:p>
        </p:txBody>
      </p:sp>
    </p:spTree>
    <p:extLst>
      <p:ext uri="{BB962C8B-B14F-4D97-AF65-F5344CB8AC3E}">
        <p14:creationId xmlns:p14="http://schemas.microsoft.com/office/powerpoint/2010/main" val="4272037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lstStyle/>
          <a:p>
            <a:r>
              <a:rPr lang="sv-SE" dirty="0" smtClean="0"/>
              <a:t>Forskarskatt</a:t>
            </a:r>
            <a:endParaRPr lang="sv-SE" dirty="0"/>
          </a:p>
        </p:txBody>
      </p:sp>
      <p:sp>
        <p:nvSpPr>
          <p:cNvPr id="5" name="Underrubrik 4"/>
          <p:cNvSpPr>
            <a:spLocks noGrp="1"/>
          </p:cNvSpPr>
          <p:nvPr>
            <p:ph type="subTitle" idx="1"/>
          </p:nvPr>
        </p:nvSpPr>
        <p:spPr/>
        <p:txBody>
          <a:bodyPr/>
          <a:lstStyle/>
          <a:p>
            <a:r>
              <a:rPr lang="sv-SE" dirty="0" smtClean="0"/>
              <a:t> </a:t>
            </a:r>
            <a:endParaRPr lang="sv-SE" dirty="0"/>
          </a:p>
        </p:txBody>
      </p:sp>
    </p:spTree>
    <p:extLst>
      <p:ext uri="{BB962C8B-B14F-4D97-AF65-F5344CB8AC3E}">
        <p14:creationId xmlns:p14="http://schemas.microsoft.com/office/powerpoint/2010/main" val="4265289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Vem kan ansöka om forskarskatt?</a:t>
            </a:r>
            <a:endParaRPr lang="sv-SE" dirty="0"/>
          </a:p>
        </p:txBody>
      </p:sp>
      <p:sp>
        <p:nvSpPr>
          <p:cNvPr id="3" name="Platshållare för innehåll 2"/>
          <p:cNvSpPr>
            <a:spLocks noGrp="1"/>
          </p:cNvSpPr>
          <p:nvPr>
            <p:ph idx="1"/>
          </p:nvPr>
        </p:nvSpPr>
        <p:spPr/>
        <p:txBody>
          <a:bodyPr/>
          <a:lstStyle/>
          <a:p>
            <a:pPr marL="0" indent="0">
              <a:buNone/>
            </a:pPr>
            <a:r>
              <a:rPr lang="sv-SE" dirty="0" smtClean="0"/>
              <a:t>Skattelättnad för vissa utländska arbetstagare som:</a:t>
            </a:r>
          </a:p>
          <a:p>
            <a:pPr lvl="0"/>
            <a:r>
              <a:rPr lang="sv-SE" dirty="0" smtClean="0"/>
              <a:t>når </a:t>
            </a:r>
            <a:r>
              <a:rPr lang="sv-SE" dirty="0"/>
              <a:t>upp till en ersättningsnivå som per månad </a:t>
            </a:r>
            <a:r>
              <a:rPr lang="sv-SE" dirty="0" smtClean="0"/>
              <a:t>överstiger </a:t>
            </a:r>
            <a:r>
              <a:rPr lang="sv-SE" dirty="0"/>
              <a:t>två gånger prisbasbeloppet för det kalenderår då arbetet påbörjas (</a:t>
            </a:r>
            <a:r>
              <a:rPr lang="sv-SE" dirty="0" smtClean="0"/>
              <a:t>89.000:- för 2014). Dessa får alltid forskarskatt</a:t>
            </a:r>
          </a:p>
          <a:p>
            <a:pPr marL="0" lvl="0" indent="0">
              <a:buNone/>
            </a:pPr>
            <a:r>
              <a:rPr lang="sv-SE" dirty="0"/>
              <a:t> </a:t>
            </a:r>
            <a:r>
              <a:rPr lang="sv-SE" dirty="0" smtClean="0"/>
              <a:t>  ELLER </a:t>
            </a:r>
            <a:endParaRPr lang="sv-SE" dirty="0"/>
          </a:p>
          <a:p>
            <a:pPr lvl="0"/>
            <a:r>
              <a:rPr lang="sv-SE" dirty="0" smtClean="0"/>
              <a:t>har befattning som expert/specialist, </a:t>
            </a:r>
            <a:r>
              <a:rPr lang="sv-SE" dirty="0"/>
              <a:t>forskare, företagsledare eller </a:t>
            </a:r>
            <a:r>
              <a:rPr lang="sv-SE" dirty="0" smtClean="0"/>
              <a:t>som annan nyckelperson. </a:t>
            </a:r>
            <a:r>
              <a:rPr lang="sv-SE" smtClean="0"/>
              <a:t>Bedöms från fall till fall</a:t>
            </a:r>
            <a:endParaRPr lang="sv-SE" dirty="0" smtClean="0"/>
          </a:p>
          <a:p>
            <a:endParaRPr lang="sv-SE" dirty="0"/>
          </a:p>
        </p:txBody>
      </p:sp>
    </p:spTree>
    <p:extLst>
      <p:ext uri="{BB962C8B-B14F-4D97-AF65-F5344CB8AC3E}">
        <p14:creationId xmlns:p14="http://schemas.microsoft.com/office/powerpoint/2010/main" val="932700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Forskarskatt innebär…</a:t>
            </a:r>
            <a:endParaRPr lang="sv-SE" dirty="0"/>
          </a:p>
        </p:txBody>
      </p:sp>
      <p:sp>
        <p:nvSpPr>
          <p:cNvPr id="3" name="Platshållare för innehåll 2"/>
          <p:cNvSpPr>
            <a:spLocks noGrp="1"/>
          </p:cNvSpPr>
          <p:nvPr>
            <p:ph idx="1"/>
          </p:nvPr>
        </p:nvSpPr>
        <p:spPr>
          <a:xfrm>
            <a:off x="657538" y="2030400"/>
            <a:ext cx="7587440" cy="3381429"/>
          </a:xfrm>
        </p:spPr>
        <p:txBody>
          <a:bodyPr/>
          <a:lstStyle/>
          <a:p>
            <a:r>
              <a:rPr lang="sv-SE" dirty="0" smtClean="0"/>
              <a:t>att 75 </a:t>
            </a:r>
            <a:r>
              <a:rPr lang="sv-SE" dirty="0"/>
              <a:t>procent av lönen och annan ersättning av arbetet tas upp som </a:t>
            </a:r>
            <a:r>
              <a:rPr lang="sv-SE" dirty="0" smtClean="0"/>
              <a:t>inkomst </a:t>
            </a:r>
            <a:r>
              <a:rPr lang="sv-SE" dirty="0"/>
              <a:t>vid </a:t>
            </a:r>
            <a:r>
              <a:rPr lang="sv-SE" dirty="0" smtClean="0"/>
              <a:t>beskattningen</a:t>
            </a:r>
          </a:p>
          <a:p>
            <a:r>
              <a:rPr lang="sv-SE" dirty="0" smtClean="0"/>
              <a:t>att </a:t>
            </a:r>
            <a:r>
              <a:rPr lang="sv-SE" dirty="0"/>
              <a:t>75 procent av </a:t>
            </a:r>
            <a:r>
              <a:rPr lang="sv-SE" dirty="0" smtClean="0"/>
              <a:t>ersättningen </a:t>
            </a:r>
            <a:r>
              <a:rPr lang="sv-SE" dirty="0"/>
              <a:t>används vid beräkningen av </a:t>
            </a:r>
            <a:r>
              <a:rPr lang="sv-SE" dirty="0" smtClean="0"/>
              <a:t>socialavgifterna</a:t>
            </a:r>
          </a:p>
          <a:p>
            <a:r>
              <a:rPr lang="sv-SE" dirty="0" smtClean="0"/>
              <a:t>i övrigt beskattas inkomsten enligt vanliga regler</a:t>
            </a:r>
          </a:p>
          <a:p>
            <a:pPr lvl="0"/>
            <a:r>
              <a:rPr lang="sv-SE" dirty="0"/>
              <a:t>omfattar de tre första åren i Sverige</a:t>
            </a:r>
          </a:p>
          <a:p>
            <a:endParaRPr lang="sv-SE" dirty="0" smtClean="0"/>
          </a:p>
          <a:p>
            <a:endParaRPr lang="sv-SE" dirty="0"/>
          </a:p>
        </p:txBody>
      </p:sp>
    </p:spTree>
    <p:extLst>
      <p:ext uri="{BB962C8B-B14F-4D97-AF65-F5344CB8AC3E}">
        <p14:creationId xmlns:p14="http://schemas.microsoft.com/office/powerpoint/2010/main" val="3726026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Semester</a:t>
            </a:r>
            <a:endParaRPr lang="sv-SE" dirty="0"/>
          </a:p>
        </p:txBody>
      </p:sp>
      <p:sp>
        <p:nvSpPr>
          <p:cNvPr id="3" name="Platshållare för innehåll 2"/>
          <p:cNvSpPr>
            <a:spLocks noGrp="1"/>
          </p:cNvSpPr>
          <p:nvPr>
            <p:ph idx="1"/>
          </p:nvPr>
        </p:nvSpPr>
        <p:spPr>
          <a:xfrm>
            <a:off x="784800" y="1848670"/>
            <a:ext cx="7387200" cy="3990530"/>
          </a:xfrm>
        </p:spPr>
        <p:txBody>
          <a:bodyPr/>
          <a:lstStyle/>
          <a:p>
            <a:r>
              <a:rPr lang="sv-SE" dirty="0"/>
              <a:t>Syftet är vila och rekreation på arbetsgivarens bekostnad</a:t>
            </a:r>
          </a:p>
          <a:p>
            <a:r>
              <a:rPr lang="sv-SE" dirty="0" smtClean="0"/>
              <a:t>Minst </a:t>
            </a:r>
            <a:r>
              <a:rPr lang="sv-SE" dirty="0"/>
              <a:t>20 dagar måste tas ut </a:t>
            </a:r>
            <a:r>
              <a:rPr lang="sv-SE" dirty="0" smtClean="0"/>
              <a:t>under året (om </a:t>
            </a:r>
            <a:r>
              <a:rPr lang="sv-SE" dirty="0"/>
              <a:t>man har minst 20 dagar betald semester) </a:t>
            </a:r>
          </a:p>
          <a:p>
            <a:r>
              <a:rPr lang="sv-SE" dirty="0" smtClean="0"/>
              <a:t>Arbetsgivaren ytterst ansvarig för att se till semestern </a:t>
            </a:r>
            <a:r>
              <a:rPr lang="sv-SE" b="1" dirty="0" smtClean="0"/>
              <a:t>läggs</a:t>
            </a:r>
            <a:r>
              <a:rPr lang="sv-SE" dirty="0" smtClean="0"/>
              <a:t> ut och att den </a:t>
            </a:r>
            <a:r>
              <a:rPr lang="sv-SE" b="1" dirty="0" smtClean="0"/>
              <a:t>tas</a:t>
            </a:r>
            <a:r>
              <a:rPr lang="sv-SE" dirty="0" smtClean="0"/>
              <a:t> ut</a:t>
            </a:r>
          </a:p>
          <a:p>
            <a:r>
              <a:rPr lang="sv-SE" dirty="0" smtClean="0"/>
              <a:t>Arbetsgivaren har den slutgiltiga bestämmanderätten om semesterns förläggning i tid</a:t>
            </a:r>
          </a:p>
          <a:p>
            <a:r>
              <a:rPr lang="sv-SE" dirty="0" smtClean="0"/>
              <a:t>Ska tas ut i ledighet, inte i pengar!</a:t>
            </a:r>
          </a:p>
        </p:txBody>
      </p:sp>
    </p:spTree>
    <p:extLst>
      <p:ext uri="{BB962C8B-B14F-4D97-AF65-F5344CB8AC3E}">
        <p14:creationId xmlns:p14="http://schemas.microsoft.com/office/powerpoint/2010/main" val="4188663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Forskarskatt innebär…</a:t>
            </a:r>
            <a:endParaRPr lang="sv-SE" dirty="0"/>
          </a:p>
        </p:txBody>
      </p:sp>
      <p:sp>
        <p:nvSpPr>
          <p:cNvPr id="3" name="Platshållare för innehåll 2"/>
          <p:cNvSpPr>
            <a:spLocks noGrp="1"/>
          </p:cNvSpPr>
          <p:nvPr>
            <p:ph idx="1"/>
          </p:nvPr>
        </p:nvSpPr>
        <p:spPr>
          <a:xfrm>
            <a:off x="657538" y="1848670"/>
            <a:ext cx="7587440" cy="3896930"/>
          </a:xfrm>
        </p:spPr>
        <p:txBody>
          <a:bodyPr/>
          <a:lstStyle/>
          <a:p>
            <a:r>
              <a:rPr lang="sv-SE" dirty="0" smtClean="0"/>
              <a:t>också </a:t>
            </a:r>
            <a:r>
              <a:rPr lang="sv-SE" dirty="0"/>
              <a:t>att vissa </a:t>
            </a:r>
            <a:r>
              <a:rPr lang="sv-SE" dirty="0" smtClean="0"/>
              <a:t>kostnadsersättningar </a:t>
            </a:r>
            <a:r>
              <a:rPr lang="sv-SE" dirty="0"/>
              <a:t>från arbetsgivaren som är relaterade till vistelsen i Sverige är fria från beskattning. De ingår inte heller i underlaget för socialavgifter. Det gäller kostnadsersättning </a:t>
            </a:r>
            <a:r>
              <a:rPr lang="sv-SE" dirty="0" smtClean="0"/>
              <a:t>för:</a:t>
            </a:r>
            <a:endParaRPr lang="sv-SE" dirty="0"/>
          </a:p>
          <a:p>
            <a:pPr lvl="1"/>
            <a:r>
              <a:rPr lang="sv-SE" dirty="0"/>
              <a:t>flyttning till och från Sverige</a:t>
            </a:r>
          </a:p>
          <a:p>
            <a:pPr lvl="1"/>
            <a:r>
              <a:rPr lang="sv-SE" dirty="0"/>
              <a:t>barns skolgång i grundskola och gymnasieskola eller liknande</a:t>
            </a:r>
          </a:p>
          <a:p>
            <a:pPr lvl="1"/>
            <a:r>
              <a:rPr lang="sv-SE" dirty="0"/>
              <a:t>två hemresor per år till tidigare hemland för arbetstagaren och övriga familjemedlemmar.</a:t>
            </a:r>
          </a:p>
          <a:p>
            <a:endParaRPr lang="sv-SE" dirty="0"/>
          </a:p>
        </p:txBody>
      </p:sp>
    </p:spTree>
    <p:extLst>
      <p:ext uri="{BB962C8B-B14F-4D97-AF65-F5344CB8AC3E}">
        <p14:creationId xmlns:p14="http://schemas.microsoft.com/office/powerpoint/2010/main" val="7044963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Kriterier för att få forskarskatt beviljad?</a:t>
            </a:r>
            <a:endParaRPr lang="sv-SE" dirty="0"/>
          </a:p>
        </p:txBody>
      </p:sp>
      <p:sp>
        <p:nvSpPr>
          <p:cNvPr id="3" name="Platshållare för innehåll 2"/>
          <p:cNvSpPr>
            <a:spLocks noGrp="1"/>
          </p:cNvSpPr>
          <p:nvPr>
            <p:ph idx="1"/>
          </p:nvPr>
        </p:nvSpPr>
        <p:spPr>
          <a:xfrm>
            <a:off x="657538" y="1576800"/>
            <a:ext cx="7587440" cy="4564800"/>
          </a:xfrm>
        </p:spPr>
        <p:txBody>
          <a:bodyPr/>
          <a:lstStyle/>
          <a:p>
            <a:r>
              <a:rPr lang="sv-SE" dirty="0"/>
              <a:t>p</a:t>
            </a:r>
            <a:r>
              <a:rPr lang="sv-SE" dirty="0" smtClean="0"/>
              <a:t>ersonen får </a:t>
            </a:r>
            <a:r>
              <a:rPr lang="sv-SE" dirty="0"/>
              <a:t>inte </a:t>
            </a:r>
            <a:r>
              <a:rPr lang="sv-SE" dirty="0" smtClean="0"/>
              <a:t>vara </a:t>
            </a:r>
            <a:r>
              <a:rPr lang="sv-SE" dirty="0"/>
              <a:t>svensk medborgare </a:t>
            </a:r>
          </a:p>
          <a:p>
            <a:r>
              <a:rPr lang="sv-SE" dirty="0" smtClean="0"/>
              <a:t>personen får inte </a:t>
            </a:r>
            <a:r>
              <a:rPr lang="sv-SE" dirty="0"/>
              <a:t>har bott eller vistats stadigvarande i Sverige någon gång under de fem kalenderår som föregått det år då arbetet påbörjas</a:t>
            </a:r>
          </a:p>
          <a:p>
            <a:pPr lvl="0"/>
            <a:r>
              <a:rPr lang="sv-SE" dirty="0" smtClean="0"/>
              <a:t>ansökan om forskaskatt ska ha inkommit </a:t>
            </a:r>
            <a:r>
              <a:rPr lang="sv-SE" dirty="0"/>
              <a:t>inom 3 </a:t>
            </a:r>
            <a:r>
              <a:rPr lang="sv-SE" dirty="0" smtClean="0"/>
              <a:t>mån </a:t>
            </a:r>
            <a:r>
              <a:rPr lang="sv-SE" dirty="0"/>
              <a:t>från att den sökande påbörjat sin anställning i </a:t>
            </a:r>
            <a:r>
              <a:rPr lang="sv-SE" dirty="0" smtClean="0"/>
              <a:t>Sverige</a:t>
            </a:r>
          </a:p>
          <a:p>
            <a:pPr lvl="0"/>
            <a:r>
              <a:rPr lang="sv-SE" dirty="0" smtClean="0"/>
              <a:t>det finns betydande svårigheter att rekrytera inom landet</a:t>
            </a:r>
            <a:endParaRPr lang="sv-SE" dirty="0"/>
          </a:p>
          <a:p>
            <a:r>
              <a:rPr lang="sv-SE" dirty="0" smtClean="0"/>
              <a:t>anställningen </a:t>
            </a:r>
            <a:r>
              <a:rPr lang="sv-SE" dirty="0"/>
              <a:t>är </a:t>
            </a:r>
            <a:r>
              <a:rPr lang="sv-SE" dirty="0" smtClean="0"/>
              <a:t>tidsbegränsad högst </a:t>
            </a:r>
            <a:r>
              <a:rPr lang="sv-SE" dirty="0"/>
              <a:t>fem </a:t>
            </a:r>
            <a:r>
              <a:rPr lang="sv-SE" dirty="0" smtClean="0"/>
              <a:t>år (har visat sig fungera även för tillsvidareanställningar)</a:t>
            </a:r>
          </a:p>
          <a:p>
            <a:pPr lvl="0"/>
            <a:r>
              <a:rPr lang="sv-SE" i="1" dirty="0" smtClean="0"/>
              <a:t>sökande </a:t>
            </a:r>
            <a:r>
              <a:rPr lang="sv-SE" i="1" dirty="0"/>
              <a:t>ska ha en doktorsexamen samt </a:t>
            </a:r>
            <a:r>
              <a:rPr lang="sv-SE" i="1" dirty="0" smtClean="0"/>
              <a:t>minst </a:t>
            </a:r>
            <a:r>
              <a:rPr lang="sv-SE" i="1" dirty="0"/>
              <a:t>2 års efterföljande fördjupningskompetens som forskare</a:t>
            </a:r>
          </a:p>
          <a:p>
            <a:endParaRPr lang="sv-SE" dirty="0"/>
          </a:p>
          <a:p>
            <a:endParaRPr lang="sv-SE" dirty="0"/>
          </a:p>
          <a:p>
            <a:endParaRPr lang="sv-SE" dirty="0"/>
          </a:p>
        </p:txBody>
      </p:sp>
    </p:spTree>
    <p:extLst>
      <p:ext uri="{BB962C8B-B14F-4D97-AF65-F5344CB8AC3E}">
        <p14:creationId xmlns:p14="http://schemas.microsoft.com/office/powerpoint/2010/main" val="7955721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Viktigt att tänka på…</a:t>
            </a:r>
            <a:endParaRPr lang="sv-SE" dirty="0"/>
          </a:p>
        </p:txBody>
      </p:sp>
      <p:sp>
        <p:nvSpPr>
          <p:cNvPr id="3" name="Platshållare för innehåll 2"/>
          <p:cNvSpPr>
            <a:spLocks noGrp="1"/>
          </p:cNvSpPr>
          <p:nvPr>
            <p:ph idx="1"/>
          </p:nvPr>
        </p:nvSpPr>
        <p:spPr>
          <a:xfrm>
            <a:off x="657538" y="1656000"/>
            <a:ext cx="7587440" cy="3755829"/>
          </a:xfrm>
        </p:spPr>
        <p:txBody>
          <a:bodyPr/>
          <a:lstStyle/>
          <a:p>
            <a:pPr lvl="0"/>
            <a:endParaRPr lang="sv-SE" dirty="0" smtClean="0"/>
          </a:p>
          <a:p>
            <a:pPr lvl="0"/>
            <a:r>
              <a:rPr lang="sv-SE" dirty="0" smtClean="0"/>
              <a:t>Vi måste argumentera för att det är svårrekryterat inom området och att personen är en expert/specialist</a:t>
            </a:r>
            <a:endParaRPr lang="sv-SE" dirty="0"/>
          </a:p>
          <a:p>
            <a:pPr lvl="0"/>
            <a:r>
              <a:rPr lang="sv-SE" dirty="0" smtClean="0"/>
              <a:t>Att </a:t>
            </a:r>
            <a:r>
              <a:rPr lang="sv-SE" dirty="0"/>
              <a:t>en person är mest meriterad är inte tillräckligt skäl för att det föreligger svårigheter att rekrytera inom </a:t>
            </a:r>
            <a:r>
              <a:rPr lang="sv-SE" dirty="0" smtClean="0"/>
              <a:t>landet</a:t>
            </a:r>
          </a:p>
          <a:p>
            <a:pPr lvl="0"/>
            <a:r>
              <a:rPr lang="sv-SE" dirty="0" smtClean="0"/>
              <a:t>Även yngre forskare, tex postdoktorer, kan ansöka om forskarskatt (om de har minst 2 års erfarenhet av forskning efter doktorsexamen)</a:t>
            </a:r>
            <a:endParaRPr lang="sv-SE" dirty="0"/>
          </a:p>
          <a:p>
            <a:endParaRPr lang="sv-SE" dirty="0"/>
          </a:p>
        </p:txBody>
      </p:sp>
    </p:spTree>
    <p:extLst>
      <p:ext uri="{BB962C8B-B14F-4D97-AF65-F5344CB8AC3E}">
        <p14:creationId xmlns:p14="http://schemas.microsoft.com/office/powerpoint/2010/main" val="555442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Semesterns längd</a:t>
            </a:r>
            <a:endParaRPr lang="sv-SE" dirty="0"/>
          </a:p>
        </p:txBody>
      </p:sp>
      <p:sp>
        <p:nvSpPr>
          <p:cNvPr id="3" name="Platshållare för innehåll 2"/>
          <p:cNvSpPr>
            <a:spLocks noGrp="1"/>
          </p:cNvSpPr>
          <p:nvPr>
            <p:ph idx="1"/>
          </p:nvPr>
        </p:nvSpPr>
        <p:spPr>
          <a:xfrm>
            <a:off x="2635200" y="1848670"/>
            <a:ext cx="5536800" cy="3563159"/>
          </a:xfrm>
        </p:spPr>
        <p:txBody>
          <a:bodyPr/>
          <a:lstStyle/>
          <a:p>
            <a:pPr marL="0" indent="0">
              <a:buNone/>
            </a:pPr>
            <a:r>
              <a:rPr lang="sv-SE" sz="2400" dirty="0" smtClean="0"/>
              <a:t>28 dagar – upp till 29 år </a:t>
            </a:r>
          </a:p>
          <a:p>
            <a:pPr marL="0" indent="0">
              <a:buNone/>
            </a:pPr>
            <a:r>
              <a:rPr lang="sv-SE" sz="2400" dirty="0" smtClean="0"/>
              <a:t>31 dagar – från 30 år </a:t>
            </a:r>
          </a:p>
          <a:p>
            <a:pPr marL="0" indent="0">
              <a:buNone/>
            </a:pPr>
            <a:r>
              <a:rPr lang="sv-SE" sz="2400" dirty="0" smtClean="0"/>
              <a:t>35 dagar – från 40 år</a:t>
            </a:r>
          </a:p>
          <a:p>
            <a:pPr marL="0" indent="0" algn="ctr">
              <a:buNone/>
            </a:pPr>
            <a:endParaRPr lang="sv-SE" sz="3200" i="1" dirty="0"/>
          </a:p>
        </p:txBody>
      </p:sp>
    </p:spTree>
    <p:extLst>
      <p:ext uri="{BB962C8B-B14F-4D97-AF65-F5344CB8AC3E}">
        <p14:creationId xmlns:p14="http://schemas.microsoft.com/office/powerpoint/2010/main" val="3267600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Semester för TA-personal</a:t>
            </a:r>
            <a:endParaRPr lang="sv-SE" dirty="0"/>
          </a:p>
        </p:txBody>
      </p:sp>
      <p:sp>
        <p:nvSpPr>
          <p:cNvPr id="3" name="Platshållare för innehåll 2"/>
          <p:cNvSpPr>
            <a:spLocks noGrp="1"/>
          </p:cNvSpPr>
          <p:nvPr>
            <p:ph idx="1"/>
          </p:nvPr>
        </p:nvSpPr>
        <p:spPr>
          <a:xfrm>
            <a:off x="784800" y="1848670"/>
            <a:ext cx="7387200" cy="3563159"/>
          </a:xfrm>
        </p:spPr>
        <p:txBody>
          <a:bodyPr/>
          <a:lstStyle/>
          <a:p>
            <a:r>
              <a:rPr lang="sv-SE" dirty="0" smtClean="0"/>
              <a:t>Ansökan om semester i Primula webb</a:t>
            </a:r>
          </a:p>
          <a:p>
            <a:r>
              <a:rPr lang="sv-SE" dirty="0" smtClean="0"/>
              <a:t>Minst 4 veckors sammanhängande semester under juni-augusti, om inte annat överenskommits</a:t>
            </a:r>
          </a:p>
          <a:p>
            <a:r>
              <a:rPr lang="sv-SE" dirty="0" smtClean="0"/>
              <a:t>Sommarsemestern bör planeras under april månad</a:t>
            </a:r>
          </a:p>
          <a:p>
            <a:endParaRPr lang="sv-SE" dirty="0"/>
          </a:p>
        </p:txBody>
      </p:sp>
    </p:spTree>
    <p:extLst>
      <p:ext uri="{BB962C8B-B14F-4D97-AF65-F5344CB8AC3E}">
        <p14:creationId xmlns:p14="http://schemas.microsoft.com/office/powerpoint/2010/main" val="2989961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Semester för lärare</a:t>
            </a:r>
            <a:endParaRPr lang="sv-SE" dirty="0"/>
          </a:p>
        </p:txBody>
      </p:sp>
      <p:sp>
        <p:nvSpPr>
          <p:cNvPr id="3" name="Platshållare för innehåll 2"/>
          <p:cNvSpPr>
            <a:spLocks noGrp="1"/>
          </p:cNvSpPr>
          <p:nvPr>
            <p:ph idx="1"/>
          </p:nvPr>
        </p:nvSpPr>
        <p:spPr>
          <a:xfrm>
            <a:off x="784800" y="1848670"/>
            <a:ext cx="7387200" cy="3563159"/>
          </a:xfrm>
        </p:spPr>
        <p:txBody>
          <a:bodyPr/>
          <a:lstStyle/>
          <a:p>
            <a:r>
              <a:rPr lang="sv-SE" dirty="0" smtClean="0"/>
              <a:t>Läggs ut enligt schablon (enligt Arbetstidsavtalet för lärare)</a:t>
            </a:r>
          </a:p>
          <a:p>
            <a:r>
              <a:rPr lang="sv-SE" dirty="0" smtClean="0"/>
              <a:t>Hela årssemestern läggs ut från måndagen efter midsommar och framåt</a:t>
            </a:r>
          </a:p>
          <a:p>
            <a:r>
              <a:rPr lang="sv-SE" dirty="0" smtClean="0"/>
              <a:t>Kan, om något händer, ändras i efterhand</a:t>
            </a:r>
          </a:p>
          <a:p>
            <a:r>
              <a:rPr lang="sv-SE" sz="1800" dirty="0" smtClean="0"/>
              <a:t>Om semester vid annan tid – underrätta prefekten senast 30 april. Ev. resterande semester läggs ut från midsommar och framåt</a:t>
            </a:r>
            <a:endParaRPr lang="sv-SE" sz="1800" dirty="0"/>
          </a:p>
        </p:txBody>
      </p:sp>
    </p:spTree>
    <p:extLst>
      <p:ext uri="{BB962C8B-B14F-4D97-AF65-F5344CB8AC3E}">
        <p14:creationId xmlns:p14="http://schemas.microsoft.com/office/powerpoint/2010/main" val="3795087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Semester för doktorander</a:t>
            </a:r>
            <a:endParaRPr lang="sv-SE" dirty="0"/>
          </a:p>
        </p:txBody>
      </p:sp>
      <p:sp>
        <p:nvSpPr>
          <p:cNvPr id="3" name="Platshållare för innehåll 2"/>
          <p:cNvSpPr>
            <a:spLocks noGrp="1"/>
          </p:cNvSpPr>
          <p:nvPr>
            <p:ph idx="1"/>
          </p:nvPr>
        </p:nvSpPr>
        <p:spPr>
          <a:xfrm>
            <a:off x="784800" y="1848670"/>
            <a:ext cx="7387200" cy="3563159"/>
          </a:xfrm>
        </p:spPr>
        <p:txBody>
          <a:bodyPr/>
          <a:lstStyle/>
          <a:p>
            <a:r>
              <a:rPr lang="sv-SE" dirty="0" smtClean="0"/>
              <a:t>Semester för doktorander lades tidigare ut enligt schablon (som för lärare)</a:t>
            </a:r>
          </a:p>
          <a:p>
            <a:r>
              <a:rPr lang="sv-SE" dirty="0" smtClean="0"/>
              <a:t>Från 2012 ska doktorander ansöka om semester i Primula webb</a:t>
            </a:r>
          </a:p>
          <a:p>
            <a:r>
              <a:rPr lang="sv-SE" dirty="0" smtClean="0"/>
              <a:t>All semester bör tas ut</a:t>
            </a:r>
          </a:p>
          <a:p>
            <a:r>
              <a:rPr lang="sv-SE" dirty="0" smtClean="0"/>
              <a:t>Antal semesterdagar regleras i samband med </a:t>
            </a:r>
            <a:r>
              <a:rPr lang="sv-SE" dirty="0" err="1" smtClean="0"/>
              <a:t>ev</a:t>
            </a:r>
            <a:r>
              <a:rPr lang="sv-SE" dirty="0" smtClean="0"/>
              <a:t> förlängning av anställning</a:t>
            </a:r>
          </a:p>
          <a:p>
            <a:r>
              <a:rPr lang="sv-SE" dirty="0" smtClean="0"/>
              <a:t>Kom ihåg att ansöka om semester på klämdagar!</a:t>
            </a:r>
          </a:p>
          <a:p>
            <a:pPr marL="0" indent="0">
              <a:buNone/>
            </a:pPr>
            <a:endParaRPr lang="sv-SE" dirty="0"/>
          </a:p>
        </p:txBody>
      </p:sp>
    </p:spTree>
    <p:extLst>
      <p:ext uri="{BB962C8B-B14F-4D97-AF65-F5344CB8AC3E}">
        <p14:creationId xmlns:p14="http://schemas.microsoft.com/office/powerpoint/2010/main" val="130987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Spara semester</a:t>
            </a:r>
            <a:endParaRPr lang="sv-SE" dirty="0"/>
          </a:p>
        </p:txBody>
      </p:sp>
      <p:sp>
        <p:nvSpPr>
          <p:cNvPr id="3" name="Platshållare för innehåll 2"/>
          <p:cNvSpPr>
            <a:spLocks noGrp="1"/>
          </p:cNvSpPr>
          <p:nvPr>
            <p:ph idx="1"/>
          </p:nvPr>
        </p:nvSpPr>
        <p:spPr>
          <a:xfrm>
            <a:off x="784800" y="1848670"/>
            <a:ext cx="7387200" cy="3860930"/>
          </a:xfrm>
        </p:spPr>
        <p:txBody>
          <a:bodyPr/>
          <a:lstStyle/>
          <a:p>
            <a:r>
              <a:rPr lang="sv-SE" dirty="0" smtClean="0"/>
              <a:t>Man får ha maximalt 35 dagar sparad semester</a:t>
            </a:r>
          </a:p>
          <a:p>
            <a:r>
              <a:rPr lang="sv-SE" sz="1600" dirty="0" smtClean="0"/>
              <a:t>Övergångsbestämmelse</a:t>
            </a:r>
            <a:r>
              <a:rPr lang="sv-SE" sz="1600" dirty="0"/>
              <a:t>: Tidigare fick man ha 40 dagar sparad semester. 31 december 2015 måste de sparade dagarna ha kommit ner till max 35</a:t>
            </a:r>
          </a:p>
          <a:p>
            <a:r>
              <a:rPr lang="sv-SE" dirty="0" smtClean="0"/>
              <a:t>Semesterdagar ska inte betalas ut i pengar utom i rena undantagsfall t ex långtidsjukskrivning. Hög arbetsbelastning är inte särskilt skäl.</a:t>
            </a:r>
          </a:p>
          <a:p>
            <a:r>
              <a:rPr lang="sv-SE" dirty="0"/>
              <a:t>Lärare kan, normalt sett, inte spara </a:t>
            </a:r>
            <a:r>
              <a:rPr lang="sv-SE" dirty="0" smtClean="0"/>
              <a:t>semester</a:t>
            </a:r>
          </a:p>
          <a:p>
            <a:r>
              <a:rPr lang="sv-SE" dirty="0" smtClean="0"/>
              <a:t>Årets </a:t>
            </a:r>
            <a:r>
              <a:rPr lang="sv-SE" dirty="0"/>
              <a:t>semester ska först tas ut – därefter sparad semester</a:t>
            </a:r>
          </a:p>
          <a:p>
            <a:pPr marL="0" indent="0">
              <a:buNone/>
            </a:pPr>
            <a:endParaRPr lang="sv-SE" dirty="0"/>
          </a:p>
        </p:txBody>
      </p:sp>
    </p:spTree>
    <p:extLst>
      <p:ext uri="{BB962C8B-B14F-4D97-AF65-F5344CB8AC3E}">
        <p14:creationId xmlns:p14="http://schemas.microsoft.com/office/powerpoint/2010/main" val="3916843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Semester och sjuk</a:t>
            </a:r>
            <a:endParaRPr lang="sv-SE" dirty="0"/>
          </a:p>
        </p:txBody>
      </p:sp>
      <p:sp>
        <p:nvSpPr>
          <p:cNvPr id="3" name="Platshållare för innehåll 2"/>
          <p:cNvSpPr>
            <a:spLocks noGrp="1"/>
          </p:cNvSpPr>
          <p:nvPr>
            <p:ph idx="1"/>
          </p:nvPr>
        </p:nvSpPr>
        <p:spPr>
          <a:xfrm>
            <a:off x="784800" y="1848670"/>
            <a:ext cx="7387200" cy="3563159"/>
          </a:xfrm>
        </p:spPr>
        <p:txBody>
          <a:bodyPr/>
          <a:lstStyle/>
          <a:p>
            <a:r>
              <a:rPr lang="sv-SE" dirty="0" smtClean="0"/>
              <a:t>Om man blir sjuk under semestern ska det anmälas till arbetsgivaren och semester ändras till sjuk</a:t>
            </a:r>
          </a:p>
          <a:p>
            <a:r>
              <a:rPr lang="sv-SE" dirty="0" smtClean="0"/>
              <a:t>Om man är långtidsjukskriven kan man ta ut både semester och vara sjukskriven. </a:t>
            </a:r>
          </a:p>
          <a:p>
            <a:r>
              <a:rPr lang="sv-SE" dirty="0" smtClean="0"/>
              <a:t>Lön och semesterersättning från arbetsgivaren och sjukpenning från Försäkringskassan samtidigt</a:t>
            </a:r>
            <a:endParaRPr lang="sv-SE" dirty="0"/>
          </a:p>
        </p:txBody>
      </p:sp>
    </p:spTree>
    <p:extLst>
      <p:ext uri="{BB962C8B-B14F-4D97-AF65-F5344CB8AC3E}">
        <p14:creationId xmlns:p14="http://schemas.microsoft.com/office/powerpoint/2010/main" val="424744809"/>
      </p:ext>
    </p:extLst>
  </p:cSld>
  <p:clrMapOvr>
    <a:masterClrMapping/>
  </p:clrMapOvr>
</p:sld>
</file>

<file path=ppt/theme/theme1.xml><?xml version="1.0" encoding="utf-8"?>
<a:theme xmlns:a="http://schemas.openxmlformats.org/drawingml/2006/main" name="LU_PPT-mall_2012_SV_120620">
  <a:themeElements>
    <a:clrScheme name="LU 2012">
      <a:dk1>
        <a:srgbClr val="9C6114"/>
      </a:dk1>
      <a:lt1>
        <a:srgbClr val="FFFFFF"/>
      </a:lt1>
      <a:dk2>
        <a:srgbClr val="4D4C44"/>
      </a:dk2>
      <a:lt2>
        <a:srgbClr val="000080"/>
      </a:lt2>
      <a:accent1>
        <a:srgbClr val="9A5B0B"/>
      </a:accent1>
      <a:accent2>
        <a:srgbClr val="E9C4C7"/>
      </a:accent2>
      <a:accent3>
        <a:srgbClr val="B9D3DC"/>
      </a:accent3>
      <a:accent4>
        <a:srgbClr val="ADCAB8"/>
      </a:accent4>
      <a:accent5>
        <a:srgbClr val="D6D2C4"/>
      </a:accent5>
      <a:accent6>
        <a:srgbClr val="BFB8AF"/>
      </a:accent6>
      <a:hlink>
        <a:srgbClr val="333333"/>
      </a:hlink>
      <a:folHlink>
        <a:srgbClr val="D2BA81"/>
      </a:folHlink>
    </a:clrScheme>
    <a:fontScheme name="LundsUniversite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04875" rtl="0" eaLnBrk="1" fontAlgn="base" latinLnBrk="0" hangingPunct="1">
          <a:lnSpc>
            <a:spcPct val="100000"/>
          </a:lnSpc>
          <a:spcBef>
            <a:spcPct val="0"/>
          </a:spcBef>
          <a:spcAft>
            <a:spcPct val="0"/>
          </a:spcAft>
          <a:buClrTx/>
          <a:buSzTx/>
          <a:buFontTx/>
          <a:buNone/>
          <a:tabLst/>
          <a:defRPr kumimoji="0" sz="1800" b="1"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04875" rtl="0" eaLnBrk="1" fontAlgn="base" latinLnBrk="0" hangingPunct="1">
          <a:lnSpc>
            <a:spcPct val="100000"/>
          </a:lnSpc>
          <a:spcBef>
            <a:spcPct val="0"/>
          </a:spcBef>
          <a:spcAft>
            <a:spcPct val="0"/>
          </a:spcAft>
          <a:buClrTx/>
          <a:buSzTx/>
          <a:buFontTx/>
          <a:buNone/>
          <a:tabLst/>
          <a:defRPr kumimoji="0" lang="sv-SE" sz="1800" b="1" i="0" u="none" strike="noStrike" cap="none" normalizeH="0" baseline="0">
            <a:ln>
              <a:noFill/>
            </a:ln>
            <a:solidFill>
              <a:schemeClr val="tx1"/>
            </a:solidFill>
            <a:effectLst/>
            <a:latin typeface="Arial" charset="0"/>
          </a:defRPr>
        </a:defPPr>
      </a:lstStyle>
    </a:lnDef>
    <a:txDef>
      <a:spPr>
        <a:noFill/>
      </a:spPr>
      <a:bodyPr wrap="none" rtlCol="0">
        <a:spAutoFit/>
      </a:bodyPr>
      <a:lstStyle>
        <a:defPPr>
          <a:defRPr sz="1200" b="0" dirty="0" err="1" smtClean="0">
            <a:solidFill>
              <a:schemeClr val="tx2"/>
            </a:solidFill>
          </a:defRPr>
        </a:defPPr>
      </a:lstStyle>
    </a:txDef>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formgivning 13">
        <a:dk1>
          <a:srgbClr val="000000"/>
        </a:dk1>
        <a:lt1>
          <a:srgbClr val="FFFFFF"/>
        </a:lt1>
        <a:dk2>
          <a:srgbClr val="000000"/>
        </a:dk2>
        <a:lt2>
          <a:srgbClr val="808080"/>
        </a:lt2>
        <a:accent1>
          <a:srgbClr val="996633"/>
        </a:accent1>
        <a:accent2>
          <a:srgbClr val="C4BC9C"/>
        </a:accent2>
        <a:accent3>
          <a:srgbClr val="FFFFFF"/>
        </a:accent3>
        <a:accent4>
          <a:srgbClr val="000000"/>
        </a:accent4>
        <a:accent5>
          <a:srgbClr val="CAB8AD"/>
        </a:accent5>
        <a:accent6>
          <a:srgbClr val="B1AA8D"/>
        </a:accent6>
        <a:hlink>
          <a:srgbClr val="EB730F"/>
        </a:hlink>
        <a:folHlink>
          <a:srgbClr val="0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8141</TotalTime>
  <Words>2058</Words>
  <Application>Microsoft Office PowerPoint</Application>
  <PresentationFormat>Anpassad</PresentationFormat>
  <Paragraphs>235</Paragraphs>
  <Slides>32</Slides>
  <Notes>25</Notes>
  <HiddenSlides>0</HiddenSlides>
  <MMClips>0</MMClips>
  <ScaleCrop>false</ScaleCrop>
  <HeadingPairs>
    <vt:vector size="4" baseType="variant">
      <vt:variant>
        <vt:lpstr>Tema</vt:lpstr>
      </vt:variant>
      <vt:variant>
        <vt:i4>1</vt:i4>
      </vt:variant>
      <vt:variant>
        <vt:lpstr>Bildrubriker</vt:lpstr>
      </vt:variant>
      <vt:variant>
        <vt:i4>32</vt:i4>
      </vt:variant>
    </vt:vector>
  </HeadingPairs>
  <TitlesOfParts>
    <vt:vector size="33" baseType="lpstr">
      <vt:lpstr>LU_PPT-mall_2012_SV_120620</vt:lpstr>
      <vt:lpstr>Informationsmöte personalfrågor</vt:lpstr>
      <vt:lpstr>Info om 4 områden</vt:lpstr>
      <vt:lpstr>Semester</vt:lpstr>
      <vt:lpstr>Semesterns längd</vt:lpstr>
      <vt:lpstr>Semester för TA-personal</vt:lpstr>
      <vt:lpstr>Semester för lärare</vt:lpstr>
      <vt:lpstr>Semester för doktorander</vt:lpstr>
      <vt:lpstr>Spara semester</vt:lpstr>
      <vt:lpstr>Semester och sjuk</vt:lpstr>
      <vt:lpstr>Personalstrategi för lärarkarriär vid LTH </vt:lpstr>
      <vt:lpstr>5 områden i beslutet</vt:lpstr>
      <vt:lpstr>1. Meriteringsanställning från doktorsexamen till universitetslektor tillsv</vt:lpstr>
      <vt:lpstr>1. Meriteringsanställning från doktorsexamen till universitetslektor tillsv, forts.</vt:lpstr>
      <vt:lpstr>1. Meriteringsanställning från doktorsexamen till universitetslektor tillsv, forts.</vt:lpstr>
      <vt:lpstr>Två meriteringsanställningar vid LTH Meriteringsperiod max 4 år innan tillsvidareanställning som universitetslektor</vt:lpstr>
      <vt:lpstr>Biträdande universitetslektor förutsättningar</vt:lpstr>
      <vt:lpstr>Biträdande universitetslektor behörighet</vt:lpstr>
      <vt:lpstr>Postdoktor förutsättningar</vt:lpstr>
      <vt:lpstr>Postdoktor behörighet</vt:lpstr>
      <vt:lpstr>Huvudspår för LTH</vt:lpstr>
      <vt:lpstr>Varför är det viktigt med tydliga karriärvägar för unga forskare?</vt:lpstr>
      <vt:lpstr>2. Karriärplanering under meriteringstiden till universitetslektor</vt:lpstr>
      <vt:lpstr>Uppföljning – meriteringsperiod</vt:lpstr>
      <vt:lpstr>3. Universitetsadjunkt</vt:lpstr>
      <vt:lpstr>4. Forskare</vt:lpstr>
      <vt:lpstr>5. Befordran</vt:lpstr>
      <vt:lpstr>Forskarskatt</vt:lpstr>
      <vt:lpstr>Vem kan ansöka om forskarskatt?</vt:lpstr>
      <vt:lpstr>Forskarskatt innebär…</vt:lpstr>
      <vt:lpstr>Forskarskatt innebär…</vt:lpstr>
      <vt:lpstr>Kriterier för att få forskarskatt beviljad?</vt:lpstr>
      <vt:lpstr>Viktigt att tänka på…</vt:lpstr>
    </vt:vector>
  </TitlesOfParts>
  <Company>LU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Kristine Widlund</dc:creator>
  <cp:lastModifiedBy>Camilla Nilsson</cp:lastModifiedBy>
  <cp:revision>368</cp:revision>
  <cp:lastPrinted>2013-11-05T11:51:26Z</cp:lastPrinted>
  <dcterms:created xsi:type="dcterms:W3CDTF">2012-09-02T09:52:36Z</dcterms:created>
  <dcterms:modified xsi:type="dcterms:W3CDTF">2014-04-11T06:44:21Z</dcterms:modified>
</cp:coreProperties>
</file>