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04" r:id="rId2"/>
    <p:sldId id="449" r:id="rId3"/>
    <p:sldId id="447" r:id="rId4"/>
    <p:sldId id="440" r:id="rId5"/>
    <p:sldId id="442" r:id="rId6"/>
    <p:sldId id="453" r:id="rId7"/>
    <p:sldId id="459" r:id="rId8"/>
    <p:sldId id="454" r:id="rId9"/>
    <p:sldId id="456" r:id="rId10"/>
    <p:sldId id="458" r:id="rId11"/>
    <p:sldId id="444" r:id="rId12"/>
    <p:sldId id="460" r:id="rId13"/>
    <p:sldId id="463" r:id="rId14"/>
    <p:sldId id="446" r:id="rId15"/>
    <p:sldId id="445" r:id="rId16"/>
    <p:sldId id="448" r:id="rId17"/>
    <p:sldId id="400" r:id="rId18"/>
    <p:sldId id="461" r:id="rId19"/>
    <p:sldId id="462" r:id="rId20"/>
    <p:sldId id="464" r:id="rId21"/>
    <p:sldId id="465" r:id="rId22"/>
  </p:sldIdLst>
  <p:sldSz cx="9001125" cy="6840538"/>
  <p:notesSz cx="6794500" cy="9906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ja.meib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B46"/>
    <a:srgbClr val="BED9C7"/>
    <a:srgbClr val="E9C4C7"/>
    <a:srgbClr val="404040"/>
    <a:srgbClr val="262626"/>
    <a:srgbClr val="D2BA81"/>
    <a:srgbClr val="FF689D"/>
    <a:srgbClr val="ADCAB8"/>
    <a:srgbClr val="BFB8A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3" autoAdjust="0"/>
    <p:restoredTop sz="99866" autoAdjust="0"/>
  </p:normalViewPr>
  <p:slideViewPr>
    <p:cSldViewPr snapToGrid="0" showGuides="1">
      <p:cViewPr varScale="1">
        <p:scale>
          <a:sx n="132" d="100"/>
          <a:sy n="132" d="100"/>
        </p:scale>
        <p:origin x="-1326" y="-90"/>
      </p:cViewPr>
      <p:guideLst>
        <p:guide orient="horz" pos="4212"/>
        <p:guide orient="horz" pos="802"/>
        <p:guide orient="horz" pos="119"/>
        <p:guide orient="horz" pos="1122"/>
        <p:guide pos="492"/>
        <p:guide pos="115"/>
        <p:guide pos="2617"/>
        <p:guide pos="5565"/>
      </p:guideLst>
    </p:cSldViewPr>
  </p:slideViewPr>
  <p:outlineViewPr>
    <p:cViewPr>
      <p:scale>
        <a:sx n="33" d="100"/>
        <a:sy n="33" d="100"/>
      </p:scale>
      <p:origin x="0" y="537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446" y="349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4283" cy="4953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51" y="0"/>
            <a:ext cx="2944283" cy="4953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AF53FA3B-A911-4294-9666-9D8A5388C07E}" type="datetimeFigureOut">
              <a:rPr lang="sv-SE" smtClean="0"/>
              <a:pPr/>
              <a:t>2013-11-05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4" y="9408980"/>
            <a:ext cx="2944283" cy="4953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51" y="9408980"/>
            <a:ext cx="2944283" cy="4953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FFF35AB-58F5-4C8C-9928-1BF89338304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0530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4283" cy="4953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51" y="0"/>
            <a:ext cx="2944283" cy="4953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DAAF5E47-94AA-AA43-B08E-C5A5421011EB}" type="datetimeFigureOut">
              <a:rPr lang="sv-SE" smtClean="0"/>
              <a:pPr/>
              <a:t>2013-11-05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742950"/>
            <a:ext cx="48895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4" y="9408980"/>
            <a:ext cx="2944283" cy="4953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51" y="9408980"/>
            <a:ext cx="2944283" cy="4953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CC13FD4B-1391-7946-A8ED-18550D8B130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2102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9440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4625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778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8172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849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10805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94342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97853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58238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32944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1625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0745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0420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342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0212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9497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9643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8182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186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1 rad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framsidor150 ny rosa.jpg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3401" y="188913"/>
            <a:ext cx="8647200" cy="6494400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 bwMode="auto">
          <a:xfrm>
            <a:off x="2655888" y="1516103"/>
            <a:ext cx="6178550" cy="128007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942848" y="1523248"/>
            <a:ext cx="5734178" cy="714380"/>
          </a:xfrm>
        </p:spPr>
        <p:txBody>
          <a:bodyPr lIns="0" tIns="97200" rIns="0" bIns="82800"/>
          <a:lstStyle>
            <a:lvl1pPr>
              <a:defRPr sz="3600"/>
            </a:lvl1pPr>
          </a:lstStyle>
          <a:p>
            <a:r>
              <a:rPr lang="sv-SE" dirty="0" smtClean="0"/>
              <a:t>Enradig titelrubrik</a:t>
            </a:r>
            <a:endParaRPr lang="sv-SE" dirty="0"/>
          </a:p>
        </p:txBody>
      </p:sp>
      <p:sp>
        <p:nvSpPr>
          <p:cNvPr id="1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2942848" y="2220953"/>
            <a:ext cx="5734178" cy="321507"/>
          </a:xfrm>
        </p:spPr>
        <p:txBody>
          <a:bodyPr lIns="0" tIns="108000" rIns="0"/>
          <a:lstStyle>
            <a:lvl1pPr marL="0" indent="0" algn="l">
              <a:buNone/>
              <a:defRPr sz="12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dirty="0" smtClean="0"/>
              <a:t>Underrubrik eller namn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2939428" y="2212035"/>
            <a:ext cx="58816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Bildobjekt 9" descr="Lunds_universitet RGB 150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2198" y="385307"/>
            <a:ext cx="769864" cy="945018"/>
          </a:xfrm>
          <a:prstGeom prst="rect">
            <a:avLst/>
          </a:prstGeom>
        </p:spPr>
      </p:pic>
      <p:pic>
        <p:nvPicPr>
          <p:cNvPr id="14" name="Bildobjekt 13" descr="Lunds sigill RGB 150.png"/>
          <p:cNvPicPr>
            <a:picLocks noChangeAspect="1"/>
          </p:cNvPicPr>
          <p:nvPr userDrawn="1"/>
        </p:nvPicPr>
        <p:blipFill>
          <a:blip r:embed="rId4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och punk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41349" y="1666308"/>
            <a:ext cx="4371974" cy="372010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346700" y="1666308"/>
            <a:ext cx="2917825" cy="3720107"/>
          </a:xfrm>
        </p:spPr>
        <p:txBody>
          <a:bodyPr/>
          <a:lstStyle>
            <a:lvl1pPr>
              <a:spcAft>
                <a:spcPts val="0"/>
              </a:spcAft>
              <a:buClr>
                <a:schemeClr val="tx2"/>
              </a:buClr>
              <a:defRPr sz="2200"/>
            </a:lvl1pPr>
            <a:lvl2pPr>
              <a:spcAft>
                <a:spcPts val="0"/>
              </a:spcAft>
              <a:buClr>
                <a:schemeClr val="tx2"/>
              </a:buClr>
              <a:defRPr sz="2200"/>
            </a:lvl2pPr>
            <a:lvl3pPr>
              <a:spcAft>
                <a:spcPts val="0"/>
              </a:spcAft>
              <a:buClr>
                <a:schemeClr val="tx2"/>
              </a:buClr>
              <a:defRPr sz="2000"/>
            </a:lvl3pPr>
            <a:lvl4pPr>
              <a:spcAft>
                <a:spcPts val="0"/>
              </a:spcAft>
              <a:buClr>
                <a:schemeClr val="tx2"/>
              </a:buCl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Skriv 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5" name="Rektangel 4"/>
          <p:cNvSpPr/>
          <p:nvPr userDrawn="1"/>
        </p:nvSpPr>
        <p:spPr bwMode="auto">
          <a:xfrm>
            <a:off x="7585075" y="5383213"/>
            <a:ext cx="1249363" cy="13033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" name="Bildobjekt 7" descr="Lunds_universitet RGB 150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4067" y="5573977"/>
            <a:ext cx="769864" cy="945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abell 4"/>
          <p:cNvSpPr>
            <a:spLocks noGrp="1"/>
          </p:cNvSpPr>
          <p:nvPr>
            <p:ph type="tbl" sz="quarter" idx="10"/>
          </p:nvPr>
        </p:nvSpPr>
        <p:spPr>
          <a:xfrm>
            <a:off x="781050" y="1781175"/>
            <a:ext cx="7464452" cy="358933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v-SE" smtClean="0"/>
              <a:t>Klicka på ikonen för att lägga till en tabell</a:t>
            </a:r>
            <a:endParaRPr lang="en-GB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43262" y="283771"/>
            <a:ext cx="758945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 bwMode="auto">
          <a:xfrm>
            <a:off x="0" y="0"/>
            <a:ext cx="9001125" cy="684053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ktangel 6"/>
          <p:cNvSpPr/>
          <p:nvPr userDrawn="1"/>
        </p:nvSpPr>
        <p:spPr bwMode="auto">
          <a:xfrm>
            <a:off x="181303" y="181372"/>
            <a:ext cx="8647388" cy="6495393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1408114" y="2227488"/>
            <a:ext cx="6176962" cy="821419"/>
          </a:xfrm>
        </p:spPr>
        <p:txBody>
          <a:bodyPr lIns="0" tIns="97200" rIns="0" bIns="86400"/>
          <a:lstStyle>
            <a:lvl1pPr>
              <a:defRPr sz="5400" baseline="0"/>
            </a:lvl1pPr>
          </a:lstStyle>
          <a:p>
            <a:r>
              <a:rPr lang="en-GB" dirty="0" err="1" smtClean="0"/>
              <a:t>Avsnittsrubrik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1402658" y="3049848"/>
            <a:ext cx="6177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Bildobjekt 9" descr="Lunds sigill RGB 150.png"/>
          <p:cNvPicPr>
            <a:picLocks noChangeAspect="1"/>
          </p:cNvPicPr>
          <p:nvPr userDrawn="1"/>
        </p:nvPicPr>
        <p:blipFill>
          <a:blip r:embed="rId2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 bwMode="auto">
          <a:xfrm>
            <a:off x="182563" y="182563"/>
            <a:ext cx="8647200" cy="64944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408114" y="2228490"/>
            <a:ext cx="6176962" cy="821419"/>
          </a:xfrm>
        </p:spPr>
        <p:txBody>
          <a:bodyPr lIns="0" tIns="97200" rIns="0" bIns="86400"/>
          <a:lstStyle>
            <a:lvl1pPr>
              <a:defRPr sz="5400" baseline="0"/>
            </a:lvl1pPr>
          </a:lstStyle>
          <a:p>
            <a:r>
              <a:rPr lang="en-GB" dirty="0" err="1" smtClean="0"/>
              <a:t>Avsnittsrubrik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 bwMode="auto">
          <a:xfrm>
            <a:off x="1402658" y="3052397"/>
            <a:ext cx="6177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" name="Bildobjekt 6" descr="Lunds sigill RGB 150.png"/>
          <p:cNvPicPr>
            <a:picLocks noChangeAspect="1"/>
          </p:cNvPicPr>
          <p:nvPr userDrawn="1"/>
        </p:nvPicPr>
        <p:blipFill>
          <a:blip r:embed="rId2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 bwMode="auto">
          <a:xfrm>
            <a:off x="0" y="0"/>
            <a:ext cx="9001125" cy="684053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ktangel 3"/>
          <p:cNvSpPr/>
          <p:nvPr userDrawn="1"/>
        </p:nvSpPr>
        <p:spPr bwMode="auto">
          <a:xfrm>
            <a:off x="181303" y="181372"/>
            <a:ext cx="8647388" cy="6495393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1408114" y="2225288"/>
            <a:ext cx="6176962" cy="821419"/>
          </a:xfrm>
        </p:spPr>
        <p:txBody>
          <a:bodyPr lIns="0" tIns="97200" rIns="0" bIns="86400"/>
          <a:lstStyle>
            <a:lvl1pPr>
              <a:defRPr sz="5400" baseline="0"/>
            </a:lvl1pPr>
          </a:lstStyle>
          <a:p>
            <a:r>
              <a:rPr lang="en-GB" dirty="0" err="1" smtClean="0"/>
              <a:t>Avsnittsrubrik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1402658" y="3052397"/>
            <a:ext cx="6177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Bildobjekt 7" descr="Lunds sigill RGB 150.png"/>
          <p:cNvPicPr>
            <a:picLocks noChangeAspect="1"/>
          </p:cNvPicPr>
          <p:nvPr userDrawn="1"/>
        </p:nvPicPr>
        <p:blipFill>
          <a:blip r:embed="rId2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 bwMode="auto">
          <a:xfrm>
            <a:off x="0" y="0"/>
            <a:ext cx="9001125" cy="684053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ktangel 3"/>
          <p:cNvSpPr/>
          <p:nvPr userDrawn="1"/>
        </p:nvSpPr>
        <p:spPr bwMode="auto">
          <a:xfrm>
            <a:off x="179099" y="182563"/>
            <a:ext cx="8647388" cy="6495393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1408114" y="2226835"/>
            <a:ext cx="6176962" cy="821419"/>
          </a:xfrm>
        </p:spPr>
        <p:txBody>
          <a:bodyPr lIns="0" tIns="97200" rIns="0" bIns="86400"/>
          <a:lstStyle>
            <a:lvl1pPr>
              <a:defRPr sz="5400" baseline="0"/>
            </a:lvl1pPr>
          </a:lstStyle>
          <a:p>
            <a:r>
              <a:rPr lang="en-GB" dirty="0" err="1" smtClean="0"/>
              <a:t>Avsnittsrubrik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1402658" y="3052397"/>
            <a:ext cx="6177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Bildobjekt 7" descr="Lunds sigill RGB 150.png"/>
          <p:cNvPicPr>
            <a:picLocks noChangeAspect="1"/>
          </p:cNvPicPr>
          <p:nvPr userDrawn="1"/>
        </p:nvPicPr>
        <p:blipFill>
          <a:blip r:embed="rId2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 bwMode="auto">
          <a:xfrm>
            <a:off x="0" y="0"/>
            <a:ext cx="9001125" cy="684053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ktangel 3"/>
          <p:cNvSpPr/>
          <p:nvPr userDrawn="1"/>
        </p:nvSpPr>
        <p:spPr bwMode="auto">
          <a:xfrm>
            <a:off x="179099" y="182563"/>
            <a:ext cx="8647388" cy="6495393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1408114" y="2225288"/>
            <a:ext cx="6176962" cy="821419"/>
          </a:xfrm>
        </p:spPr>
        <p:txBody>
          <a:bodyPr lIns="0" tIns="97200" rIns="0" bIns="86400"/>
          <a:lstStyle>
            <a:lvl1pPr>
              <a:defRPr sz="5400" baseline="0"/>
            </a:lvl1pPr>
          </a:lstStyle>
          <a:p>
            <a:r>
              <a:rPr lang="en-GB" dirty="0" err="1" smtClean="0"/>
              <a:t>Avsnittsrubrik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1402658" y="3052397"/>
            <a:ext cx="6177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Bildobjekt 7" descr="Lunds sigill RGB 150.png"/>
          <p:cNvPicPr>
            <a:picLocks noChangeAspect="1"/>
          </p:cNvPicPr>
          <p:nvPr userDrawn="1"/>
        </p:nvPicPr>
        <p:blipFill>
          <a:blip r:embed="rId2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 bwMode="auto">
          <a:xfrm>
            <a:off x="179099" y="183473"/>
            <a:ext cx="8647388" cy="6495393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Bildobjekt 4" descr="Lunds_universitet RGB 150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53903" y="1282700"/>
            <a:ext cx="3325247" cy="40817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2 rader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framsidor150 ny rosa.jpg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3401" y="188913"/>
            <a:ext cx="8647200" cy="6494400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 bwMode="auto">
          <a:xfrm>
            <a:off x="2655888" y="1516104"/>
            <a:ext cx="6178550" cy="184729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942848" y="1510712"/>
            <a:ext cx="5734178" cy="1189477"/>
          </a:xfrm>
        </p:spPr>
        <p:txBody>
          <a:bodyPr lIns="0" tIns="97200" rIns="0" bIns="82800" anchor="t" anchorCtr="0"/>
          <a:lstStyle>
            <a:lvl1pPr>
              <a:defRPr sz="3600"/>
            </a:lvl1pPr>
          </a:lstStyle>
          <a:p>
            <a:r>
              <a:rPr lang="sv-SE" dirty="0" smtClean="0"/>
              <a:t>Tvåradig </a:t>
            </a:r>
            <a:br>
              <a:rPr lang="sv-SE" dirty="0" smtClean="0"/>
            </a:br>
            <a:r>
              <a:rPr lang="sv-SE" dirty="0" smtClean="0"/>
              <a:t>titelrubrik</a:t>
            </a:r>
            <a:endParaRPr lang="sv-SE" dirty="0"/>
          </a:p>
        </p:txBody>
      </p:sp>
      <p:sp>
        <p:nvSpPr>
          <p:cNvPr id="1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2942848" y="2777523"/>
            <a:ext cx="5734178" cy="321507"/>
          </a:xfrm>
        </p:spPr>
        <p:txBody>
          <a:bodyPr lIns="0" tIns="108000" rIns="0"/>
          <a:lstStyle>
            <a:lvl1pPr marL="0" indent="0" algn="l">
              <a:buNone/>
              <a:defRPr sz="12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dirty="0" smtClean="0"/>
              <a:t>Underrubrik eller namn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2939428" y="2768605"/>
            <a:ext cx="58816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Bildobjekt 12" descr="Lunds sigill RGB 150.png"/>
          <p:cNvPicPr>
            <a:picLocks noChangeAspect="1"/>
          </p:cNvPicPr>
          <p:nvPr userDrawn="1"/>
        </p:nvPicPr>
        <p:blipFill>
          <a:blip r:embed="rId3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  <p:pic>
        <p:nvPicPr>
          <p:cNvPr id="12" name="Bildobjekt 11" descr="Lunds_universitet RGB 150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62198" y="385307"/>
            <a:ext cx="769864" cy="945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1 rad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framsidor150 ny grön.jpg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3401" y="190051"/>
            <a:ext cx="8647200" cy="6494400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 bwMode="auto">
          <a:xfrm>
            <a:off x="2655888" y="1516103"/>
            <a:ext cx="6178550" cy="128007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942848" y="1523248"/>
            <a:ext cx="5734178" cy="714380"/>
          </a:xfrm>
        </p:spPr>
        <p:txBody>
          <a:bodyPr lIns="0" tIns="97200" rIns="0" bIns="82800"/>
          <a:lstStyle>
            <a:lvl1pPr>
              <a:defRPr sz="3600"/>
            </a:lvl1pPr>
          </a:lstStyle>
          <a:p>
            <a:r>
              <a:rPr lang="sv-SE" dirty="0" smtClean="0"/>
              <a:t>Enradig titelrubrik</a:t>
            </a:r>
            <a:endParaRPr lang="sv-SE" dirty="0"/>
          </a:p>
        </p:txBody>
      </p:sp>
      <p:sp>
        <p:nvSpPr>
          <p:cNvPr id="1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2942848" y="2220953"/>
            <a:ext cx="5734178" cy="321507"/>
          </a:xfrm>
        </p:spPr>
        <p:txBody>
          <a:bodyPr lIns="0" tIns="108000" rIns="0"/>
          <a:lstStyle>
            <a:lvl1pPr marL="0" indent="0" algn="l">
              <a:buNone/>
              <a:defRPr sz="12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dirty="0" smtClean="0"/>
              <a:t>Underrubrik eller namn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2939428" y="2212035"/>
            <a:ext cx="58816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Bildobjekt 12" descr="Lunds sigill RGB 150.png"/>
          <p:cNvPicPr>
            <a:picLocks noChangeAspect="1"/>
          </p:cNvPicPr>
          <p:nvPr userDrawn="1"/>
        </p:nvPicPr>
        <p:blipFill>
          <a:blip r:embed="rId3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  <p:pic>
        <p:nvPicPr>
          <p:cNvPr id="10" name="Bildobjekt 9" descr="Lunds_universitet RGB 150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62198" y="385307"/>
            <a:ext cx="769864" cy="945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2 rader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framsidor150 ny grön.jpg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3401" y="190051"/>
            <a:ext cx="8647200" cy="6494400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 bwMode="auto">
          <a:xfrm>
            <a:off x="2655888" y="1516104"/>
            <a:ext cx="6178550" cy="184729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942848" y="1510712"/>
            <a:ext cx="5734178" cy="1189477"/>
          </a:xfrm>
        </p:spPr>
        <p:txBody>
          <a:bodyPr lIns="0" tIns="97200" rIns="0" bIns="82800" anchor="t" anchorCtr="0"/>
          <a:lstStyle>
            <a:lvl1pPr>
              <a:defRPr sz="3600" baseline="0"/>
            </a:lvl1pPr>
          </a:lstStyle>
          <a:p>
            <a:r>
              <a:rPr lang="sv-SE" dirty="0" smtClean="0"/>
              <a:t>Tvåradig </a:t>
            </a:r>
            <a:br>
              <a:rPr lang="sv-SE" dirty="0" smtClean="0"/>
            </a:br>
            <a:r>
              <a:rPr lang="sv-SE" dirty="0" smtClean="0"/>
              <a:t>titelrubrik</a:t>
            </a:r>
            <a:endParaRPr lang="sv-SE" dirty="0"/>
          </a:p>
        </p:txBody>
      </p:sp>
      <p:sp>
        <p:nvSpPr>
          <p:cNvPr id="1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2942848" y="2777523"/>
            <a:ext cx="5734178" cy="321507"/>
          </a:xfrm>
        </p:spPr>
        <p:txBody>
          <a:bodyPr lIns="0" tIns="108000" rIns="0"/>
          <a:lstStyle>
            <a:lvl1pPr marL="0" indent="0" algn="l">
              <a:buNone/>
              <a:defRPr sz="12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dirty="0" smtClean="0"/>
              <a:t>Underrubrik eller namn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2939428" y="2768605"/>
            <a:ext cx="58816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Bildobjekt 13" descr="Lunds sigill RGB 150.png"/>
          <p:cNvPicPr>
            <a:picLocks noChangeAspect="1"/>
          </p:cNvPicPr>
          <p:nvPr userDrawn="1"/>
        </p:nvPicPr>
        <p:blipFill>
          <a:blip r:embed="rId3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  <p:pic>
        <p:nvPicPr>
          <p:cNvPr id="12" name="Bildobjekt 11" descr="Lunds_universitet RGB 150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62198" y="385307"/>
            <a:ext cx="769864" cy="945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57538" y="1848670"/>
            <a:ext cx="7587440" cy="3563159"/>
          </a:xfrm>
        </p:spPr>
        <p:txBody>
          <a:bodyPr/>
          <a:lstStyle>
            <a:lvl1pPr>
              <a:spcAft>
                <a:spcPts val="0"/>
              </a:spcAft>
              <a:defRPr sz="2200"/>
            </a:lvl1pPr>
            <a:lvl2pPr>
              <a:spcAft>
                <a:spcPts val="0"/>
              </a:spcAft>
              <a:buClr>
                <a:schemeClr val="tx2"/>
              </a:buClr>
              <a:defRPr sz="2200"/>
            </a:lvl2pPr>
            <a:lvl3pPr>
              <a:spcAft>
                <a:spcPts val="0"/>
              </a:spcAft>
              <a:buClr>
                <a:schemeClr val="tx2"/>
              </a:buClr>
              <a:defRPr/>
            </a:lvl3pPr>
            <a:lvl4pPr>
              <a:spcAft>
                <a:spcPts val="0"/>
              </a:spcAft>
              <a:buClr>
                <a:schemeClr val="tx2"/>
              </a:buClr>
              <a:defRPr/>
            </a:lvl4pPr>
          </a:lstStyle>
          <a:p>
            <a:pPr lvl="0"/>
            <a:r>
              <a:rPr lang="sv-SE" dirty="0" smtClean="0"/>
              <a:t>Skriv 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cxnSp>
        <p:nvCxnSpPr>
          <p:cNvPr id="11" name="Rak 10"/>
          <p:cNvCxnSpPr/>
          <p:nvPr userDrawn="1"/>
        </p:nvCxnSpPr>
        <p:spPr bwMode="auto">
          <a:xfrm>
            <a:off x="745259" y="1499383"/>
            <a:ext cx="750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punk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40244" y="1666308"/>
            <a:ext cx="3131642" cy="372010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051300" y="1666307"/>
            <a:ext cx="4213225" cy="3720107"/>
          </a:xfrm>
        </p:spPr>
        <p:txBody>
          <a:bodyPr/>
          <a:lstStyle>
            <a:lvl1pPr>
              <a:spcAft>
                <a:spcPts val="0"/>
              </a:spcAft>
              <a:buClr>
                <a:schemeClr val="tx2"/>
              </a:buClr>
              <a:defRPr sz="2200"/>
            </a:lvl1pPr>
            <a:lvl2pPr>
              <a:spcAft>
                <a:spcPts val="0"/>
              </a:spcAft>
              <a:buClr>
                <a:schemeClr val="tx2"/>
              </a:buClr>
              <a:defRPr sz="2200"/>
            </a:lvl2pPr>
            <a:lvl3pPr>
              <a:spcAft>
                <a:spcPts val="0"/>
              </a:spcAft>
              <a:buClr>
                <a:schemeClr val="tx2"/>
              </a:buClr>
              <a:defRPr sz="2000"/>
            </a:lvl3pPr>
            <a:lvl4pPr>
              <a:spcAft>
                <a:spcPts val="0"/>
              </a:spcAft>
              <a:buClr>
                <a:schemeClr val="tx2"/>
              </a:buCl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Skriv 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5" name="Rektangel 4"/>
          <p:cNvSpPr/>
          <p:nvPr userDrawn="1"/>
        </p:nvSpPr>
        <p:spPr bwMode="auto">
          <a:xfrm>
            <a:off x="7585075" y="5383213"/>
            <a:ext cx="1249363" cy="13033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" name="Bildobjekt 7" descr="Lunds_universitet RGB 150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4067" y="5573977"/>
            <a:ext cx="769864" cy="945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sida för större illustrati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 bwMode="auto">
          <a:xfrm>
            <a:off x="0" y="0"/>
            <a:ext cx="9001125" cy="684053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4" name="Bildobjekt 3" descr="Lunds_universitet RGB 150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4067" y="5573977"/>
            <a:ext cx="769864" cy="94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296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sida 1 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 17"/>
          <p:cNvSpPr/>
          <p:nvPr userDrawn="1"/>
        </p:nvSpPr>
        <p:spPr bwMode="auto">
          <a:xfrm>
            <a:off x="182563" y="182563"/>
            <a:ext cx="8647200" cy="649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ktangel 27"/>
          <p:cNvSpPr/>
          <p:nvPr userDrawn="1"/>
        </p:nvSpPr>
        <p:spPr bwMode="auto">
          <a:xfrm>
            <a:off x="2655888" y="1516103"/>
            <a:ext cx="6178550" cy="128007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ubrik 1"/>
          <p:cNvSpPr>
            <a:spLocks noGrp="1"/>
          </p:cNvSpPr>
          <p:nvPr>
            <p:ph type="ctrTitle" hasCustomPrompt="1"/>
          </p:nvPr>
        </p:nvSpPr>
        <p:spPr>
          <a:xfrm>
            <a:off x="2942848" y="1523248"/>
            <a:ext cx="5734178" cy="714380"/>
          </a:xfrm>
        </p:spPr>
        <p:txBody>
          <a:bodyPr lIns="0" tIns="97200" rIns="0" bIns="82800"/>
          <a:lstStyle>
            <a:lvl1pPr>
              <a:defRPr sz="3600"/>
            </a:lvl1pPr>
          </a:lstStyle>
          <a:p>
            <a:r>
              <a:rPr lang="sv-SE" dirty="0" smtClean="0"/>
              <a:t>Enradig titelrubrik</a:t>
            </a:r>
            <a:endParaRPr lang="sv-SE" dirty="0"/>
          </a:p>
        </p:txBody>
      </p:sp>
      <p:sp>
        <p:nvSpPr>
          <p:cNvPr id="30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2942848" y="2220953"/>
            <a:ext cx="5734178" cy="321507"/>
          </a:xfrm>
        </p:spPr>
        <p:txBody>
          <a:bodyPr lIns="0" tIns="108000" rIns="0"/>
          <a:lstStyle>
            <a:lvl1pPr marL="0" marR="0" indent="0" algn="l" defTabSz="904875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 sz="12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dirty="0" smtClean="0"/>
              <a:t>Underrubrik eller namn</a:t>
            </a:r>
          </a:p>
        </p:txBody>
      </p:sp>
      <p:cxnSp>
        <p:nvCxnSpPr>
          <p:cNvPr id="31" name="Rak 30"/>
          <p:cNvCxnSpPr/>
          <p:nvPr userDrawn="1"/>
        </p:nvCxnSpPr>
        <p:spPr bwMode="auto">
          <a:xfrm>
            <a:off x="2939428" y="2212035"/>
            <a:ext cx="58816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Bildobjekt 7" descr="Lunds sigill RGB 150.png"/>
          <p:cNvPicPr>
            <a:picLocks noChangeAspect="1"/>
          </p:cNvPicPr>
          <p:nvPr userDrawn="1"/>
        </p:nvPicPr>
        <p:blipFill>
          <a:blip r:embed="rId2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sida 2 r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 bwMode="auto">
          <a:xfrm>
            <a:off x="182563" y="182563"/>
            <a:ext cx="8647200" cy="649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ktangel 10"/>
          <p:cNvSpPr/>
          <p:nvPr userDrawn="1"/>
        </p:nvSpPr>
        <p:spPr bwMode="auto">
          <a:xfrm>
            <a:off x="2655888" y="1516104"/>
            <a:ext cx="6178550" cy="184729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942848" y="1510712"/>
            <a:ext cx="5734178" cy="1189477"/>
          </a:xfrm>
        </p:spPr>
        <p:txBody>
          <a:bodyPr lIns="0" tIns="97200" rIns="0" bIns="82800" anchor="t" anchorCtr="0"/>
          <a:lstStyle>
            <a:lvl1pPr>
              <a:defRPr sz="3600"/>
            </a:lvl1pPr>
          </a:lstStyle>
          <a:p>
            <a:r>
              <a:rPr lang="sv-SE" dirty="0" smtClean="0"/>
              <a:t>Tvåradig </a:t>
            </a:r>
            <a:br>
              <a:rPr lang="sv-SE" dirty="0" smtClean="0"/>
            </a:br>
            <a:r>
              <a:rPr lang="sv-SE" dirty="0" smtClean="0"/>
              <a:t>titelrubrik</a:t>
            </a:r>
            <a:endParaRPr lang="sv-SE" dirty="0"/>
          </a:p>
        </p:txBody>
      </p:sp>
      <p:sp>
        <p:nvSpPr>
          <p:cNvPr id="1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2942848" y="2777523"/>
            <a:ext cx="5734178" cy="321507"/>
          </a:xfrm>
        </p:spPr>
        <p:txBody>
          <a:bodyPr lIns="0" tIns="108000" rIns="0"/>
          <a:lstStyle>
            <a:lvl1pPr marL="0" indent="0" algn="l">
              <a:buNone/>
              <a:defRPr sz="12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dirty="0" smtClean="0"/>
              <a:t>Underrubrik eller namn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2939428" y="2768605"/>
            <a:ext cx="58816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Bildobjekt 9" descr="Lunds sigill RGB 150.png"/>
          <p:cNvPicPr>
            <a:picLocks noChangeAspect="1"/>
          </p:cNvPicPr>
          <p:nvPr userDrawn="1"/>
        </p:nvPicPr>
        <p:blipFill>
          <a:blip r:embed="rId2"/>
          <a:srcRect r="17691" b="21541"/>
          <a:stretch>
            <a:fillRect/>
          </a:stretch>
        </p:blipFill>
        <p:spPr>
          <a:xfrm>
            <a:off x="6329104" y="4279056"/>
            <a:ext cx="2672021" cy="2561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 30"/>
          <p:cNvGrpSpPr/>
          <p:nvPr/>
        </p:nvGrpSpPr>
        <p:grpSpPr>
          <a:xfrm>
            <a:off x="-119270" y="-59968"/>
            <a:ext cx="9228344" cy="6984776"/>
            <a:chOff x="-119270" y="-59968"/>
            <a:chExt cx="9228344" cy="6984776"/>
          </a:xfrm>
        </p:grpSpPr>
        <p:cxnSp>
          <p:nvCxnSpPr>
            <p:cNvPr id="25" name="Rak 24"/>
            <p:cNvCxnSpPr/>
            <p:nvPr userDrawn="1"/>
          </p:nvCxnSpPr>
          <p:spPr bwMode="auto">
            <a:xfrm>
              <a:off x="-119270" y="1772485"/>
              <a:ext cx="922834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Rak 12"/>
            <p:cNvCxnSpPr/>
            <p:nvPr/>
          </p:nvCxnSpPr>
          <p:spPr bwMode="auto">
            <a:xfrm>
              <a:off x="-119270" y="176199"/>
              <a:ext cx="922834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Rak 13"/>
            <p:cNvCxnSpPr/>
            <p:nvPr/>
          </p:nvCxnSpPr>
          <p:spPr bwMode="auto">
            <a:xfrm>
              <a:off x="-119270" y="1266406"/>
              <a:ext cx="922834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Rak 14"/>
            <p:cNvCxnSpPr/>
            <p:nvPr/>
          </p:nvCxnSpPr>
          <p:spPr bwMode="auto">
            <a:xfrm>
              <a:off x="-119270" y="6676531"/>
              <a:ext cx="922834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Rak 15"/>
            <p:cNvCxnSpPr/>
            <p:nvPr/>
          </p:nvCxnSpPr>
          <p:spPr bwMode="auto">
            <a:xfrm>
              <a:off x="170557" y="-59968"/>
              <a:ext cx="0" cy="69847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Rak 16"/>
            <p:cNvCxnSpPr/>
            <p:nvPr/>
          </p:nvCxnSpPr>
          <p:spPr bwMode="auto">
            <a:xfrm>
              <a:off x="8821042" y="-59968"/>
              <a:ext cx="0" cy="69847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Rak 19"/>
            <p:cNvCxnSpPr/>
            <p:nvPr/>
          </p:nvCxnSpPr>
          <p:spPr bwMode="auto">
            <a:xfrm>
              <a:off x="4138857" y="-59968"/>
              <a:ext cx="0" cy="69847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Rak 22"/>
            <p:cNvCxnSpPr/>
            <p:nvPr/>
          </p:nvCxnSpPr>
          <p:spPr bwMode="auto">
            <a:xfrm>
              <a:off x="770383" y="-59968"/>
              <a:ext cx="0" cy="69847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Rektangel 11"/>
            <p:cNvSpPr/>
            <p:nvPr userDrawn="1"/>
          </p:nvSpPr>
          <p:spPr bwMode="auto">
            <a:xfrm>
              <a:off x="0" y="0"/>
              <a:ext cx="9001125" cy="684053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048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3263" y="283771"/>
            <a:ext cx="7605109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16" tIns="45258" rIns="90516" bIns="4525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Rubrik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7538" y="1843907"/>
            <a:ext cx="7590053" cy="3563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Skriv 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cxnSp>
        <p:nvCxnSpPr>
          <p:cNvPr id="10" name="Rak 9"/>
          <p:cNvCxnSpPr/>
          <p:nvPr/>
        </p:nvCxnSpPr>
        <p:spPr bwMode="auto">
          <a:xfrm>
            <a:off x="745259" y="1499383"/>
            <a:ext cx="750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Bildobjekt 18" descr="Lunds_universitet RGB 150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4067" y="5573977"/>
            <a:ext cx="769864" cy="9450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02" r:id="rId2"/>
    <p:sldLayoutId id="2147483694" r:id="rId3"/>
    <p:sldLayoutId id="2147483695" r:id="rId4"/>
    <p:sldLayoutId id="2147483684" r:id="rId5"/>
    <p:sldLayoutId id="2147483691" r:id="rId6"/>
    <p:sldLayoutId id="2147483707" r:id="rId7"/>
    <p:sldLayoutId id="2147483683" r:id="rId8"/>
    <p:sldLayoutId id="2147483705" r:id="rId9"/>
    <p:sldLayoutId id="2147483682" r:id="rId10"/>
    <p:sldLayoutId id="2147483703" r:id="rId11"/>
    <p:sldLayoutId id="2147483667" r:id="rId12"/>
    <p:sldLayoutId id="2147483666" r:id="rId13"/>
    <p:sldLayoutId id="2147483668" r:id="rId14"/>
    <p:sldLayoutId id="2147483680" r:id="rId15"/>
    <p:sldLayoutId id="2147483679" r:id="rId16"/>
    <p:sldLayoutId id="2147483689" r:id="rId17"/>
  </p:sldLayoutIdLst>
  <p:timing>
    <p:tnLst>
      <p:par>
        <p:cTn id="1" dur="indefinite" restart="never" nodeType="tmRoot"/>
      </p:par>
    </p:tnLst>
  </p:timing>
  <p:hf hdr="0"/>
  <p:txStyles>
    <p:titleStyle>
      <a:lvl1pPr algn="l" defTabSz="904875" rtl="0" eaLnBrk="1" fontAlgn="base" hangingPunct="1">
        <a:spcBef>
          <a:spcPct val="0"/>
        </a:spcBef>
        <a:spcAft>
          <a:spcPct val="0"/>
        </a:spcAft>
        <a:defRPr sz="3600" b="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l" defTabSz="904875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2pPr>
      <a:lvl3pPr algn="l" defTabSz="904875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3pPr>
      <a:lvl4pPr algn="l" defTabSz="904875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4pPr>
      <a:lvl5pPr algn="l" defTabSz="904875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defTabSz="904875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defTabSz="904875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defTabSz="904875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defTabSz="904875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230188" indent="-230188" algn="l" defTabSz="904875" rtl="0" eaLnBrk="1" fontAlgn="base" hangingPunct="1">
        <a:spcBef>
          <a:spcPts val="10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2200" b="0">
          <a:solidFill>
            <a:schemeClr val="tx2"/>
          </a:solidFill>
          <a:latin typeface="+mn-lt"/>
          <a:ea typeface="ＭＳ Ｐゴシック" charset="-128"/>
          <a:cs typeface="+mn-cs"/>
        </a:defRPr>
      </a:lvl1pPr>
      <a:lvl2pPr marL="700088" indent="-247650" algn="l" defTabSz="904875" rtl="0" eaLnBrk="1" fontAlgn="base" hangingPunct="1">
        <a:spcBef>
          <a:spcPts val="1000"/>
        </a:spcBef>
        <a:spcAft>
          <a:spcPts val="0"/>
        </a:spcAft>
        <a:buClr>
          <a:schemeClr val="tx1"/>
        </a:buClr>
        <a:buChar char="–"/>
        <a:defRPr sz="2200" b="0">
          <a:solidFill>
            <a:schemeClr val="tx2"/>
          </a:solidFill>
          <a:latin typeface="+mn-lt"/>
          <a:ea typeface="ＭＳ Ｐゴシック" charset="-128"/>
        </a:defRPr>
      </a:lvl2pPr>
      <a:lvl3pPr marL="1089025" indent="-179388" algn="l" defTabSz="904875" rtl="0" eaLnBrk="1" fontAlgn="base" hangingPunct="1">
        <a:spcBef>
          <a:spcPts val="1000"/>
        </a:spcBef>
        <a:spcAft>
          <a:spcPts val="0"/>
        </a:spcAft>
        <a:buClr>
          <a:schemeClr val="tx1"/>
        </a:buClr>
        <a:buFont typeface="Lucida Grande"/>
        <a:buChar char="»"/>
        <a:defRPr sz="2000" b="0">
          <a:solidFill>
            <a:schemeClr val="tx2"/>
          </a:solidFill>
          <a:latin typeface="+mn-lt"/>
          <a:ea typeface="ＭＳ Ｐゴシック" charset="-128"/>
        </a:defRPr>
      </a:lvl3pPr>
      <a:lvl4pPr marL="1550988" indent="-193675" algn="l" defTabSz="904875" rtl="0" eaLnBrk="1" fontAlgn="base" hangingPunct="1">
        <a:spcBef>
          <a:spcPts val="1000"/>
        </a:spcBef>
        <a:spcAft>
          <a:spcPts val="0"/>
        </a:spcAft>
        <a:buClr>
          <a:schemeClr val="tx1"/>
        </a:buClr>
        <a:buChar char="–"/>
        <a:defRPr sz="2000" b="0">
          <a:solidFill>
            <a:schemeClr val="tx2"/>
          </a:solidFill>
          <a:latin typeface="+mn-lt"/>
          <a:ea typeface="ＭＳ Ｐゴシック" charset="-128"/>
        </a:defRPr>
      </a:lvl4pPr>
      <a:lvl5pPr marL="2036763" indent="-227013" algn="l" defTabSz="904875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ＭＳ Ｐゴシック" charset="-128"/>
        </a:defRPr>
      </a:lvl5pPr>
      <a:lvl6pPr marL="2493963" indent="-227013" algn="l" defTabSz="90487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51163" indent="-227013" algn="l" defTabSz="90487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08363" indent="-227013" algn="l" defTabSz="90487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65563" indent="-227013" algn="l" defTabSz="90487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781300" y="904874"/>
            <a:ext cx="7172325" cy="1247029"/>
          </a:xfrm>
        </p:spPr>
        <p:txBody>
          <a:bodyPr/>
          <a:lstStyle/>
          <a:p>
            <a:r>
              <a:rPr lang="sv-SE" dirty="0" smtClean="0"/>
              <a:t>Karriärväg LTH	</a:t>
            </a:r>
            <a:endParaRPr lang="sv-SE" dirty="0"/>
          </a:p>
        </p:txBody>
      </p:sp>
      <p:sp>
        <p:nvSpPr>
          <p:cNvPr id="4" name="Underrubri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Från doktorsexamen till universitetslektor tillsvidare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948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Process för anställning av </a:t>
            </a:r>
            <a:r>
              <a:rPr lang="sv-SE" dirty="0" err="1" smtClean="0"/>
              <a:t>bitr</a:t>
            </a:r>
            <a:r>
              <a:rPr lang="sv-SE" dirty="0" smtClean="0"/>
              <a:t> UL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6750" y="1600200"/>
            <a:ext cx="7578228" cy="4429125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Institutionen hanterar rekryteringsprocessen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Prefekt utser beredningsgrupp (dekan delegerat)</a:t>
            </a:r>
          </a:p>
          <a:p>
            <a:r>
              <a:rPr lang="sv-SE" dirty="0" smtClean="0"/>
              <a:t>Beredningsgruppen hanterar hela rekryteringsprocessen</a:t>
            </a:r>
          </a:p>
          <a:p>
            <a:r>
              <a:rPr lang="sv-SE" dirty="0" smtClean="0"/>
              <a:t>Prefekt  skriver yttrande med förslag och motivering till vem som ska anställas</a:t>
            </a:r>
          </a:p>
          <a:p>
            <a:r>
              <a:rPr lang="sv-SE" dirty="0" smtClean="0"/>
              <a:t>Dekan fattar beslut om anställning av </a:t>
            </a:r>
            <a:r>
              <a:rPr lang="sv-SE" dirty="0" err="1" smtClean="0"/>
              <a:t>bitr</a:t>
            </a:r>
            <a:r>
              <a:rPr lang="sv-SE" dirty="0" smtClean="0"/>
              <a:t> UL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9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Biträdande universitetslektor</a:t>
            </a:r>
            <a:br>
              <a:rPr lang="sv-SE" dirty="0" smtClean="0"/>
            </a:br>
            <a:r>
              <a:rPr lang="sv-SE" sz="2800" dirty="0"/>
              <a:t>k</a:t>
            </a:r>
            <a:r>
              <a:rPr lang="sv-SE" sz="2800" dirty="0" smtClean="0"/>
              <a:t>ravprofil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Viktigt att arbeta fram en väl genomtänkt kravprofil (som för alla anställningar)</a:t>
            </a:r>
          </a:p>
          <a:p>
            <a:r>
              <a:rPr lang="sv-SE" dirty="0" smtClean="0"/>
              <a:t>Förutom behörighetkraven – lägga till </a:t>
            </a:r>
            <a:r>
              <a:rPr lang="sv-SE" b="1" dirty="0" smtClean="0"/>
              <a:t>andra relevanta krav för anställningen</a:t>
            </a:r>
          </a:p>
          <a:p>
            <a:r>
              <a:rPr lang="sv-SE" dirty="0" smtClean="0"/>
              <a:t>Kravprofilen ska också innehålla </a:t>
            </a:r>
            <a:r>
              <a:rPr lang="sv-SE" b="1" dirty="0" smtClean="0"/>
              <a:t>kraven för befordran </a:t>
            </a:r>
            <a:r>
              <a:rPr lang="sv-SE" dirty="0" smtClean="0"/>
              <a:t>till anställning som UL</a:t>
            </a:r>
          </a:p>
          <a:p>
            <a:r>
              <a:rPr lang="sv-SE" dirty="0" smtClean="0"/>
              <a:t>Mallar och instruktioner kommer att tas fram</a:t>
            </a:r>
          </a:p>
          <a:p>
            <a:r>
              <a:rPr lang="sv-SE" dirty="0" smtClean="0"/>
              <a:t>Stöd från personalsamordaren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10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Att beakta i rekryteringsprocessen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6750" y="1600200"/>
            <a:ext cx="7578228" cy="4429125"/>
          </a:xfrm>
        </p:spPr>
        <p:txBody>
          <a:bodyPr/>
          <a:lstStyle/>
          <a:p>
            <a:r>
              <a:rPr lang="sv-SE" dirty="0" smtClean="0"/>
              <a:t>Kraven för befordran ska anges i kravprofilen</a:t>
            </a:r>
          </a:p>
          <a:p>
            <a:r>
              <a:rPr lang="sv-SE" dirty="0" smtClean="0"/>
              <a:t>Sakkunnigprövning kan ske antingen vid rekrytering eller vid befordran </a:t>
            </a:r>
          </a:p>
          <a:p>
            <a:r>
              <a:rPr lang="sv-SE" dirty="0" smtClean="0"/>
              <a:t>Processen ska dokumenteras av beredningsgruppen</a:t>
            </a:r>
          </a:p>
          <a:p>
            <a:r>
              <a:rPr lang="sv-SE" dirty="0" smtClean="0"/>
              <a:t>En studeranderepresentant ska ingå i beredningsgruppen</a:t>
            </a:r>
            <a:endParaRPr lang="sv-SE" dirty="0"/>
          </a:p>
          <a:p>
            <a:r>
              <a:rPr lang="sv-SE" dirty="0" smtClean="0"/>
              <a:t>Jävsfrågan ska beaktas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620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Process för befordran av </a:t>
            </a:r>
            <a:r>
              <a:rPr lang="sv-SE" dirty="0" err="1" smtClean="0"/>
              <a:t>bitr</a:t>
            </a:r>
            <a:r>
              <a:rPr lang="sv-SE" dirty="0" smtClean="0"/>
              <a:t> UL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6750" y="1600200"/>
            <a:ext cx="7578228" cy="4429125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Karriärnämnden </a:t>
            </a:r>
            <a:r>
              <a:rPr lang="sv-SE" dirty="0" smtClean="0"/>
              <a:t>hanterar befordringsprocessen</a:t>
            </a:r>
          </a:p>
          <a:p>
            <a:r>
              <a:rPr lang="sv-SE" dirty="0" smtClean="0"/>
              <a:t>Ansökan om befordran ska lämnas senast efter 3 år och 6 månaders anställningstid</a:t>
            </a:r>
          </a:p>
          <a:p>
            <a:r>
              <a:rPr lang="sv-SE" dirty="0" smtClean="0"/>
              <a:t>Beslut om befordran eller avslag ska fattas senast 3 månader efter ansökan</a:t>
            </a:r>
          </a:p>
          <a:p>
            <a:r>
              <a:rPr lang="sv-SE" dirty="0" smtClean="0"/>
              <a:t>Bedömningen ska göras utifrån de krav för befordran som angetts i kravprofilen för anställningen</a:t>
            </a:r>
          </a:p>
          <a:p>
            <a:r>
              <a:rPr lang="sv-SE" dirty="0" smtClean="0"/>
              <a:t>Om inte sakkunnigprövning gjorts vid rekryteringstillfället bör det göras inför befordran</a:t>
            </a:r>
          </a:p>
          <a:p>
            <a:r>
              <a:rPr lang="sv-SE" dirty="0" smtClean="0"/>
              <a:t>Ansökan om befordran kan bara göras 1 gång/anställd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71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B</a:t>
            </a:r>
            <a:r>
              <a:rPr lang="sv-SE" dirty="0" smtClean="0"/>
              <a:t>ehörighetskrav för befordran till anställning som UL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7538" y="1590675"/>
            <a:ext cx="7587440" cy="4914899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Generella behörighetskrav:</a:t>
            </a:r>
            <a:endParaRPr lang="sv-SE" dirty="0"/>
          </a:p>
          <a:p>
            <a:pPr lvl="0"/>
            <a:r>
              <a:rPr lang="sv-SE" dirty="0" smtClean="0"/>
              <a:t>Vetenskaplig/konstnärlig skicklighet</a:t>
            </a:r>
            <a:endParaRPr lang="sv-SE" dirty="0"/>
          </a:p>
          <a:p>
            <a:pPr lvl="0"/>
            <a:r>
              <a:rPr lang="sv-SE" dirty="0" smtClean="0"/>
              <a:t>Pedagogisk skicklighet</a:t>
            </a:r>
            <a:endParaRPr lang="sv-SE" dirty="0"/>
          </a:p>
          <a:p>
            <a:pPr lvl="0"/>
            <a:r>
              <a:rPr lang="sv-SE" dirty="0"/>
              <a:t>Minst 5 veckors genomgången högskolepedagogisk </a:t>
            </a:r>
            <a:r>
              <a:rPr lang="sv-SE" dirty="0" smtClean="0"/>
              <a:t>utbildning </a:t>
            </a:r>
          </a:p>
        </p:txBody>
      </p:sp>
    </p:spTree>
    <p:extLst>
      <p:ext uri="{BB962C8B-B14F-4D97-AF65-F5344CB8AC3E}">
        <p14:creationId xmlns:p14="http://schemas.microsoft.com/office/powerpoint/2010/main" val="1447088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Övriga krav för befordran till UL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7538" y="1590675"/>
            <a:ext cx="7587440" cy="4914899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Förslag på andra krav:</a:t>
            </a:r>
            <a:endParaRPr lang="sv-SE" dirty="0"/>
          </a:p>
          <a:p>
            <a:pPr lvl="0"/>
            <a:r>
              <a:rPr lang="sv-SE" dirty="0" smtClean="0"/>
              <a:t>Progression inom vetenskaplig/konstnärlig och pedagogisk skicklighet</a:t>
            </a:r>
          </a:p>
          <a:p>
            <a:pPr lvl="0"/>
            <a:r>
              <a:rPr lang="sv-SE" dirty="0" smtClean="0"/>
              <a:t>Förmåga </a:t>
            </a:r>
            <a:r>
              <a:rPr lang="sv-SE" dirty="0"/>
              <a:t>att aktivt, självständigt och framgångrikt söka extern finansiering</a:t>
            </a:r>
          </a:p>
          <a:p>
            <a:pPr lvl="0"/>
            <a:r>
              <a:rPr lang="sv-SE" dirty="0"/>
              <a:t>Förmåga att bidra till innovation och förnyelse av verksamheten</a:t>
            </a:r>
          </a:p>
          <a:p>
            <a:pPr lvl="0"/>
            <a:r>
              <a:rPr lang="sv-SE" dirty="0"/>
              <a:t>Förmåga att handleda/biträda i handledning av studenter på olika nivåer</a:t>
            </a:r>
          </a:p>
          <a:p>
            <a:pPr lvl="0"/>
            <a:r>
              <a:rPr lang="sv-SE" dirty="0"/>
              <a:t>Personlig </a:t>
            </a:r>
            <a:r>
              <a:rPr lang="sv-SE" dirty="0" smtClean="0"/>
              <a:t>lämplighet (t ex uppvisad god samarbetsförmåga)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7953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Kompetensutvecklingsplan</a:t>
            </a:r>
            <a:endParaRPr lang="sv-SE" i="1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9600" y="1562400"/>
            <a:ext cx="7625314" cy="469844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sv-SE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dirty="0" smtClean="0"/>
              <a:t>En individuell kompetensutvecklingsplan fastställs i dialog mellan den anställde och chefen i samband med anställningen</a:t>
            </a:r>
          </a:p>
          <a:p>
            <a:r>
              <a:rPr lang="sv-SE" dirty="0" smtClean="0"/>
              <a:t>baserad </a:t>
            </a:r>
            <a:r>
              <a:rPr lang="sv-SE" dirty="0"/>
              <a:t>på de krav för befordran som anges i </a:t>
            </a:r>
            <a:r>
              <a:rPr lang="sv-SE" dirty="0" smtClean="0"/>
              <a:t>kravprofilen </a:t>
            </a:r>
          </a:p>
          <a:p>
            <a:r>
              <a:rPr lang="sv-SE" dirty="0" smtClean="0"/>
              <a:t>avstämning minst 1 gång/år</a:t>
            </a:r>
          </a:p>
          <a:p>
            <a:r>
              <a:rPr lang="sv-SE" dirty="0" smtClean="0"/>
              <a:t>individen ansvarig för sin kompetensutvecklingsplan</a:t>
            </a:r>
          </a:p>
          <a:p>
            <a:r>
              <a:rPr lang="sv-SE" dirty="0"/>
              <a:t>avstämning efter </a:t>
            </a:r>
            <a:r>
              <a:rPr lang="sv-SE" dirty="0" smtClean="0"/>
              <a:t>senast 3 år </a:t>
            </a:r>
            <a:r>
              <a:rPr lang="sv-SE" dirty="0"/>
              <a:t>angående verksamhetens framtida </a:t>
            </a:r>
            <a:r>
              <a:rPr lang="sv-SE" dirty="0" smtClean="0"/>
              <a:t>behov</a:t>
            </a:r>
          </a:p>
          <a:p>
            <a:r>
              <a:rPr lang="sv-SE" dirty="0" smtClean="0"/>
              <a:t>Mall för kompetensutvecklingsplan är framtagen</a:t>
            </a:r>
          </a:p>
          <a:p>
            <a:pPr marL="452438" lvl="1" indent="0">
              <a:lnSpc>
                <a:spcPct val="150000"/>
              </a:lnSpc>
              <a:spcBef>
                <a:spcPts val="0"/>
              </a:spcBef>
              <a:buNone/>
            </a:pPr>
            <a:endParaRPr lang="sv-SE" dirty="0"/>
          </a:p>
          <a:p>
            <a:pPr marL="452438" lvl="1" indent="0">
              <a:lnSpc>
                <a:spcPct val="150000"/>
              </a:lnSpc>
              <a:spcBef>
                <a:spcPts val="0"/>
              </a:spcBef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76321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Uppföljning – meriteringsperiod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Rektangel med rundade hörn 3"/>
          <p:cNvSpPr/>
          <p:nvPr/>
        </p:nvSpPr>
        <p:spPr bwMode="auto">
          <a:xfrm>
            <a:off x="809620" y="2603010"/>
            <a:ext cx="1019177" cy="742951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dirty="0" err="1" smtClean="0">
                <a:solidFill>
                  <a:schemeClr val="bg1"/>
                </a:solidFill>
                <a:latin typeface="Arial" charset="0"/>
              </a:rPr>
              <a:t>Bitr</a:t>
            </a:r>
            <a:r>
              <a:rPr lang="sv-SE" sz="1400" dirty="0" smtClean="0">
                <a:solidFill>
                  <a:schemeClr val="bg1"/>
                </a:solidFill>
                <a:latin typeface="Arial" charset="0"/>
              </a:rPr>
              <a:t> Lektor 4 år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V-form med huvud 5"/>
          <p:cNvSpPr/>
          <p:nvPr/>
        </p:nvSpPr>
        <p:spPr bwMode="auto">
          <a:xfrm rot="495732">
            <a:off x="1847905" y="3057119"/>
            <a:ext cx="5877222" cy="342900"/>
          </a:xfrm>
          <a:prstGeom prst="notchedRightArrow">
            <a:avLst/>
          </a:prstGeom>
          <a:solidFill>
            <a:srgbClr val="00B050"/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" name="Bildtext 1 6"/>
          <p:cNvSpPr/>
          <p:nvPr/>
        </p:nvSpPr>
        <p:spPr bwMode="auto">
          <a:xfrm>
            <a:off x="7595119" y="490799"/>
            <a:ext cx="1212980" cy="1057274"/>
          </a:xfrm>
          <a:prstGeom prst="borderCallout1">
            <a:avLst>
              <a:gd name="adj1" fmla="val 98900"/>
              <a:gd name="adj2" fmla="val 28984"/>
              <a:gd name="adj3" fmla="val 271855"/>
              <a:gd name="adj4" fmla="val -92583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40404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Prövning till lektor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sz="1200" dirty="0" err="1" smtClean="0">
                <a:solidFill>
                  <a:schemeClr val="accent2">
                    <a:lumMod val="75000"/>
                  </a:schemeClr>
                </a:solidFill>
              </a:rPr>
              <a:t>enl</a:t>
            </a:r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sz="1200" dirty="0" err="1" smtClean="0">
                <a:solidFill>
                  <a:schemeClr val="accent2">
                    <a:lumMod val="75000"/>
                  </a:schemeClr>
                </a:solidFill>
              </a:rPr>
              <a:t>kravspec</a:t>
            </a:r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 i  karriärnämnd</a:t>
            </a:r>
          </a:p>
        </p:txBody>
      </p:sp>
      <p:sp>
        <p:nvSpPr>
          <p:cNvPr id="8" name="Bildtext 1 7"/>
          <p:cNvSpPr/>
          <p:nvPr/>
        </p:nvSpPr>
        <p:spPr bwMode="auto">
          <a:xfrm>
            <a:off x="1792450" y="5151626"/>
            <a:ext cx="2555615" cy="1613068"/>
          </a:xfrm>
          <a:prstGeom prst="borderCallout1">
            <a:avLst>
              <a:gd name="adj1" fmla="val 3736"/>
              <a:gd name="adj2" fmla="val 27500"/>
              <a:gd name="adj3" fmla="val 1825"/>
              <a:gd name="adj4" fmla="val 25680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40404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Kompetensutvecklingsplan</a:t>
            </a:r>
            <a:endParaRPr lang="sv-SE" sz="1100" b="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v-SE" sz="1100" b="0" i="1" dirty="0" smtClean="0">
                <a:solidFill>
                  <a:schemeClr val="accent2">
                    <a:lumMod val="75000"/>
                  </a:schemeClr>
                </a:solidFill>
              </a:rPr>
              <a:t>Vetenskaplig meritering</a:t>
            </a:r>
          </a:p>
          <a:p>
            <a:pPr>
              <a:buFont typeface="Arial" pitchFamily="34" charset="0"/>
              <a:buChar char="•"/>
            </a:pPr>
            <a:r>
              <a:rPr lang="sv-SE" sz="1100" b="0" i="1" dirty="0" smtClean="0">
                <a:solidFill>
                  <a:schemeClr val="accent2">
                    <a:lumMod val="75000"/>
                  </a:schemeClr>
                </a:solidFill>
              </a:rPr>
              <a:t>Pedagogisk meritering</a:t>
            </a:r>
            <a:endParaRPr lang="sv-SE" sz="1100" b="0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v-SE" sz="1100" b="0" i="1" dirty="0">
                <a:solidFill>
                  <a:schemeClr val="accent2">
                    <a:lumMod val="75000"/>
                  </a:schemeClr>
                </a:solidFill>
              </a:rPr>
              <a:t>Ledarskap </a:t>
            </a:r>
            <a:r>
              <a:rPr lang="sv-SE" sz="1100" b="0" i="1" dirty="0" smtClean="0">
                <a:solidFill>
                  <a:schemeClr val="accent2">
                    <a:lumMod val="75000"/>
                  </a:schemeClr>
                </a:solidFill>
              </a:rPr>
              <a:t> och </a:t>
            </a:r>
            <a:r>
              <a:rPr lang="sv-SE" sz="1100" b="0" i="1" dirty="0" err="1" smtClean="0">
                <a:solidFill>
                  <a:schemeClr val="accent2">
                    <a:lumMod val="75000"/>
                  </a:schemeClr>
                </a:solidFill>
              </a:rPr>
              <a:t>adm</a:t>
            </a:r>
            <a:r>
              <a:rPr lang="sv-SE" sz="1100" b="0" i="1" dirty="0" smtClean="0">
                <a:solidFill>
                  <a:schemeClr val="accent2">
                    <a:lumMod val="75000"/>
                  </a:schemeClr>
                </a:solidFill>
              </a:rPr>
              <a:t> uppdrag</a:t>
            </a:r>
            <a:endParaRPr lang="sv-SE" sz="1100" b="0" i="1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sv-SE" sz="1100" b="0" i="1" dirty="0" smtClean="0">
                <a:solidFill>
                  <a:schemeClr val="accent2">
                    <a:lumMod val="75000"/>
                  </a:schemeClr>
                </a:solidFill>
              </a:rPr>
              <a:t>Samverkan, innovation, </a:t>
            </a:r>
            <a:r>
              <a:rPr lang="sv-SE" sz="1100" b="0" i="1" dirty="0" err="1" smtClean="0">
                <a:solidFill>
                  <a:schemeClr val="accent2">
                    <a:lumMod val="75000"/>
                  </a:schemeClr>
                </a:solidFill>
              </a:rPr>
              <a:t>entrepr.skap</a:t>
            </a:r>
            <a:endParaRPr lang="sv-SE" sz="1100" b="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sv-SE" sz="1100" b="0" i="1" dirty="0" smtClean="0">
                <a:solidFill>
                  <a:schemeClr val="accent2">
                    <a:lumMod val="75000"/>
                  </a:schemeClr>
                </a:solidFill>
              </a:rPr>
              <a:t>ETP och docent  info</a:t>
            </a:r>
          </a:p>
          <a:p>
            <a:pPr lvl="0">
              <a:buFont typeface="Arial" pitchFamily="34" charset="0"/>
              <a:buChar char="•"/>
            </a:pPr>
            <a:r>
              <a:rPr lang="sv-SE" sz="1100" b="0" i="1" dirty="0" smtClean="0">
                <a:solidFill>
                  <a:schemeClr val="accent2">
                    <a:lumMod val="75000"/>
                  </a:schemeClr>
                </a:solidFill>
              </a:rPr>
              <a:t>Avstämning inför framtiden</a:t>
            </a:r>
          </a:p>
          <a:p>
            <a:pPr lvl="0">
              <a:buFont typeface="Arial" pitchFamily="34" charset="0"/>
              <a:buChar char="•"/>
            </a:pPr>
            <a:r>
              <a:rPr lang="sv-SE" sz="1100" b="0" i="1" dirty="0" err="1" smtClean="0">
                <a:solidFill>
                  <a:schemeClr val="accent2">
                    <a:lumMod val="75000"/>
                  </a:schemeClr>
                </a:solidFill>
              </a:rPr>
              <a:t>Ev</a:t>
            </a:r>
            <a:r>
              <a:rPr lang="sv-SE" sz="1100" b="0" i="1" dirty="0" smtClean="0">
                <a:solidFill>
                  <a:schemeClr val="accent2">
                    <a:lumMod val="75000"/>
                  </a:schemeClr>
                </a:solidFill>
              </a:rPr>
              <a:t> ansökan om befordran</a:t>
            </a:r>
          </a:p>
          <a:p>
            <a:pPr lvl="0">
              <a:buFont typeface="Arial" pitchFamily="34" charset="0"/>
              <a:buChar char="•"/>
            </a:pPr>
            <a:r>
              <a:rPr lang="sv-SE" sz="1100" b="0" i="1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sv-SE" sz="1100" b="0" i="1" dirty="0" smtClean="0">
                <a:solidFill>
                  <a:schemeClr val="accent2">
                    <a:lumMod val="75000"/>
                  </a:schemeClr>
                </a:solidFill>
              </a:rPr>
              <a:t>ortsatt karriärarplanering</a:t>
            </a:r>
          </a:p>
          <a:p>
            <a:pPr lvl="0"/>
            <a:r>
              <a:rPr lang="sv-SE" sz="1200" dirty="0" smtClean="0">
                <a:solidFill>
                  <a:srgbClr val="262626"/>
                </a:solidFill>
              </a:rPr>
              <a:t>	</a:t>
            </a:r>
          </a:p>
        </p:txBody>
      </p:sp>
      <p:sp>
        <p:nvSpPr>
          <p:cNvPr id="9" name="Bildtext 1 8"/>
          <p:cNvSpPr/>
          <p:nvPr/>
        </p:nvSpPr>
        <p:spPr bwMode="auto">
          <a:xfrm>
            <a:off x="4474220" y="5331896"/>
            <a:ext cx="1247776" cy="716593"/>
          </a:xfrm>
          <a:prstGeom prst="borderCallout1">
            <a:avLst>
              <a:gd name="adj1" fmla="val -3472"/>
              <a:gd name="adj2" fmla="val 27500"/>
              <a:gd name="adj3" fmla="val 1930"/>
              <a:gd name="adj4" fmla="val 30384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40404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Finns behov av lektor tillsvidare?</a:t>
            </a:r>
          </a:p>
          <a:p>
            <a:pPr lvl="0"/>
            <a:endParaRPr lang="sv-SE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ktangel med rundade hörn 24"/>
          <p:cNvSpPr/>
          <p:nvPr/>
        </p:nvSpPr>
        <p:spPr bwMode="auto">
          <a:xfrm>
            <a:off x="809622" y="4193018"/>
            <a:ext cx="1019177" cy="634095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Post</a:t>
            </a:r>
            <a:r>
              <a:rPr lang="sv-SE" sz="1400" dirty="0" err="1" smtClean="0">
                <a:solidFill>
                  <a:schemeClr val="bg1"/>
                </a:solidFill>
                <a:latin typeface="Arial" charset="0"/>
              </a:rPr>
              <a:t>dok-tor</a:t>
            </a:r>
            <a:r>
              <a:rPr lang="sv-SE" sz="1400" dirty="0" smtClean="0">
                <a:solidFill>
                  <a:schemeClr val="bg1"/>
                </a:solidFill>
                <a:latin typeface="Arial" charset="0"/>
              </a:rPr>
              <a:t> 2 år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6" name="V-form med huvud 25"/>
          <p:cNvSpPr/>
          <p:nvPr/>
        </p:nvSpPr>
        <p:spPr bwMode="auto">
          <a:xfrm rot="21161483">
            <a:off x="1834335" y="4139021"/>
            <a:ext cx="5882968" cy="380850"/>
          </a:xfrm>
          <a:prstGeom prst="notchedRightArrow">
            <a:avLst/>
          </a:prstGeom>
          <a:solidFill>
            <a:srgbClr val="00B050"/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27" name="Rektangel med rundade hörn 26"/>
          <p:cNvSpPr/>
          <p:nvPr/>
        </p:nvSpPr>
        <p:spPr bwMode="auto">
          <a:xfrm>
            <a:off x="847160" y="5120847"/>
            <a:ext cx="944099" cy="659378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2 år LAS</a:t>
            </a:r>
            <a:endParaRPr kumimoji="0" lang="sv-SE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2" name="textruta 31"/>
          <p:cNvSpPr txBox="1"/>
          <p:nvPr/>
        </p:nvSpPr>
        <p:spPr>
          <a:xfrm>
            <a:off x="74433" y="2888648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Spår 1</a:t>
            </a:r>
            <a:r>
              <a:rPr lang="sv-SE" sz="1200" b="0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3" name="textruta 32"/>
          <p:cNvSpPr txBox="1"/>
          <p:nvPr/>
        </p:nvSpPr>
        <p:spPr>
          <a:xfrm>
            <a:off x="150915" y="4391823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Spår 2</a:t>
            </a:r>
            <a:r>
              <a:rPr lang="sv-SE" sz="1200" b="0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4" name="Rubrik 1"/>
          <p:cNvSpPr txBox="1">
            <a:spLocks/>
          </p:cNvSpPr>
          <p:nvPr/>
        </p:nvSpPr>
        <p:spPr bwMode="auto">
          <a:xfrm>
            <a:off x="2066924" y="2144975"/>
            <a:ext cx="8017661" cy="55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16" tIns="45258" rIns="90516" bIns="45258" numCol="1" anchor="b" anchorCtr="0" compatLnSpc="1">
            <a:prstTxWarp prst="textNoShape">
              <a:avLst/>
            </a:prstTxWarp>
          </a:bodyPr>
          <a:lstStyle>
            <a:lvl1pPr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+mj-lt"/>
                <a:ea typeface="ＭＳ Ｐゴシック" charset="-128"/>
                <a:cs typeface="+mj-cs"/>
              </a:defRPr>
            </a:lvl1pPr>
            <a:lvl2pPr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914400"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1371600"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1828800"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sz="2800" kern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               2              3           4         (5-6) ÅR 		</a:t>
            </a:r>
            <a:endParaRPr lang="sv-SE" sz="2800" kern="0" dirty="0">
              <a:solidFill>
                <a:srgbClr val="FF0000"/>
              </a:solidFill>
            </a:endParaRPr>
          </a:p>
        </p:txBody>
      </p:sp>
      <p:cxnSp>
        <p:nvCxnSpPr>
          <p:cNvPr id="36" name="Rak 35"/>
          <p:cNvCxnSpPr/>
          <p:nvPr/>
        </p:nvCxnSpPr>
        <p:spPr bwMode="auto">
          <a:xfrm>
            <a:off x="2208238" y="2886074"/>
            <a:ext cx="18661" cy="23309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Rak 41"/>
          <p:cNvCxnSpPr/>
          <p:nvPr/>
        </p:nvCxnSpPr>
        <p:spPr bwMode="auto">
          <a:xfrm>
            <a:off x="3735355" y="2179071"/>
            <a:ext cx="0" cy="433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Rak 44"/>
          <p:cNvCxnSpPr/>
          <p:nvPr/>
        </p:nvCxnSpPr>
        <p:spPr bwMode="auto">
          <a:xfrm>
            <a:off x="5194039" y="2206442"/>
            <a:ext cx="0" cy="433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Rak 45"/>
          <p:cNvCxnSpPr/>
          <p:nvPr/>
        </p:nvCxnSpPr>
        <p:spPr bwMode="auto">
          <a:xfrm>
            <a:off x="6357255" y="2206442"/>
            <a:ext cx="0" cy="433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Rak 46"/>
          <p:cNvCxnSpPr/>
          <p:nvPr/>
        </p:nvCxnSpPr>
        <p:spPr bwMode="auto">
          <a:xfrm>
            <a:off x="2217569" y="2206442"/>
            <a:ext cx="0" cy="433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Rak 47"/>
          <p:cNvCxnSpPr/>
          <p:nvPr/>
        </p:nvCxnSpPr>
        <p:spPr bwMode="auto">
          <a:xfrm>
            <a:off x="5098108" y="3257549"/>
            <a:ext cx="0" cy="20468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Bildtext 1 49"/>
          <p:cNvSpPr/>
          <p:nvPr/>
        </p:nvSpPr>
        <p:spPr bwMode="auto">
          <a:xfrm>
            <a:off x="6476074" y="5331896"/>
            <a:ext cx="991525" cy="716593"/>
          </a:xfrm>
          <a:prstGeom prst="borderCallout1">
            <a:avLst>
              <a:gd name="adj1" fmla="val 58"/>
              <a:gd name="adj2" fmla="val 40522"/>
              <a:gd name="adj3" fmla="val -156212"/>
              <a:gd name="adj4" fmla="val 2822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40404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Söka ledig lektorsan-ställning</a:t>
            </a:r>
          </a:p>
        </p:txBody>
      </p:sp>
      <p:sp>
        <p:nvSpPr>
          <p:cNvPr id="51" name="Rektangel med rundade hörn 50"/>
          <p:cNvSpPr/>
          <p:nvPr/>
        </p:nvSpPr>
        <p:spPr bwMode="auto">
          <a:xfrm>
            <a:off x="7696783" y="3435165"/>
            <a:ext cx="1009652" cy="757853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Lektor</a:t>
            </a:r>
          </a:p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dirty="0" err="1" smtClean="0">
                <a:solidFill>
                  <a:schemeClr val="bg1"/>
                </a:solidFill>
                <a:latin typeface="Arial" charset="0"/>
              </a:rPr>
              <a:t>tillsv</a:t>
            </a:r>
            <a:r>
              <a:rPr lang="sv-SE" sz="1400" dirty="0" smtClean="0">
                <a:solidFill>
                  <a:schemeClr val="bg1"/>
                </a:solidFill>
                <a:latin typeface="Arial" charset="0"/>
              </a:rPr>
              <a:t>. 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2" name="textruta 51"/>
          <p:cNvSpPr txBox="1"/>
          <p:nvPr/>
        </p:nvSpPr>
        <p:spPr>
          <a:xfrm>
            <a:off x="1174778" y="4843848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>
                <a:solidFill>
                  <a:schemeClr val="tx2"/>
                </a:solidFill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Universitetsadjunkt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LTH ska i första hand anställa lärare som avlagt doktorsexamen</a:t>
            </a:r>
          </a:p>
          <a:p>
            <a:r>
              <a:rPr lang="sv-SE" dirty="0" smtClean="0"/>
              <a:t>Anställa adjunkter om det finns särskilda skäl, t ex speciell yrkeskoppling/expertis</a:t>
            </a:r>
          </a:p>
          <a:p>
            <a:r>
              <a:rPr lang="sv-SE" dirty="0" smtClean="0"/>
              <a:t>Tillsvidareanställd adjunkt bör ges möjlighet att forskarstudera inom sin anställning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2768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Forskare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Anställda som forskar och undervisar bör ha en läraranställning</a:t>
            </a:r>
          </a:p>
          <a:p>
            <a:r>
              <a:rPr lang="sv-SE" dirty="0" smtClean="0"/>
              <a:t>Tillsvidareanställning som forskare bör undvikas</a:t>
            </a:r>
          </a:p>
          <a:p>
            <a:r>
              <a:rPr lang="sv-SE" dirty="0" smtClean="0"/>
              <a:t>Tillsvidareanställd forskare bör ges möjlighet till kompetenstutveckling för omvandling till anställning som lärare, t ex universitetslektor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141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Frågeställningar?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84800" y="1848670"/>
            <a:ext cx="7387200" cy="3563159"/>
          </a:xfrm>
        </p:spPr>
        <p:txBody>
          <a:bodyPr/>
          <a:lstStyle/>
          <a:p>
            <a:pPr marL="0" indent="0" algn="ctr">
              <a:buNone/>
            </a:pPr>
            <a:r>
              <a:rPr lang="sv-SE" sz="3200" i="1" dirty="0" smtClean="0"/>
              <a:t>Hur får vi de bästa unga forskarna att välja LTH? </a:t>
            </a:r>
          </a:p>
          <a:p>
            <a:pPr marL="0" indent="0" algn="ctr">
              <a:buNone/>
            </a:pPr>
            <a:endParaRPr lang="sv-SE" sz="3200" i="1" dirty="0" smtClean="0"/>
          </a:p>
          <a:p>
            <a:pPr marL="0" indent="0" algn="ctr">
              <a:buNone/>
            </a:pPr>
            <a:r>
              <a:rPr lang="sv-SE" sz="3200" i="1" dirty="0" smtClean="0"/>
              <a:t>Hur utvecklar vi dem på bästa sätt?</a:t>
            </a:r>
            <a:endParaRPr lang="sv-SE" sz="3200" i="1" dirty="0"/>
          </a:p>
        </p:txBody>
      </p:sp>
    </p:spTree>
    <p:extLst>
      <p:ext uri="{BB962C8B-B14F-4D97-AF65-F5344CB8AC3E}">
        <p14:creationId xmlns:p14="http://schemas.microsoft.com/office/powerpoint/2010/main" val="3267600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Befordran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LTH har en positiv syn på att anställda prövas för befordran</a:t>
            </a:r>
          </a:p>
          <a:p>
            <a:r>
              <a:rPr lang="sv-SE" dirty="0" smtClean="0"/>
              <a:t>Alla tillsvidareanställda lärare får söka och prövas till en högre anställning</a:t>
            </a:r>
          </a:p>
          <a:p>
            <a:r>
              <a:rPr lang="sv-SE" dirty="0" smtClean="0"/>
              <a:t>Institutionen ska yttra sig om strategiska överväganden, den anställdes bidrag till verksamhetens utveckling och den anställdes lämplighet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9304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MBL-förhandling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7538" y="1848670"/>
            <a:ext cx="7587440" cy="3860930"/>
          </a:xfrm>
        </p:spPr>
        <p:txBody>
          <a:bodyPr/>
          <a:lstStyle/>
          <a:p>
            <a:pPr marL="0" indent="0">
              <a:buNone/>
            </a:pPr>
            <a:r>
              <a:rPr lang="sv-SE" sz="2800" dirty="0" smtClean="0"/>
              <a:t>Personalstrategiska beslut vid LTH ska MBL-förhandlas 2013-11-12</a:t>
            </a:r>
          </a:p>
          <a:p>
            <a:r>
              <a:rPr lang="sv-SE" sz="2800" dirty="0" smtClean="0"/>
              <a:t>Meriteringsanställningens användande</a:t>
            </a:r>
          </a:p>
          <a:p>
            <a:r>
              <a:rPr lang="sv-SE" sz="2800" dirty="0" smtClean="0"/>
              <a:t>Komptensutvecklingsplan</a:t>
            </a:r>
          </a:p>
          <a:p>
            <a:r>
              <a:rPr lang="sv-SE" sz="2800" dirty="0" smtClean="0"/>
              <a:t>Adjunkter</a:t>
            </a:r>
          </a:p>
          <a:p>
            <a:r>
              <a:rPr lang="sv-SE" sz="2800" dirty="0" smtClean="0"/>
              <a:t>Forskare</a:t>
            </a:r>
          </a:p>
          <a:p>
            <a:r>
              <a:rPr lang="sv-SE" sz="2800" dirty="0" smtClean="0"/>
              <a:t>Befordran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85914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Attraktiv arbetsgivare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7538" y="1634400"/>
            <a:ext cx="7587440" cy="4226400"/>
          </a:xfrm>
        </p:spPr>
        <p:txBody>
          <a:bodyPr/>
          <a:lstStyle/>
          <a:p>
            <a:r>
              <a:rPr lang="sv-SE" dirty="0"/>
              <a:t>God arbetsgivarpolitik = attraktiv arbetsgivare</a:t>
            </a:r>
          </a:p>
          <a:p>
            <a:r>
              <a:rPr lang="sv-SE" dirty="0"/>
              <a:t>Tydlig karriärväg för unga forskare</a:t>
            </a:r>
          </a:p>
          <a:p>
            <a:r>
              <a:rPr lang="sv-SE" dirty="0"/>
              <a:t>Lätt att kommunicera – både internt och </a:t>
            </a:r>
            <a:r>
              <a:rPr lang="sv-SE" dirty="0" smtClean="0"/>
              <a:t>externt</a:t>
            </a:r>
          </a:p>
          <a:p>
            <a:r>
              <a:rPr lang="sv-SE" dirty="0" smtClean="0"/>
              <a:t>Strukturerad </a:t>
            </a:r>
            <a:r>
              <a:rPr lang="sv-SE" dirty="0"/>
              <a:t>kompetensutvecklingsprocess</a:t>
            </a:r>
          </a:p>
          <a:p>
            <a:r>
              <a:rPr lang="sv-SE" dirty="0" smtClean="0"/>
              <a:t>Knyta </a:t>
            </a:r>
            <a:r>
              <a:rPr lang="sv-SE" dirty="0"/>
              <a:t>”de bästa” till oss</a:t>
            </a:r>
          </a:p>
          <a:p>
            <a:r>
              <a:rPr lang="sv-SE" dirty="0" smtClean="0"/>
              <a:t>Konkurrensfördel </a:t>
            </a:r>
            <a:r>
              <a:rPr lang="sv-SE" dirty="0"/>
              <a:t>gentemot näringsliv och andra lärosäten</a:t>
            </a:r>
          </a:p>
          <a:p>
            <a:r>
              <a:rPr lang="sv-SE" dirty="0" smtClean="0"/>
              <a:t>Gynna </a:t>
            </a:r>
            <a:r>
              <a:rPr lang="sv-SE" dirty="0"/>
              <a:t>jämställdhet</a:t>
            </a:r>
          </a:p>
          <a:p>
            <a:r>
              <a:rPr lang="sv-SE" dirty="0" smtClean="0"/>
              <a:t>Minska antalet tidsbegränsade anställningar – LU-mål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533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Rak 39"/>
          <p:cNvCxnSpPr/>
          <p:nvPr/>
        </p:nvCxnSpPr>
        <p:spPr bwMode="auto">
          <a:xfrm>
            <a:off x="2954687" y="1872615"/>
            <a:ext cx="0" cy="1912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Ellips 36"/>
          <p:cNvSpPr/>
          <p:nvPr/>
        </p:nvSpPr>
        <p:spPr bwMode="auto">
          <a:xfrm>
            <a:off x="1189754" y="1978689"/>
            <a:ext cx="2690286" cy="3234761"/>
          </a:xfrm>
          <a:prstGeom prst="ellipse">
            <a:avLst/>
          </a:prstGeom>
          <a:solidFill>
            <a:srgbClr val="E9C4C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270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04875"/>
            <a:endParaRPr lang="sv-SE" sz="1400" dirty="0" smtClean="0">
              <a:ln w="11430"/>
              <a:solidFill>
                <a:schemeClr val="accent2">
                  <a:lumMod val="90000"/>
                </a:schemeClr>
              </a:solidFill>
            </a:endParaRPr>
          </a:p>
          <a:p>
            <a:pPr defTabSz="904875"/>
            <a:endParaRPr lang="sv-SE" sz="1400" dirty="0">
              <a:ln w="11430"/>
              <a:solidFill>
                <a:schemeClr val="accent2">
                  <a:lumMod val="90000"/>
                </a:schemeClr>
              </a:solidFill>
            </a:endParaRPr>
          </a:p>
          <a:p>
            <a:pPr defTabSz="904875"/>
            <a:endParaRPr lang="sv-SE" sz="1400" dirty="0">
              <a:ln w="11430"/>
              <a:solidFill>
                <a:schemeClr val="accent2">
                  <a:lumMod val="90000"/>
                </a:schemeClr>
              </a:solidFill>
            </a:endParaRPr>
          </a:p>
          <a:p>
            <a:pPr defTabSz="904875"/>
            <a:r>
              <a:rPr lang="sv-SE" sz="1400" dirty="0" smtClean="0">
                <a:ln w="11430"/>
                <a:solidFill>
                  <a:schemeClr val="accent2">
                    <a:lumMod val="90000"/>
                  </a:schemeClr>
                </a:solidFill>
              </a:rPr>
              <a:t>Näringsliv,</a:t>
            </a:r>
          </a:p>
          <a:p>
            <a:pPr defTabSz="904875"/>
            <a:r>
              <a:rPr lang="sv-SE" sz="1400" dirty="0" err="1">
                <a:ln w="11430"/>
                <a:solidFill>
                  <a:schemeClr val="accent2">
                    <a:lumMod val="90000"/>
                  </a:schemeClr>
                </a:solidFill>
              </a:rPr>
              <a:t>p</a:t>
            </a:r>
            <a:r>
              <a:rPr lang="sv-SE" sz="1400" dirty="0" err="1" smtClean="0">
                <a:ln w="11430"/>
                <a:solidFill>
                  <a:schemeClr val="accent2">
                    <a:lumMod val="90000"/>
                  </a:schemeClr>
                </a:solidFill>
              </a:rPr>
              <a:t>ostdoc</a:t>
            </a:r>
            <a:r>
              <a:rPr lang="sv-SE" sz="1400" dirty="0" smtClean="0">
                <a:ln w="11430"/>
                <a:solidFill>
                  <a:schemeClr val="accent2">
                    <a:lumMod val="90000"/>
                  </a:schemeClr>
                </a:solidFill>
              </a:rPr>
              <a:t> vid annat lärosäte m.m.</a:t>
            </a:r>
            <a:endParaRPr lang="sv-SE" sz="1400" dirty="0">
              <a:ln w="11430"/>
              <a:solidFill>
                <a:schemeClr val="accent2">
                  <a:lumMod val="90000"/>
                </a:schemeClr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6341" y="230781"/>
            <a:ext cx="7880010" cy="1097687"/>
          </a:xfrm>
        </p:spPr>
        <p:txBody>
          <a:bodyPr/>
          <a:lstStyle/>
          <a:p>
            <a:pPr algn="ctr"/>
            <a:r>
              <a:rPr lang="sv-SE" sz="2800" dirty="0" smtClean="0"/>
              <a:t>Två meriteringsanställningar </a:t>
            </a:r>
            <a:r>
              <a:rPr lang="sv-SE" sz="2800" dirty="0"/>
              <a:t>vid LTH</a:t>
            </a:r>
            <a:br>
              <a:rPr lang="sv-SE" sz="2800" dirty="0"/>
            </a:br>
            <a:r>
              <a:rPr lang="sv-SE" sz="2200" dirty="0"/>
              <a:t>Meriteringsperiod max 4 år innan tillsvidareanställning som universitetslektor</a:t>
            </a:r>
          </a:p>
        </p:txBody>
      </p:sp>
      <p:sp>
        <p:nvSpPr>
          <p:cNvPr id="4" name="Rektangel med rundade hörn 3"/>
          <p:cNvSpPr/>
          <p:nvPr/>
        </p:nvSpPr>
        <p:spPr bwMode="auto">
          <a:xfrm>
            <a:off x="1686685" y="2273144"/>
            <a:ext cx="1019177" cy="742951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dirty="0" err="1" smtClean="0">
                <a:solidFill>
                  <a:schemeClr val="bg1"/>
                </a:solidFill>
                <a:latin typeface="Arial" charset="0"/>
              </a:rPr>
              <a:t>Bitr</a:t>
            </a:r>
            <a:r>
              <a:rPr lang="sv-SE" sz="1400" dirty="0" smtClean="0">
                <a:solidFill>
                  <a:schemeClr val="bg1"/>
                </a:solidFill>
                <a:latin typeface="Arial" charset="0"/>
              </a:rPr>
              <a:t> lektor 4 – ( 6 år)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V-form med huvud 4"/>
          <p:cNvSpPr/>
          <p:nvPr/>
        </p:nvSpPr>
        <p:spPr bwMode="auto">
          <a:xfrm rot="1068571">
            <a:off x="2821736" y="2767715"/>
            <a:ext cx="2990853" cy="342900"/>
          </a:xfrm>
          <a:prstGeom prst="notchedRightArrow">
            <a:avLst/>
          </a:prstGeom>
          <a:solidFill>
            <a:srgbClr val="00B050"/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" name="Rektangel med rundade hörn 5"/>
          <p:cNvSpPr/>
          <p:nvPr/>
        </p:nvSpPr>
        <p:spPr bwMode="auto">
          <a:xfrm>
            <a:off x="5831718" y="3003071"/>
            <a:ext cx="1009652" cy="757853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Lektor</a:t>
            </a:r>
          </a:p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dirty="0" err="1" smtClean="0">
                <a:solidFill>
                  <a:schemeClr val="bg1"/>
                </a:solidFill>
                <a:latin typeface="Arial" charset="0"/>
              </a:rPr>
              <a:t>tillsv</a:t>
            </a:r>
            <a:r>
              <a:rPr lang="sv-SE" sz="1400" dirty="0" smtClean="0">
                <a:solidFill>
                  <a:schemeClr val="bg1"/>
                </a:solidFill>
                <a:latin typeface="Arial" charset="0"/>
              </a:rPr>
              <a:t>. 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V-form med huvud 7"/>
          <p:cNvSpPr/>
          <p:nvPr/>
        </p:nvSpPr>
        <p:spPr bwMode="auto">
          <a:xfrm>
            <a:off x="6946799" y="3210547"/>
            <a:ext cx="593611" cy="342900"/>
          </a:xfrm>
          <a:prstGeom prst="notchedRightArrow">
            <a:avLst/>
          </a:prstGeom>
          <a:solidFill>
            <a:srgbClr val="00B050"/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16" name="Rektangel med rundade hörn 15"/>
          <p:cNvSpPr/>
          <p:nvPr/>
        </p:nvSpPr>
        <p:spPr bwMode="auto">
          <a:xfrm>
            <a:off x="7571635" y="3016095"/>
            <a:ext cx="1097322" cy="74482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Professor</a:t>
            </a:r>
          </a:p>
        </p:txBody>
      </p:sp>
      <p:sp>
        <p:nvSpPr>
          <p:cNvPr id="18" name="Rektangel med rundade hörn 17"/>
          <p:cNvSpPr/>
          <p:nvPr/>
        </p:nvSpPr>
        <p:spPr bwMode="auto">
          <a:xfrm>
            <a:off x="1686685" y="3974015"/>
            <a:ext cx="1019177" cy="634095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Post</a:t>
            </a:r>
            <a:r>
              <a:rPr lang="sv-SE" sz="1400" dirty="0" err="1" smtClean="0">
                <a:solidFill>
                  <a:schemeClr val="bg1"/>
                </a:solidFill>
                <a:latin typeface="Arial" charset="0"/>
              </a:rPr>
              <a:t>dok-tor</a:t>
            </a:r>
            <a:r>
              <a:rPr lang="sv-SE" sz="1400" dirty="0" smtClean="0">
                <a:solidFill>
                  <a:schemeClr val="bg1"/>
                </a:solidFill>
                <a:latin typeface="Arial" charset="0"/>
              </a:rPr>
              <a:t> 2 år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V-form med huvud 18"/>
          <p:cNvSpPr/>
          <p:nvPr/>
        </p:nvSpPr>
        <p:spPr bwMode="auto">
          <a:xfrm>
            <a:off x="2705863" y="4103316"/>
            <a:ext cx="1059737" cy="342900"/>
          </a:xfrm>
          <a:prstGeom prst="notchedRightArrow">
            <a:avLst/>
          </a:prstGeom>
          <a:solidFill>
            <a:srgbClr val="00B050"/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20" name="Rektangel med rundade hörn 19"/>
          <p:cNvSpPr/>
          <p:nvPr/>
        </p:nvSpPr>
        <p:spPr bwMode="auto">
          <a:xfrm>
            <a:off x="3766041" y="3957718"/>
            <a:ext cx="1102242" cy="634095"/>
          </a:xfrm>
          <a:prstGeom prst="roundRect">
            <a:avLst/>
          </a:prstGeom>
          <a:solidFill>
            <a:srgbClr val="00B0F0"/>
          </a:solidFill>
          <a:ln>
            <a:noFill/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2 år LAS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2" name="V-form med huvud 21"/>
          <p:cNvSpPr/>
          <p:nvPr/>
        </p:nvSpPr>
        <p:spPr bwMode="auto">
          <a:xfrm rot="18882502">
            <a:off x="4772425" y="3781052"/>
            <a:ext cx="1168137" cy="342900"/>
          </a:xfrm>
          <a:prstGeom prst="notchedRightArrow">
            <a:avLst/>
          </a:prstGeom>
          <a:solidFill>
            <a:srgbClr val="00B050"/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48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33" name="Rubrik 1"/>
          <p:cNvSpPr txBox="1">
            <a:spLocks/>
          </p:cNvSpPr>
          <p:nvPr/>
        </p:nvSpPr>
        <p:spPr bwMode="auto">
          <a:xfrm>
            <a:off x="77486" y="1395165"/>
            <a:ext cx="7605109" cy="55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16" tIns="45258" rIns="90516" bIns="45258" numCol="1" anchor="b" anchorCtr="0" compatLnSpc="1">
            <a:prstTxWarp prst="textNoShape">
              <a:avLst/>
            </a:prstTxWarp>
          </a:bodyPr>
          <a:lstStyle>
            <a:lvl1pPr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+mj-lt"/>
                <a:ea typeface="ＭＳ Ｐゴシック" charset="-128"/>
                <a:cs typeface="+mj-cs"/>
              </a:defRPr>
            </a:lvl1pPr>
            <a:lvl2pPr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914400"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1371600"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1828800" algn="l" defTabSz="904875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sz="2800" kern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	     </a:t>
            </a:r>
          </a:p>
          <a:p>
            <a:r>
              <a:rPr lang="sv-SE" sz="2800" kern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sv-SE" sz="2800" kern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1        2	    3         4 år	</a:t>
            </a:r>
            <a:endParaRPr lang="sv-SE" sz="2800" kern="0" dirty="0">
              <a:solidFill>
                <a:srgbClr val="FF0000"/>
              </a:solidFill>
            </a:endParaRPr>
          </a:p>
        </p:txBody>
      </p:sp>
      <p:sp>
        <p:nvSpPr>
          <p:cNvPr id="34" name="textruta 33"/>
          <p:cNvSpPr txBox="1"/>
          <p:nvPr/>
        </p:nvSpPr>
        <p:spPr>
          <a:xfrm>
            <a:off x="558530" y="257255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Spår 1</a:t>
            </a:r>
            <a:r>
              <a:rPr lang="sv-SE" b="0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5" name="textruta 34"/>
          <p:cNvSpPr txBox="1"/>
          <p:nvPr/>
        </p:nvSpPr>
        <p:spPr>
          <a:xfrm>
            <a:off x="558530" y="417449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Spår 2 </a:t>
            </a:r>
          </a:p>
        </p:txBody>
      </p:sp>
    </p:spTree>
    <p:extLst>
      <p:ext uri="{BB962C8B-B14F-4D97-AF65-F5344CB8AC3E}">
        <p14:creationId xmlns:p14="http://schemas.microsoft.com/office/powerpoint/2010/main" val="417149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Huvudspår för LTH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dirty="0" smtClean="0"/>
              <a:t>Spår 1 huvudspår för unga forskare vid LTH, dvs biträdande universitetslektor</a:t>
            </a:r>
          </a:p>
          <a:p>
            <a:pPr>
              <a:lnSpc>
                <a:spcPct val="150000"/>
              </a:lnSpc>
            </a:pPr>
            <a:r>
              <a:rPr lang="sv-SE" dirty="0" smtClean="0"/>
              <a:t>Spår 2 kan också användas</a:t>
            </a:r>
          </a:p>
          <a:p>
            <a:pPr>
              <a:lnSpc>
                <a:spcPct val="150000"/>
              </a:lnSpc>
            </a:pPr>
            <a:r>
              <a:rPr lang="sv-SE" dirty="0" smtClean="0"/>
              <a:t>De två spåren ska inte ”staplas” på varandra</a:t>
            </a:r>
          </a:p>
          <a:p>
            <a:pPr>
              <a:lnSpc>
                <a:spcPct val="150000"/>
              </a:lnSpc>
            </a:pPr>
            <a:r>
              <a:rPr lang="sv-SE" dirty="0" smtClean="0"/>
              <a:t>Max 4 års total meriteringsperiod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814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Biträdande universitetslektor</a:t>
            </a:r>
            <a:br>
              <a:rPr lang="sv-SE" dirty="0" smtClean="0"/>
            </a:br>
            <a:r>
              <a:rPr lang="sv-SE" sz="2800" dirty="0"/>
              <a:t>b</a:t>
            </a:r>
            <a:r>
              <a:rPr lang="sv-SE" sz="2800" dirty="0" smtClean="0"/>
              <a:t>ehörighet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Behörighetskrav:</a:t>
            </a:r>
          </a:p>
          <a:p>
            <a:pPr lvl="1"/>
            <a:r>
              <a:rPr lang="sv-SE" dirty="0" smtClean="0"/>
              <a:t>Avlagd doktorsexamen, i första hand avlagd </a:t>
            </a:r>
            <a:r>
              <a:rPr lang="sv-SE" b="1" dirty="0" smtClean="0"/>
              <a:t>högst 7 år före </a:t>
            </a:r>
            <a:r>
              <a:rPr lang="sv-SE" dirty="0" smtClean="0"/>
              <a:t>sista ansökningsdag</a:t>
            </a:r>
          </a:p>
          <a:p>
            <a:pPr marL="0" indent="0">
              <a:buNone/>
            </a:pPr>
            <a:r>
              <a:rPr lang="sv-SE" dirty="0" smtClean="0"/>
              <a:t>Bedömningsgrunder:</a:t>
            </a:r>
          </a:p>
          <a:p>
            <a:pPr marL="812800" lvl="1" indent="-342900"/>
            <a:r>
              <a:rPr lang="sv-SE" dirty="0" smtClean="0"/>
              <a:t>God förmåga att utveckla och genomföra forskning, eller konstnärlig verksamhet av hög kvalitet samt pedagogisk förmåga</a:t>
            </a:r>
          </a:p>
          <a:p>
            <a:pPr marL="812800" lvl="1" indent="-342900"/>
            <a:r>
              <a:rPr lang="sv-SE" b="1" dirty="0" smtClean="0"/>
              <a:t>Både vetenskaplig/konstnärlig och pedagogisk förmåga </a:t>
            </a:r>
            <a:r>
              <a:rPr lang="sv-SE" dirty="0" smtClean="0"/>
              <a:t>ska bedömas. I övrigt enligt kravprofilen.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339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Biträdande universitetslektor</a:t>
            </a:r>
            <a:br>
              <a:rPr lang="sv-SE" dirty="0" smtClean="0"/>
            </a:br>
            <a:r>
              <a:rPr lang="sv-SE" sz="2800" dirty="0" smtClean="0"/>
              <a:t>förutsättningar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dirty="0" smtClean="0"/>
              <a:t>Tidsbegränsad anställning under 4 år (max 6 år)</a:t>
            </a:r>
          </a:p>
          <a:p>
            <a:pPr lvl="1"/>
            <a:r>
              <a:rPr lang="sv-SE" dirty="0" smtClean="0"/>
              <a:t>Rätt till prövning för befordran till anställning som universitetslektor</a:t>
            </a:r>
          </a:p>
          <a:p>
            <a:pPr lvl="1"/>
            <a:r>
              <a:rPr lang="sv-SE" dirty="0" smtClean="0"/>
              <a:t>Anställning tillsvidare som universitetslektor om denne bedöms behörig och lämplig</a:t>
            </a:r>
          </a:p>
          <a:p>
            <a:pPr lvl="1"/>
            <a:r>
              <a:rPr lang="sv-SE" dirty="0" smtClean="0"/>
              <a:t>Kraven för befordran ska anges i den ursprungliga kravprofilen</a:t>
            </a:r>
          </a:p>
          <a:p>
            <a:pPr lvl="1"/>
            <a:r>
              <a:rPr lang="sv-SE" dirty="0" smtClean="0"/>
              <a:t>Bara ansöka om befordran vid ett tillfälle.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66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Postdoktor</a:t>
            </a:r>
            <a:r>
              <a:rPr lang="sv-SE" dirty="0"/>
              <a:t/>
            </a:r>
            <a:br>
              <a:rPr lang="sv-SE" dirty="0"/>
            </a:br>
            <a:r>
              <a:rPr lang="sv-SE" sz="2800" dirty="0" smtClean="0"/>
              <a:t>behörighet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Behörighetskrav:</a:t>
            </a:r>
          </a:p>
          <a:p>
            <a:pPr lvl="1"/>
            <a:r>
              <a:rPr lang="sv-SE" dirty="0" smtClean="0"/>
              <a:t>Avlagd doktorsexamen </a:t>
            </a:r>
            <a:r>
              <a:rPr lang="sv-SE" b="1" dirty="0" smtClean="0"/>
              <a:t>högst 3 år </a:t>
            </a:r>
            <a:r>
              <a:rPr lang="sv-SE" dirty="0" smtClean="0"/>
              <a:t>före sista ansökningsdag, om inte särskilda skäl föreligger</a:t>
            </a:r>
          </a:p>
          <a:p>
            <a:pPr marL="0" indent="0">
              <a:buNone/>
            </a:pPr>
            <a:r>
              <a:rPr lang="sv-SE" dirty="0" smtClean="0"/>
              <a:t>Bedömningsgrunder:</a:t>
            </a:r>
          </a:p>
          <a:p>
            <a:pPr marL="812800" lvl="1" indent="-342900"/>
            <a:r>
              <a:rPr lang="sv-SE" dirty="0" smtClean="0"/>
              <a:t>God förmåga att utveckla och genomföra forskning, eller konstnärlig verksamhet av hög kvalitet samt pedagogisk förmåga</a:t>
            </a:r>
          </a:p>
          <a:p>
            <a:pPr marL="812800" lvl="1" indent="-342900"/>
            <a:r>
              <a:rPr lang="sv-SE" b="1" dirty="0" smtClean="0"/>
              <a:t>Främst vetenskaplig/konstnärlig förmåga </a:t>
            </a:r>
            <a:r>
              <a:rPr lang="sv-SE" dirty="0" smtClean="0"/>
              <a:t>ska bedömas. I övrigt enligt kravprofilen.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595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Postdoktor</a:t>
            </a:r>
            <a:br>
              <a:rPr lang="sv-SE" dirty="0" smtClean="0"/>
            </a:br>
            <a:r>
              <a:rPr lang="sv-SE" sz="2800" dirty="0" smtClean="0"/>
              <a:t>förutsättningar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dirty="0" smtClean="0"/>
              <a:t>Tidsbegränsad anställning 2 år</a:t>
            </a:r>
          </a:p>
          <a:p>
            <a:pPr lvl="1"/>
            <a:r>
              <a:rPr lang="sv-SE" dirty="0" err="1" smtClean="0"/>
              <a:t>Ev</a:t>
            </a:r>
            <a:r>
              <a:rPr lang="sv-SE" dirty="0" smtClean="0"/>
              <a:t> förlänga ytterligare 2 år med ALVA (</a:t>
            </a:r>
            <a:r>
              <a:rPr lang="sv-SE" dirty="0"/>
              <a:t>a</a:t>
            </a:r>
            <a:r>
              <a:rPr lang="sv-SE" dirty="0" smtClean="0"/>
              <a:t>llmän visstidsanställning)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005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_PPT-mall_2012_SV_120620">
  <a:themeElements>
    <a:clrScheme name="LU 2012">
      <a:dk1>
        <a:srgbClr val="9C6114"/>
      </a:dk1>
      <a:lt1>
        <a:srgbClr val="FFFFFF"/>
      </a:lt1>
      <a:dk2>
        <a:srgbClr val="4D4C44"/>
      </a:dk2>
      <a:lt2>
        <a:srgbClr val="000080"/>
      </a:lt2>
      <a:accent1>
        <a:srgbClr val="9A5B0B"/>
      </a:accent1>
      <a:accent2>
        <a:srgbClr val="E9C4C7"/>
      </a:accent2>
      <a:accent3>
        <a:srgbClr val="B9D3DC"/>
      </a:accent3>
      <a:accent4>
        <a:srgbClr val="ADCAB8"/>
      </a:accent4>
      <a:accent5>
        <a:srgbClr val="D6D2C4"/>
      </a:accent5>
      <a:accent6>
        <a:srgbClr val="BFB8AF"/>
      </a:accent6>
      <a:hlink>
        <a:srgbClr val="333333"/>
      </a:hlink>
      <a:folHlink>
        <a:srgbClr val="D2BA81"/>
      </a:folHlink>
    </a:clrScheme>
    <a:fontScheme name="LundsUniversite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b="0" dirty="0" err="1" smtClean="0">
            <a:solidFill>
              <a:schemeClr val="tx2"/>
            </a:solidFill>
          </a:defRPr>
        </a:defPPr>
      </a:lstStyle>
    </a:tx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6633"/>
        </a:accent1>
        <a:accent2>
          <a:srgbClr val="C4BC9C"/>
        </a:accent2>
        <a:accent3>
          <a:srgbClr val="FFFFFF"/>
        </a:accent3>
        <a:accent4>
          <a:srgbClr val="000000"/>
        </a:accent4>
        <a:accent5>
          <a:srgbClr val="CAB8AD"/>
        </a:accent5>
        <a:accent6>
          <a:srgbClr val="B1AA8D"/>
        </a:accent6>
        <a:hlink>
          <a:srgbClr val="EB730F"/>
        </a:hlink>
        <a:folHlink>
          <a:srgbClr val="0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7467</TotalTime>
  <Words>824</Words>
  <Application>Microsoft Office PowerPoint</Application>
  <PresentationFormat>Anpassad</PresentationFormat>
  <Paragraphs>167</Paragraphs>
  <Slides>21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21</vt:i4>
      </vt:variant>
    </vt:vector>
  </HeadingPairs>
  <TitlesOfParts>
    <vt:vector size="22" baseType="lpstr">
      <vt:lpstr>LU_PPT-mall_2012_SV_120620</vt:lpstr>
      <vt:lpstr>Karriärväg LTH </vt:lpstr>
      <vt:lpstr>Frågeställningar?</vt:lpstr>
      <vt:lpstr>Attraktiv arbetsgivare</vt:lpstr>
      <vt:lpstr>Två meriteringsanställningar vid LTH Meriteringsperiod max 4 år innan tillsvidareanställning som universitetslektor</vt:lpstr>
      <vt:lpstr>Huvudspår för LTH</vt:lpstr>
      <vt:lpstr>Biträdande universitetslektor behörighet</vt:lpstr>
      <vt:lpstr>Biträdande universitetslektor förutsättningar</vt:lpstr>
      <vt:lpstr>Postdoktor behörighet</vt:lpstr>
      <vt:lpstr>Postdoktor förutsättningar</vt:lpstr>
      <vt:lpstr>Process för anställning av bitr UL</vt:lpstr>
      <vt:lpstr>Biträdande universitetslektor kravprofil</vt:lpstr>
      <vt:lpstr>Att beakta i rekryteringsprocessen</vt:lpstr>
      <vt:lpstr>Process för befordran av bitr UL</vt:lpstr>
      <vt:lpstr>Behörighetskrav för befordran till anställning som UL</vt:lpstr>
      <vt:lpstr>Övriga krav för befordran till UL</vt:lpstr>
      <vt:lpstr>Kompetensutvecklingsplan</vt:lpstr>
      <vt:lpstr>Uppföljning – meriteringsperiod</vt:lpstr>
      <vt:lpstr>Universitetsadjunkt</vt:lpstr>
      <vt:lpstr>Forskare</vt:lpstr>
      <vt:lpstr>Befordran</vt:lpstr>
      <vt:lpstr>MBL-förhandling</vt:lpstr>
    </vt:vector>
  </TitlesOfParts>
  <Company>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Kristine Widlund</dc:creator>
  <cp:lastModifiedBy>pia.larsson</cp:lastModifiedBy>
  <cp:revision>347</cp:revision>
  <cp:lastPrinted>2013-11-05T11:51:26Z</cp:lastPrinted>
  <dcterms:created xsi:type="dcterms:W3CDTF">2012-09-02T09:52:36Z</dcterms:created>
  <dcterms:modified xsi:type="dcterms:W3CDTF">2013-11-05T15:55:25Z</dcterms:modified>
</cp:coreProperties>
</file>