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69" r:id="rId6"/>
    <p:sldId id="266" r:id="rId7"/>
    <p:sldId id="259" r:id="rId8"/>
    <p:sldId id="260" r:id="rId9"/>
    <p:sldId id="261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2" y="189395"/>
            <a:ext cx="8784457" cy="6510978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2698045" y="1519973"/>
            <a:ext cx="6276622" cy="12833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27136"/>
            <a:ext cx="5825197" cy="716204"/>
          </a:xfrm>
        </p:spPr>
        <p:txBody>
          <a:bodyPr lIns="0" tIns="98182" rIns="0" bIns="83636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226623"/>
            <a:ext cx="5825197" cy="322328"/>
          </a:xfrm>
        </p:spPr>
        <p:txBody>
          <a:bodyPr lIns="0" tIns="109091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2986086" y="221768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47" y="386291"/>
            <a:ext cx="782084" cy="947430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/>
        </p:nvPicPr>
        <p:blipFill>
          <a:blip r:embed="rId4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3117" y="1670562"/>
            <a:ext cx="4441370" cy="372960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431569" y="1670562"/>
            <a:ext cx="2964140" cy="3729603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/>
        </p:nvSpPr>
        <p:spPr bwMode="auto">
          <a:xfrm>
            <a:off x="7705474" y="5396955"/>
            <a:ext cx="1269194" cy="13066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59" y="5588206"/>
            <a:ext cx="782084" cy="94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93448" y="1785722"/>
            <a:ext cx="7582935" cy="359850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53473" y="284496"/>
            <a:ext cx="7709927" cy="114273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203" y="1285975"/>
            <a:ext cx="3378029" cy="40922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0911E-B78F-493F-A258-7D64C7AD2C3B}" type="datetimeFigureOut">
              <a:rPr lang="sv-SE" smtClean="0"/>
              <a:t>2013-06-04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DD00E5-5C2D-4A74-AFFA-CAF827FE52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54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2" y="189395"/>
            <a:ext cx="8784457" cy="6510978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2698045" y="1519974"/>
            <a:ext cx="6276622" cy="1852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14569"/>
            <a:ext cx="5825197" cy="1192513"/>
          </a:xfrm>
        </p:spPr>
        <p:txBody>
          <a:bodyPr lIns="0" tIns="98182" rIns="0" bIns="83636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784614"/>
            <a:ext cx="5825197" cy="322328"/>
          </a:xfrm>
        </p:spPr>
        <p:txBody>
          <a:bodyPr lIns="0" tIns="109091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2986086" y="277567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/>
        </p:nvPicPr>
        <p:blipFill>
          <a:blip r:embed="rId3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47" y="386291"/>
            <a:ext cx="782084" cy="94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2" y="190536"/>
            <a:ext cx="8784457" cy="6510978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2698045" y="1519973"/>
            <a:ext cx="6276622" cy="12833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27136"/>
            <a:ext cx="5825197" cy="716204"/>
          </a:xfrm>
        </p:spPr>
        <p:txBody>
          <a:bodyPr lIns="0" tIns="98182" rIns="0" bIns="83636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226623"/>
            <a:ext cx="5825197" cy="322328"/>
          </a:xfrm>
        </p:spPr>
        <p:txBody>
          <a:bodyPr lIns="0" tIns="109091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2986086" y="221768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/>
        </p:nvPicPr>
        <p:blipFill>
          <a:blip r:embed="rId3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47" y="386291"/>
            <a:ext cx="782084" cy="94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2" y="190536"/>
            <a:ext cx="8784457" cy="6510978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2698045" y="1519974"/>
            <a:ext cx="6276622" cy="1852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14569"/>
            <a:ext cx="5825197" cy="1192513"/>
          </a:xfrm>
        </p:spPr>
        <p:txBody>
          <a:bodyPr lIns="0" tIns="98182" rIns="0" bIns="83636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784614"/>
            <a:ext cx="5825197" cy="322328"/>
          </a:xfrm>
        </p:spPr>
        <p:txBody>
          <a:bodyPr lIns="0" tIns="109091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2986086" y="277567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/>
        </p:nvPicPr>
        <p:blipFill>
          <a:blip r:embed="rId3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47" y="386291"/>
            <a:ext cx="782084" cy="94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67975" y="1853390"/>
            <a:ext cx="7707876" cy="3572255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/>
        </p:nvCxnSpPr>
        <p:spPr bwMode="auto">
          <a:xfrm>
            <a:off x="757088" y="1503211"/>
            <a:ext cx="76251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1994" y="1670562"/>
            <a:ext cx="3181351" cy="372960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115607" y="1670561"/>
            <a:ext cx="4280102" cy="3729603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/>
        </p:nvSpPr>
        <p:spPr bwMode="auto">
          <a:xfrm>
            <a:off x="7705474" y="5396955"/>
            <a:ext cx="1269194" cy="13066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59" y="5588206"/>
            <a:ext cx="782084" cy="94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59" y="5588206"/>
            <a:ext cx="782084" cy="94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 bwMode="auto">
          <a:xfrm>
            <a:off x="185461" y="183029"/>
            <a:ext cx="8784457" cy="651097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/>
        </p:nvSpPr>
        <p:spPr bwMode="auto">
          <a:xfrm>
            <a:off x="2698045" y="1519973"/>
            <a:ext cx="6276622" cy="12833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27136"/>
            <a:ext cx="5825197" cy="716204"/>
          </a:xfrm>
        </p:spPr>
        <p:txBody>
          <a:bodyPr lIns="0" tIns="98182" rIns="0" bIns="83636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226623"/>
            <a:ext cx="5825197" cy="322328"/>
          </a:xfrm>
        </p:spPr>
        <p:txBody>
          <a:bodyPr lIns="0" tIns="109091" rIns="0"/>
          <a:lstStyle>
            <a:lvl1pPr marL="0" marR="0" indent="0" algn="l" defTabSz="914014" rtl="0" eaLnBrk="1" fontAlgn="base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/>
        </p:nvCxnSpPr>
        <p:spPr bwMode="auto">
          <a:xfrm>
            <a:off x="2986086" y="221768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/>
        </p:nvPicPr>
        <p:blipFill>
          <a:blip r:embed="rId2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auto">
          <a:xfrm>
            <a:off x="185461" y="183029"/>
            <a:ext cx="8784457" cy="651097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2698045" y="1519974"/>
            <a:ext cx="6276622" cy="18520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364" tIns="46182" rIns="92364" bIns="4618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01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89560" y="1514569"/>
            <a:ext cx="5825197" cy="1192513"/>
          </a:xfrm>
        </p:spPr>
        <p:txBody>
          <a:bodyPr lIns="0" tIns="98182" rIns="0" bIns="83636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89560" y="2784614"/>
            <a:ext cx="5825197" cy="322328"/>
          </a:xfrm>
        </p:spPr>
        <p:txBody>
          <a:bodyPr lIns="0" tIns="109091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61818" indent="0" algn="ctr">
              <a:buNone/>
              <a:defRPr/>
            </a:lvl2pPr>
            <a:lvl3pPr marL="923635" indent="0" algn="ctr">
              <a:buNone/>
              <a:defRPr/>
            </a:lvl3pPr>
            <a:lvl4pPr marL="1385453" indent="0" algn="ctr">
              <a:buNone/>
              <a:defRPr/>
            </a:lvl4pPr>
            <a:lvl5pPr marL="1847271" indent="0" algn="ctr">
              <a:buNone/>
              <a:defRPr/>
            </a:lvl5pPr>
            <a:lvl6pPr marL="2309089" indent="0" algn="ctr">
              <a:buNone/>
              <a:defRPr/>
            </a:lvl6pPr>
            <a:lvl7pPr marL="2770906" indent="0" algn="ctr">
              <a:buNone/>
              <a:defRPr/>
            </a:lvl7pPr>
            <a:lvl8pPr marL="3232724" indent="0" algn="ctr">
              <a:buNone/>
              <a:defRPr/>
            </a:lvl8pPr>
            <a:lvl9pPr marL="3694542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2986086" y="2775672"/>
            <a:ext cx="5974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/>
        </p:nvPicPr>
        <p:blipFill>
          <a:blip r:embed="rId2"/>
          <a:srcRect r="17691" b="21541"/>
          <a:stretch>
            <a:fillRect/>
          </a:stretch>
        </p:blipFill>
        <p:spPr>
          <a:xfrm>
            <a:off x="6429566" y="4289979"/>
            <a:ext cx="2714434" cy="2568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21163" y="-60121"/>
            <a:ext cx="9374826" cy="700260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01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3474" y="284496"/>
            <a:ext cx="7725825" cy="11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7976" y="1848614"/>
            <a:ext cx="7710530" cy="357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57088" y="1503211"/>
            <a:ext cx="76251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48259" y="5588206"/>
            <a:ext cx="782084" cy="947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014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61818"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23635"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85453"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47271" algn="l" defTabSz="914014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2513" indent="-232513" algn="l" defTabSz="914014" rtl="0" eaLnBrk="1" fontAlgn="base" hangingPunct="1">
        <a:spcBef>
          <a:spcPts val="101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7159" indent="-250151" algn="l" defTabSz="914014" rtl="0" eaLnBrk="1" fontAlgn="base" hangingPunct="1">
        <a:spcBef>
          <a:spcPts val="101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100024" indent="-181200" algn="l" defTabSz="914014" rtl="0" eaLnBrk="1" fontAlgn="base" hangingPunct="1">
        <a:spcBef>
          <a:spcPts val="101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66653" indent="-195631" algn="l" defTabSz="914014" rtl="0" eaLnBrk="1" fontAlgn="base" hangingPunct="1">
        <a:spcBef>
          <a:spcPts val="101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57334" indent="-229306" algn="l" defTabSz="914014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9152" indent="-229306" algn="l" defTabSz="91401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80970" indent="-229306" algn="l" defTabSz="91401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42787" indent="-229306" algn="l" defTabSz="91401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04605" indent="-229306" algn="l" defTabSz="91401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818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635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453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271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089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0906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2724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4542" algn="l" defTabSz="461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coming@kansli.lth.se" TargetMode="External"/><Relationship Id="rId2" Type="http://schemas.openxmlformats.org/officeDocument/2006/relationships/hyperlink" Target="http://ec.europa.eu/education/erasmus/doc894_en.ht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Internationella studenter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75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000" dirty="0" smtClean="0"/>
              <a:t>3. Erasmuspraktikanter </a:t>
            </a:r>
            <a:r>
              <a:rPr lang="sv-SE" sz="3000" dirty="0"/>
              <a:t>får </a:t>
            </a:r>
            <a:r>
              <a:rPr lang="sv-SE" sz="3000" b="1" dirty="0"/>
              <a:t>inte</a:t>
            </a:r>
            <a:r>
              <a:rPr lang="sv-SE" sz="3000" dirty="0"/>
              <a:t> läsa kurser vid Lunds universitet under sin praktik vid LTH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2513" lvl="1" indent="-232513">
              <a:buFont typeface="Arial" pitchFamily="34" charset="0"/>
              <a:buChar char="•"/>
            </a:pPr>
            <a:r>
              <a:rPr lang="sv-SE" sz="2400" dirty="0"/>
              <a:t>Erasmuspraktikanter ska vara registrerade som praktikanter och </a:t>
            </a:r>
            <a:r>
              <a:rPr lang="sv-SE" sz="2400" b="1" dirty="0"/>
              <a:t>får </a:t>
            </a:r>
            <a:r>
              <a:rPr lang="sv-SE" sz="2400" dirty="0"/>
              <a:t>därmed </a:t>
            </a:r>
            <a:r>
              <a:rPr lang="sv-SE" sz="2400" b="1" dirty="0"/>
              <a:t>inte läsa kurser </a:t>
            </a:r>
            <a:r>
              <a:rPr lang="sv-SE" sz="2400" dirty="0"/>
              <a:t>eller göra akademiska prestationer vid Lunds universitet under sin praktikperiod vid LTH</a:t>
            </a:r>
            <a:r>
              <a:rPr lang="sv-SE" sz="2400" dirty="0" smtClean="0"/>
              <a:t>.</a:t>
            </a:r>
          </a:p>
          <a:p>
            <a:pPr marL="232513" lvl="1" indent="-232513">
              <a:buFont typeface="Arial" pitchFamily="34" charset="0"/>
              <a:buChar char="•"/>
            </a:pPr>
            <a:r>
              <a:rPr lang="en-US" sz="2400" dirty="0" err="1"/>
              <a:t>Efter</a:t>
            </a:r>
            <a:r>
              <a:rPr lang="en-US" sz="2400" dirty="0"/>
              <a:t> </a:t>
            </a:r>
            <a:r>
              <a:rPr lang="en-US" sz="2400" dirty="0" err="1"/>
              <a:t>praktikperioden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b="1" dirty="0" err="1"/>
              <a:t>inte</a:t>
            </a:r>
            <a:r>
              <a:rPr lang="en-US" sz="2400" dirty="0"/>
              <a:t> </a:t>
            </a:r>
            <a:r>
              <a:rPr lang="en-US" sz="2400" dirty="0" err="1"/>
              <a:t>någon</a:t>
            </a:r>
            <a:r>
              <a:rPr lang="en-US" sz="2400" dirty="0"/>
              <a:t> form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 smtClean="0"/>
              <a:t>intyg</a:t>
            </a:r>
            <a:r>
              <a:rPr lang="en-US" sz="2400" dirty="0" smtClean="0"/>
              <a:t> </a:t>
            </a:r>
            <a:r>
              <a:rPr lang="en-US" sz="2400" dirty="0" err="1" smtClean="0"/>
              <a:t>utfärdas</a:t>
            </a:r>
            <a:r>
              <a:rPr lang="en-US" sz="2400" dirty="0" smtClean="0"/>
              <a:t>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visar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praktiken</a:t>
            </a:r>
            <a:r>
              <a:rPr lang="en-US" sz="2400" dirty="0"/>
              <a:t> </a:t>
            </a:r>
            <a:r>
              <a:rPr lang="en-US" sz="2400" dirty="0" err="1"/>
              <a:t>ger</a:t>
            </a:r>
            <a:r>
              <a:rPr lang="en-US" sz="2400" dirty="0"/>
              <a:t>/</a:t>
            </a:r>
            <a:r>
              <a:rPr lang="en-US" sz="2400" dirty="0" err="1"/>
              <a:t>motsvarar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</a:t>
            </a:r>
            <a:r>
              <a:rPr lang="en-US" sz="2400" dirty="0" err="1"/>
              <a:t>visst</a:t>
            </a:r>
            <a:r>
              <a:rPr lang="en-US" sz="2400" dirty="0"/>
              <a:t> </a:t>
            </a:r>
            <a:r>
              <a:rPr lang="en-US" sz="2400" dirty="0" err="1"/>
              <a:t>antal</a:t>
            </a:r>
            <a:r>
              <a:rPr lang="en-US" sz="2400" dirty="0"/>
              <a:t> HP/ECTS-</a:t>
            </a:r>
            <a:r>
              <a:rPr lang="en-US" sz="2400" dirty="0" err="1"/>
              <a:t>poäng</a:t>
            </a:r>
            <a:r>
              <a:rPr lang="en-US" sz="2400" dirty="0"/>
              <a:t>. </a:t>
            </a:r>
            <a:endParaRPr lang="sv-SE" sz="2400" dirty="0"/>
          </a:p>
          <a:p>
            <a:pPr marL="232513" lvl="1" indent="-232513">
              <a:buFont typeface="Arial" pitchFamily="34" charset="0"/>
              <a:buChar char="•"/>
            </a:pP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4. Erasmuspraktikanten och försäkring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Erasmuspraktikanten omfattas inte av någon försäkring via Lunds universitet/Kammarkollegiet</a:t>
            </a:r>
          </a:p>
          <a:p>
            <a:r>
              <a:rPr lang="sv-SE" sz="2400" dirty="0" smtClean="0"/>
              <a:t>Praktikanten måste visa att han/hon omfattas av försäkring från hemuniversitetet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5090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5. Erasmuspraktikant och Studentlund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Enligt</a:t>
            </a:r>
            <a:r>
              <a:rPr lang="sv-SE" sz="2400" b="1" dirty="0"/>
              <a:t> </a:t>
            </a:r>
            <a:r>
              <a:rPr lang="sv-SE" sz="2400" dirty="0"/>
              <a:t>kuratorskollegiet kan inkommande Erasmuspraktikanter tillåtas ta del av nationslivet om de kan uppvisa ett intyg</a:t>
            </a:r>
            <a:r>
              <a:rPr lang="sv-SE" sz="2400" dirty="0">
                <a:solidFill>
                  <a:srgbClr val="FF0000"/>
                </a:solidFill>
              </a:rPr>
              <a:t> </a:t>
            </a:r>
            <a:r>
              <a:rPr lang="sv-SE" sz="2400" dirty="0" smtClean="0"/>
              <a:t>att </a:t>
            </a:r>
            <a:r>
              <a:rPr lang="sv-SE" sz="2400" dirty="0"/>
              <a:t>de ”hör till” universitetet under en </a:t>
            </a:r>
            <a:r>
              <a:rPr lang="sv-SE" sz="2400"/>
              <a:t>specificerad </a:t>
            </a:r>
            <a:r>
              <a:rPr lang="sv-SE" sz="2400" smtClean="0"/>
              <a:t>period.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659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Internationella avdelningen LTH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Chef</a:t>
            </a:r>
            <a:br>
              <a:rPr lang="sv-SE" dirty="0" smtClean="0"/>
            </a:br>
            <a:r>
              <a:rPr lang="sv-SE" dirty="0" smtClean="0"/>
              <a:t>Christina Grossmann</a:t>
            </a:r>
          </a:p>
          <a:p>
            <a:r>
              <a:rPr lang="sv-SE" dirty="0" smtClean="0"/>
              <a:t>Masterstudenter</a:t>
            </a:r>
            <a:br>
              <a:rPr lang="sv-SE" dirty="0" smtClean="0"/>
            </a:br>
            <a:r>
              <a:rPr lang="sv-SE" dirty="0" smtClean="0"/>
              <a:t>Lykke Jacobson och Ulrika Qvist Mathiesen/Helene von Wachenfelt</a:t>
            </a:r>
          </a:p>
          <a:p>
            <a:r>
              <a:rPr lang="sv-SE" dirty="0" smtClean="0"/>
              <a:t>Inkommande utbytesstudenter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Marie Brink och Andrea Tarlé Borgström/Carl-Johan Andersson</a:t>
            </a:r>
          </a:p>
          <a:p>
            <a:r>
              <a:rPr lang="sv-SE" dirty="0" smtClean="0"/>
              <a:t>Utresande utbytesstudenter</a:t>
            </a:r>
            <a:br>
              <a:rPr lang="sv-SE" dirty="0" smtClean="0"/>
            </a:br>
            <a:r>
              <a:rPr lang="sv-SE" dirty="0" smtClean="0"/>
              <a:t>Sophia Nilsson Dequidt och Sara Vilotti Pereira</a:t>
            </a:r>
          </a:p>
        </p:txBody>
      </p:sp>
      <p:pic>
        <p:nvPicPr>
          <p:cNvPr id="1026" name="Picture 2" descr="http://www.lth.se/uploads/pics/SaraV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89240"/>
            <a:ext cx="8286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th.se/typo3temp/pics/9c528534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08289"/>
            <a:ext cx="8572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th.se/typo3temp/pics/8bcf1f177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79143"/>
            <a:ext cx="8477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lth.se/uploads/pics/Helene_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492896"/>
            <a:ext cx="8286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 smtClean="0"/>
              <a:t>Master- vs utbytesstudenter, vem är vem?</a:t>
            </a:r>
            <a:endParaRPr lang="sv-SE" sz="35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Masterstudenter – läser en hel utbildning här, utom-européer betalar avgift</a:t>
            </a:r>
          </a:p>
          <a:p>
            <a:r>
              <a:rPr lang="sv-SE" dirty="0" smtClean="0"/>
              <a:t>Utbytesstudenter – läser en eller två terminer vid LTH, ej avgiftsskyldiga</a:t>
            </a:r>
          </a:p>
          <a:p>
            <a:endParaRPr lang="sv-SE" dirty="0" smtClean="0"/>
          </a:p>
          <a:p>
            <a:r>
              <a:rPr lang="sv-SE" dirty="0" smtClean="0"/>
              <a:t>Masterstudenterna följer mer styrda program och får inte registreras på för många kurser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8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500" dirty="0"/>
              <a:t>Master- vs utbytesstudenter, vem är vem?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Enklaste sättet att särskilja är på personnummer: </a:t>
            </a:r>
          </a:p>
          <a:p>
            <a:pPr lvl="1"/>
            <a:r>
              <a:rPr lang="sv-SE" dirty="0" smtClean="0"/>
              <a:t>Utbytesstudenter har alltid ett P (920418-P347)</a:t>
            </a:r>
          </a:p>
          <a:p>
            <a:pPr lvl="1"/>
            <a:r>
              <a:rPr lang="sv-SE" dirty="0" smtClean="0"/>
              <a:t>Internationella masterstudenter har ett T, fram tills de får sitt svenska personnummer (901012-T578), de är dessutom registrerade på ett program</a:t>
            </a:r>
          </a:p>
          <a:p>
            <a:r>
              <a:rPr lang="sv-SE" dirty="0" smtClean="0"/>
              <a:t>Internationella mastersstudenter är registrerade på ett program</a:t>
            </a:r>
          </a:p>
        </p:txBody>
      </p:sp>
    </p:spTree>
    <p:extLst>
      <p:ext uri="{BB962C8B-B14F-4D97-AF65-F5344CB8AC3E}">
        <p14:creationId xmlns:p14="http://schemas.microsoft.com/office/powerpoint/2010/main" val="10279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Problem?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Masterstudenter: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Lykke Jacobson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Helene von Wachenfeldt/Ulrika Qvist Mathiesen</a:t>
            </a:r>
          </a:p>
          <a:p>
            <a:pPr marL="0" indent="0">
              <a:buNone/>
            </a:pPr>
            <a:r>
              <a:rPr lang="sv-SE" dirty="0" smtClean="0"/>
              <a:t>Utbytesstudenter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Marie Brink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Andrea </a:t>
            </a:r>
            <a:r>
              <a:rPr lang="sv-SE" dirty="0" err="1" smtClean="0"/>
              <a:t>Tarlé</a:t>
            </a:r>
            <a:r>
              <a:rPr lang="sv-SE" dirty="0" smtClean="0"/>
              <a:t> Borgström/Carl-Johan Andersson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49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25825" cy="1142735"/>
          </a:xfrm>
        </p:spPr>
        <p:txBody>
          <a:bodyPr/>
          <a:lstStyle/>
          <a:p>
            <a:r>
              <a:rPr lang="sv-SE" dirty="0" smtClean="0"/>
              <a:t>Uppdelning masterprogram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092850"/>
              </p:ext>
            </p:extLst>
          </p:nvPr>
        </p:nvGraphicFramePr>
        <p:xfrm>
          <a:off x="683568" y="1700808"/>
          <a:ext cx="77073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656"/>
                <a:gridCol w="3853656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Lykke Jacobson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Helene v</a:t>
                      </a:r>
                      <a:r>
                        <a:rPr lang="sv-SE" baseline="0" dirty="0" smtClean="0"/>
                        <a:t> W </a:t>
                      </a:r>
                      <a:r>
                        <a:rPr lang="sv-SE" dirty="0" smtClean="0"/>
                        <a:t>/Ulrika Q Mathiesen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Sustainable</a:t>
                      </a:r>
                      <a:r>
                        <a:rPr lang="sv-SE" baseline="0" dirty="0" smtClean="0"/>
                        <a:t> Urban Design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Övergripande masterfrågor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Water</a:t>
                      </a:r>
                      <a:r>
                        <a:rPr lang="sv-SE" dirty="0" smtClean="0"/>
                        <a:t> Resources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Food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Technology</a:t>
                      </a:r>
                      <a:r>
                        <a:rPr lang="sv-SE" dirty="0" smtClean="0"/>
                        <a:t> and Nutrition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Energy-</a:t>
                      </a:r>
                      <a:r>
                        <a:rPr lang="sv-SE" dirty="0" err="1" smtClean="0"/>
                        <a:t>efficient</a:t>
                      </a:r>
                      <a:r>
                        <a:rPr lang="sv-SE" dirty="0" smtClean="0"/>
                        <a:t> and </a:t>
                      </a:r>
                      <a:r>
                        <a:rPr lang="sv-SE" dirty="0" err="1" smtClean="0"/>
                        <a:t>Environmental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Building</a:t>
                      </a:r>
                      <a:r>
                        <a:rPr lang="sv-SE" baseline="0" dirty="0" smtClean="0"/>
                        <a:t> Design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System-on-Chip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Fire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Safety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Engineering</a:t>
                      </a:r>
                      <a:r>
                        <a:rPr lang="sv-SE" baseline="0" dirty="0" smtClean="0"/>
                        <a:t> (EM1)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Wireless Communication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Food</a:t>
                      </a:r>
                      <a:r>
                        <a:rPr lang="sv-SE" dirty="0" smtClean="0"/>
                        <a:t> Innovation and Product Design (EM1)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618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Biotechnology</a:t>
                      </a:r>
                      <a:endParaRPr lang="sv-SE" dirty="0" smtClean="0"/>
                    </a:p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Industrial Design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Photonics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Architecture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Nanoscience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36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Examensarbete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 både utbytes- och masterstudenter sköter internationella avdelningen registreringen på examensarbete.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303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Praktikanter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Erasmuspraktikanter är studenter inom EU som förlägger en praktikperiod på mellan 3 och 12 månader under sin universitets- eller högskoleutbildning till ett företag, en organisation eller institution i ett annat EU-land. </a:t>
            </a:r>
          </a:p>
          <a:p>
            <a:r>
              <a:rPr lang="sv-SE" dirty="0"/>
              <a:t>Erasmuspraktikanter är inte Erasmusstudenter.  </a:t>
            </a:r>
          </a:p>
          <a:p>
            <a:r>
              <a:rPr lang="sv-SE" dirty="0"/>
              <a:t>Inget utbytesavtal mellan LTH och praktikantens hemlärosäte ligger till grund för denna mobilitet. Lunds universitet är att likställa med ett företag i dessa sammanhang.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61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1. Ekonomiska och strategiska överväganden att göra på institutionen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2513" lvl="1" indent="-232513">
              <a:buFont typeface="Arial" pitchFamily="34" charset="0"/>
              <a:buChar char="•"/>
            </a:pPr>
            <a:r>
              <a:rPr lang="sv-SE" sz="2400" dirty="0"/>
              <a:t>Erasmuspraktikanter ger </a:t>
            </a:r>
            <a:r>
              <a:rPr lang="sv-SE" sz="2400" b="1" dirty="0"/>
              <a:t>ingen ersättning</a:t>
            </a:r>
            <a:r>
              <a:rPr lang="sv-SE" sz="2400" dirty="0"/>
              <a:t> till institutionen.</a:t>
            </a:r>
            <a:endParaRPr lang="sv-SE" sz="2000" dirty="0"/>
          </a:p>
          <a:p>
            <a:pPr marL="232513" lvl="1" indent="-232513">
              <a:buFont typeface="Arial" pitchFamily="34" charset="0"/>
              <a:buChar char="•"/>
            </a:pPr>
            <a:r>
              <a:rPr lang="sv-SE" sz="2400" dirty="0"/>
              <a:t>Avvägningen mellan det tillskott som en praktikant kan utgöra för en institution och det faktum att praktikanterna samtidigt använder resurser som kan vara avsatta till uppdraget att utbilda antagna studenter.</a:t>
            </a: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71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2. Läraren accepterar att handleda praktikanten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Praktiken sker under en period på mellan 3 och 12 månader:</a:t>
            </a:r>
          </a:p>
          <a:p>
            <a:r>
              <a:rPr lang="sv-SE" dirty="0"/>
              <a:t>Ett s.k. ”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Agreement</a:t>
            </a:r>
            <a:r>
              <a:rPr lang="sv-SE" dirty="0"/>
              <a:t>” i enlighet med EU-kommissionens riktlinjer ska upprättas mellan praktikantens lärosäte, praktikanten och ansvarig </a:t>
            </a:r>
            <a:r>
              <a:rPr lang="sv-SE" dirty="0" smtClean="0"/>
              <a:t>institution </a:t>
            </a:r>
            <a:r>
              <a:rPr lang="sv-SE" dirty="0"/>
              <a:t>vid LTH.</a:t>
            </a:r>
            <a:br>
              <a:rPr lang="sv-SE" dirty="0"/>
            </a:br>
            <a:r>
              <a:rPr lang="sv-SE" dirty="0">
                <a:hlinkClick r:id="rId2"/>
              </a:rPr>
              <a:t>http://ec.europa.eu/education/erasmus/doc894_en.htm</a:t>
            </a:r>
            <a:endParaRPr lang="sv-SE" dirty="0"/>
          </a:p>
          <a:p>
            <a:r>
              <a:rPr lang="en-US" dirty="0" err="1"/>
              <a:t>Kopia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”Training agreement” </a:t>
            </a:r>
            <a:r>
              <a:rPr lang="en-US" dirty="0" err="1"/>
              <a:t>skickas</a:t>
            </a:r>
            <a:r>
              <a:rPr lang="en-US" dirty="0"/>
              <a:t> till LTHs </a:t>
            </a:r>
            <a:r>
              <a:rPr lang="en-US" dirty="0" err="1"/>
              <a:t>internationella</a:t>
            </a:r>
            <a:r>
              <a:rPr lang="en-US" dirty="0"/>
              <a:t> </a:t>
            </a:r>
            <a:r>
              <a:rPr lang="en-US" dirty="0" err="1"/>
              <a:t>avdelning</a:t>
            </a:r>
            <a:r>
              <a:rPr lang="en-US" dirty="0"/>
              <a:t> (HS55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incoming@kansli.lth.se</a:t>
            </a:r>
            <a:r>
              <a:rPr lang="en-US" dirty="0"/>
              <a:t>)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registrerar</a:t>
            </a:r>
            <a:r>
              <a:rPr lang="en-US" dirty="0"/>
              <a:t> </a:t>
            </a:r>
            <a:r>
              <a:rPr lang="en-US" dirty="0" err="1" smtClean="0"/>
              <a:t>praktiken</a:t>
            </a:r>
            <a:r>
              <a:rPr lang="en-US" dirty="0" smtClean="0"/>
              <a:t> i </a:t>
            </a:r>
            <a:r>
              <a:rPr lang="en-US" dirty="0"/>
              <a:t>LADOK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58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">
  <a:themeElements>
    <a:clrScheme name="Anpassad 3">
      <a:dk1>
        <a:srgbClr val="9C6114"/>
      </a:dk1>
      <a:lt1>
        <a:srgbClr val="FFFFFF"/>
      </a:lt1>
      <a:dk2>
        <a:srgbClr val="000000"/>
      </a:dk2>
      <a:lt2>
        <a:srgbClr val="00008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33"/>
      </a:hlink>
      <a:folHlink>
        <a:srgbClr val="000080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</Template>
  <TotalTime>440</TotalTime>
  <Words>445</Words>
  <Application>Microsoft Office PowerPoint</Application>
  <PresentationFormat>Bildspel på skärmen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LU</vt:lpstr>
      <vt:lpstr>Internationella studenter</vt:lpstr>
      <vt:lpstr>Master- vs utbytesstudenter, vem är vem?</vt:lpstr>
      <vt:lpstr>Master- vs utbytesstudenter, vem är vem?</vt:lpstr>
      <vt:lpstr>Problem?</vt:lpstr>
      <vt:lpstr>Uppdelning masterprogram</vt:lpstr>
      <vt:lpstr>Examensarbete</vt:lpstr>
      <vt:lpstr>Praktikanter</vt:lpstr>
      <vt:lpstr>1. Ekonomiska och strategiska överväganden att göra på institutionen</vt:lpstr>
      <vt:lpstr>2. Läraren accepterar att handleda praktikanten</vt:lpstr>
      <vt:lpstr>3. Erasmuspraktikanter får inte läsa kurser vid Lunds universitet under sin praktik vid LTH</vt:lpstr>
      <vt:lpstr>4. Erasmuspraktikanten och försäkring</vt:lpstr>
      <vt:lpstr>5. Erasmuspraktikant och Studentlund</vt:lpstr>
      <vt:lpstr>Internationella avdelningen LTH</vt:lpstr>
    </vt:vector>
  </TitlesOfParts>
  <Company>LTH:s kansli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Master- vs utbytesstudenter, vem är vem?</dc:title>
  <dc:creator>carl.andersson</dc:creator>
  <cp:lastModifiedBy>Camilla Nilsson</cp:lastModifiedBy>
  <cp:revision>18</cp:revision>
  <dcterms:created xsi:type="dcterms:W3CDTF">2013-04-25T12:56:05Z</dcterms:created>
  <dcterms:modified xsi:type="dcterms:W3CDTF">2013-06-04T07:39:04Z</dcterms:modified>
</cp:coreProperties>
</file>