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9" r:id="rId2"/>
    <p:sldId id="329" r:id="rId3"/>
    <p:sldId id="336" r:id="rId4"/>
    <p:sldId id="330" r:id="rId5"/>
    <p:sldId id="337" r:id="rId6"/>
    <p:sldId id="338" r:id="rId7"/>
    <p:sldId id="335" r:id="rId8"/>
  </p:sldIdLst>
  <p:sldSz cx="9001125" cy="6840538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CAB8"/>
    <a:srgbClr val="404040"/>
    <a:srgbClr val="BFB8AF"/>
    <a:srgbClr val="D2BA81"/>
    <a:srgbClr val="BED9C7"/>
    <a:srgbClr val="E9C4C7"/>
    <a:srgbClr val="333333"/>
    <a:srgbClr val="262626"/>
    <a:srgbClr val="FF689D"/>
    <a:srgbClr val="F3E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1" autoAdjust="0"/>
    <p:restoredTop sz="99866" autoAdjust="0"/>
  </p:normalViewPr>
  <p:slideViewPr>
    <p:cSldViewPr snapToGrid="0" showGuides="1">
      <p:cViewPr>
        <p:scale>
          <a:sx n="100" d="100"/>
          <a:sy n="100" d="100"/>
        </p:scale>
        <p:origin x="-1404" y="-396"/>
      </p:cViewPr>
      <p:guideLst>
        <p:guide orient="horz" pos="4212"/>
        <p:guide orient="horz" pos="802"/>
        <p:guide orient="horz" pos="119"/>
        <p:guide orient="horz" pos="1122"/>
        <p:guide pos="492"/>
        <p:guide pos="115"/>
        <p:guide pos="2617"/>
        <p:guide pos="5565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364" y="34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FA3B-A911-4294-9666-9D8A5388C07E}" type="datetimeFigureOut">
              <a:rPr lang="sv-SE" smtClean="0"/>
              <a:pPr/>
              <a:t>2013-06-04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F35AB-58F5-4C8C-9928-1BF89338304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5E47-94AA-AA43-B08E-C5A5421011EB}" type="datetimeFigureOut">
              <a:rPr lang="sv-SE" smtClean="0"/>
              <a:pPr/>
              <a:t>2013-06-04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8990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3FD4B-1391-7946-A8ED-18550D8B130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1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4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9" y="1666308"/>
            <a:ext cx="4371974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346700" y="1666308"/>
            <a:ext cx="29178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81050" y="1781175"/>
            <a:ext cx="7464452" cy="35893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262" y="283771"/>
            <a:ext cx="758945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ktangel 6"/>
          <p:cNvSpPr/>
          <p:nvPr userDrawn="1"/>
        </p:nvSpPr>
        <p:spPr bwMode="auto">
          <a:xfrm>
            <a:off x="181303" y="181372"/>
            <a:ext cx="8647388" cy="6495393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74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49848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8490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Bildobjekt 6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81303" y="181372"/>
            <a:ext cx="8647388" cy="649539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52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79099" y="182563"/>
            <a:ext cx="8647388" cy="649539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6835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79099" y="182563"/>
            <a:ext cx="8647388" cy="6495393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52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 bwMode="auto">
          <a:xfrm>
            <a:off x="179099" y="183473"/>
            <a:ext cx="8647388" cy="649539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Bildobjekt 4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3903" y="1282700"/>
            <a:ext cx="3325247" cy="4081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 baseline="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57538" y="1848670"/>
            <a:ext cx="7587440" cy="3563159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1" name="Rak 10"/>
          <p:cNvCxnSpPr/>
          <p:nvPr userDrawn="1"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0244" y="1666308"/>
            <a:ext cx="3131642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051300" y="1666307"/>
            <a:ext cx="42132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4" name="Bildobjekt 3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marR="0" indent="0" algn="l" defTabSz="904875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</a:p>
        </p:txBody>
      </p:sp>
      <p:cxnSp>
        <p:nvCxnSpPr>
          <p:cNvPr id="31" name="Rak 30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19270" y="-59968"/>
            <a:ext cx="9228344" cy="698477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705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048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263" y="283771"/>
            <a:ext cx="7605109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38" y="1843907"/>
            <a:ext cx="7590053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Bildobjekt 18" descr="Lunds_universitet RGB 150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94" r:id="rId3"/>
    <p:sldLayoutId id="2147483695" r:id="rId4"/>
    <p:sldLayoutId id="2147483684" r:id="rId5"/>
    <p:sldLayoutId id="2147483691" r:id="rId6"/>
    <p:sldLayoutId id="2147483707" r:id="rId7"/>
    <p:sldLayoutId id="2147483683" r:id="rId8"/>
    <p:sldLayoutId id="2147483705" r:id="rId9"/>
    <p:sldLayoutId id="2147483682" r:id="rId10"/>
    <p:sldLayoutId id="2147483703" r:id="rId11"/>
    <p:sldLayoutId id="2147483667" r:id="rId12"/>
    <p:sldLayoutId id="2147483666" r:id="rId13"/>
    <p:sldLayoutId id="2147483668" r:id="rId14"/>
    <p:sldLayoutId id="2147483680" r:id="rId15"/>
    <p:sldLayoutId id="2147483679" r:id="rId16"/>
    <p:sldLayoutId id="2147483689" r:id="rId17"/>
  </p:sldLayoutIdLst>
  <p:timing>
    <p:tnLst>
      <p:par>
        <p:cTn id="1" dur="indefinite" restart="never" nodeType="tmRoot"/>
      </p:par>
    </p:tnLst>
  </p:timing>
  <p:txStyles>
    <p:titleStyle>
      <a:lvl1pPr algn="l" defTabSz="904875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defTabSz="904875" rtl="0" eaLnBrk="1" fontAlgn="base" hangingPunct="1">
        <a:spcBef>
          <a:spcPts val="10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0088" indent="-247650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089025" indent="-179388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50988" indent="-193675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11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83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55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Enkel</a:t>
            </a:r>
            <a:r>
              <a:rPr lang="en-GB" dirty="0" smtClean="0"/>
              <a:t> information </a:t>
            </a:r>
            <a:r>
              <a:rPr lang="en-GB" dirty="0" err="1" smtClean="0"/>
              <a:t>angående</a:t>
            </a:r>
            <a:r>
              <a:rPr lang="en-GB" dirty="0" smtClean="0"/>
              <a:t> </a:t>
            </a:r>
            <a:r>
              <a:rPr lang="en-GB" dirty="0" err="1" smtClean="0"/>
              <a:t>diariet</a:t>
            </a:r>
            <a:r>
              <a:rPr lang="en-GB" dirty="0" smtClean="0"/>
              <a:t>/DFS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Beatrice Nordlöf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Inför införandet av verksamhetsbaserad arkivredovisning	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225" y="1848670"/>
            <a:ext cx="7587753" cy="3780605"/>
          </a:xfrm>
        </p:spPr>
        <p:txBody>
          <a:bodyPr/>
          <a:lstStyle/>
          <a:p>
            <a:r>
              <a:rPr lang="sv-SE" dirty="0" smtClean="0"/>
              <a:t>LU övergår till ny struktur för redovisning av arkiv fr.o.m. 1/1 2014, då samtliga organisatoriska enheter inom LU måste ordna och arkivera sina handlingar utifrån det nya regelverket.</a:t>
            </a:r>
          </a:p>
          <a:p>
            <a:r>
              <a:rPr lang="sv-SE" dirty="0" smtClean="0"/>
              <a:t>Alla öppna ärenden måste avslutas senast 31/12 2013, pågående ärenden flyttas till ny serie.</a:t>
            </a:r>
          </a:p>
          <a:p>
            <a:r>
              <a:rPr lang="sv-SE" dirty="0" smtClean="0"/>
              <a:t>Nästan alla institutioner har utsett samordnare för detta arbete. </a:t>
            </a:r>
          </a:p>
          <a:p>
            <a:r>
              <a:rPr lang="sv-SE" dirty="0" smtClean="0"/>
              <a:t>Utbildningsinsatser hösten 2013 i storsal + workshops. Inbjudan kommer att gå ut i början av juni 2013.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65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Inför införandet av verksamhetsbaserad arkivredovisning, forts.	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225" y="1848670"/>
            <a:ext cx="7587753" cy="3780605"/>
          </a:xfrm>
        </p:spPr>
        <p:txBody>
          <a:bodyPr/>
          <a:lstStyle/>
          <a:p>
            <a:r>
              <a:rPr lang="sv-SE" dirty="0" smtClean="0"/>
              <a:t>Utbildning för samordnare, registratorer och handläggare med utökad behörighet – obligatoriskt!</a:t>
            </a:r>
          </a:p>
          <a:p>
            <a:r>
              <a:rPr lang="sv-SE" dirty="0" smtClean="0"/>
              <a:t>Ny dokumenthanteringsplan tas fram.</a:t>
            </a:r>
          </a:p>
          <a:p>
            <a:r>
              <a:rPr lang="sv-SE" dirty="0" smtClean="0"/>
              <a:t>Inga digitalt ingående/utgående handlingar behöver skrivas ut fr.o.m. 2014!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95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657225" y="1872903"/>
          <a:ext cx="7589839" cy="3505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14"/>
                <a:gridCol w="755762"/>
                <a:gridCol w="856823"/>
                <a:gridCol w="380810"/>
                <a:gridCol w="439396"/>
                <a:gridCol w="949096"/>
                <a:gridCol w="417426"/>
                <a:gridCol w="380810"/>
                <a:gridCol w="593185"/>
                <a:gridCol w="628337"/>
                <a:gridCol w="369093"/>
                <a:gridCol w="663489"/>
                <a:gridCol w="874398"/>
              </a:tblGrid>
              <a:tr h="224352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Aktivitet/Ärendetyp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Handling/typ av information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Handlingstyp hämtad från: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Handlingsslag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Information om hantering/registrering 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System (inkl vilken serie)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ObjektID (persnr, kurskod etc)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Arkivering (analogt/digitalt, serie?)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Ansvar för arkivering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Sektretess/PuL (§-hänvisning)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Bevarande/gallring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Övriga anmärkningar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3990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3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Bedriva utbildning på grund- och avancerad nivå inkl uppdragsutbildning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3.1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Hantera utbildningens förutsättningar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09976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3.1.1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Inrätta huvudområde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Beslut att inrätta nytt huvudområde med underlag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Fakulteten beslutar själv om detta.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Beslut att avveckla huvudområde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3.1.2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Inrätta, revidera och avveckla program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Ansökan om inrättande av program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51924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500" u="none" strike="noStrike">
                          <a:effectLst/>
                        </a:rPr>
                        <a:t>Underlag och beslut i ärenden rörande program (beslut kan ingå i protokoll se 2.5.3 Hantera möten) 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Validering av program ingår här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63943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Utbildningsplaner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Registreras i Lubas alt 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Lubas/W3D3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Beslutad utbildningsplan </a:t>
                      </a:r>
                      <a:br>
                        <a:rPr lang="sv-SE" sz="500" u="none" strike="noStrike">
                          <a:effectLst/>
                        </a:rPr>
                      </a:br>
                      <a:r>
                        <a:rPr lang="sv-SE" sz="500" u="none" strike="noStrike">
                          <a:effectLst/>
                        </a:rPr>
                        <a:t>ingår även som bilaga till beslut enligt ovan.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Beslut om utseende av programansvarig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51924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Ansökan om alternativt urval, andra behörighetskrav eller andra krav för antagning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 </a:t>
                      </a:r>
                      <a:br>
                        <a:rPr lang="sv-SE" sz="500" u="none" strike="noStrike">
                          <a:effectLst/>
                        </a:rPr>
                      </a:br>
                      <a:r>
                        <a:rPr lang="sv-SE" sz="500" u="none" strike="noStrike">
                          <a:effectLst/>
                        </a:rPr>
                        <a:t>Ansökan lämnas till Universitets- och högskolerådet och görs på webformulär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Inkommet beslut angående alternativt urval etc.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75962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Ansökan för att ha antagningsprov på utbildning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51924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Beslut från Universitetskanslersämbetet rörande antagningsprov på utbildning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Diarieförs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W3D3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u="none" strike="noStrike">
                          <a:effectLst/>
                        </a:rPr>
                        <a:t> 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>
                          <a:effectLst/>
                        </a:rPr>
                        <a:t>Bevaras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500" u="none" strike="noStrike" dirty="0">
                          <a:effectLst/>
                        </a:rPr>
                        <a:t> </a:t>
                      </a:r>
                      <a:endParaRPr lang="sv-S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1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Diariet under sommaren 2013	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225" y="1848670"/>
            <a:ext cx="7587753" cy="3780605"/>
          </a:xfrm>
        </p:spPr>
        <p:txBody>
          <a:bodyPr/>
          <a:lstStyle/>
          <a:p>
            <a:r>
              <a:rPr lang="sv-SE" dirty="0" smtClean="0"/>
              <a:t>Sista dag att anmäla vem som hanterar allmänna handlingar och begäran om utlämnande av allmänna handlingar under sommaren är 31 maj 2013!</a:t>
            </a:r>
            <a:br>
              <a:rPr lang="sv-SE" dirty="0" smtClean="0"/>
            </a:br>
            <a:r>
              <a:rPr lang="sv-SE" sz="1200" dirty="0" smtClean="0"/>
              <a:t>(till: maria.ovesson@rektor.lu.se)</a:t>
            </a:r>
          </a:p>
          <a:p>
            <a:r>
              <a:rPr lang="sv-SE" dirty="0" smtClean="0"/>
              <a:t>Påminner om att det i registraturens vanliga service ingår att hjälpa till med sökningar i diariet. </a:t>
            </a:r>
            <a:br>
              <a:rPr lang="sv-SE" dirty="0" smtClean="0"/>
            </a:br>
            <a:r>
              <a:rPr lang="sv-SE" dirty="0" smtClean="0"/>
              <a:t>Registraturen kan e-posta diarieförda handlingar till person som har jour under sommaren och som ev</a:t>
            </a:r>
            <a:r>
              <a:rPr lang="sv-SE" dirty="0"/>
              <a:t>.</a:t>
            </a:r>
            <a:r>
              <a:rPr lang="sv-SE" dirty="0" smtClean="0"/>
              <a:t> inte har behörighet i DFS.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22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Diariet under sommaren 2013, forts.	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225" y="1848670"/>
            <a:ext cx="7587753" cy="3780605"/>
          </a:xfrm>
        </p:spPr>
        <p:txBody>
          <a:bodyPr/>
          <a:lstStyle/>
          <a:p>
            <a:r>
              <a:rPr lang="sv-SE" dirty="0"/>
              <a:t>OBS! Bara en lite del av alla allmänna handlingar som begärs ut är diarieförda och såklart kan det vara andra handlingar som begärs ut</a:t>
            </a:r>
            <a:r>
              <a:rPr lang="sv-SE" dirty="0" smtClean="0"/>
              <a:t>!</a:t>
            </a:r>
          </a:p>
          <a:p>
            <a:r>
              <a:rPr lang="sv-SE" dirty="0" smtClean="0"/>
              <a:t>Registraturen kan även initiera/öppna ärenden vid behov.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20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6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-mall_2012_SV_120620">
  <a:themeElements>
    <a:clrScheme name="LU 2012">
      <a:dk1>
        <a:srgbClr val="9C6114"/>
      </a:dk1>
      <a:lt1>
        <a:srgbClr val="FFFFFF"/>
      </a:lt1>
      <a:dk2>
        <a:srgbClr val="4D4C44"/>
      </a:dk2>
      <a:lt2>
        <a:srgbClr val="000080"/>
      </a:lt2>
      <a:accent1>
        <a:srgbClr val="9A5B0B"/>
      </a:accent1>
      <a:accent2>
        <a:srgbClr val="E9C4C7"/>
      </a:accent2>
      <a:accent3>
        <a:srgbClr val="B9D3DC"/>
      </a:accent3>
      <a:accent4>
        <a:srgbClr val="ADCAB8"/>
      </a:accent4>
      <a:accent5>
        <a:srgbClr val="D6D2C4"/>
      </a:accent5>
      <a:accent6>
        <a:srgbClr val="BFB8AF"/>
      </a:accent6>
      <a:hlink>
        <a:srgbClr val="333333"/>
      </a:hlink>
      <a:folHlink>
        <a:srgbClr val="D2BA81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LU_PPT-mall_2012_SV_120620</Template>
  <TotalTime>48</TotalTime>
  <Words>377</Words>
  <Application>Microsoft Office PowerPoint</Application>
  <PresentationFormat>Anpassad</PresentationFormat>
  <Paragraphs>211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LU_PPT-mall_2012_SV_120620</vt:lpstr>
      <vt:lpstr>Enkel information angående diariet/DFS</vt:lpstr>
      <vt:lpstr>Inför införandet av verksamhetsbaserad arkivredovisning  </vt:lpstr>
      <vt:lpstr>Inför införandet av verksamhetsbaserad arkivredovisning, forts.  </vt:lpstr>
      <vt:lpstr>PowerPoint-presentation</vt:lpstr>
      <vt:lpstr>Diariet under sommaren 2013  </vt:lpstr>
      <vt:lpstr>Diariet under sommaren 2013, forts.  </vt:lpstr>
      <vt:lpstr>PowerPoint-presentation</vt:lpstr>
    </vt:vector>
  </TitlesOfParts>
  <Company>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Beatrice.Nordlof</dc:creator>
  <cp:lastModifiedBy>Camilla Nilsson</cp:lastModifiedBy>
  <cp:revision>7</cp:revision>
  <cp:lastPrinted>2013-05-16T12:01:29Z</cp:lastPrinted>
  <dcterms:created xsi:type="dcterms:W3CDTF">2012-08-16T08:08:44Z</dcterms:created>
  <dcterms:modified xsi:type="dcterms:W3CDTF">2013-06-04T07:47:44Z</dcterms:modified>
</cp:coreProperties>
</file>