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A6D-4C32-4322-8589-DF6C49C11C36}" type="datetimeFigureOut">
              <a:rPr lang="sv-SE" smtClean="0"/>
              <a:t>2015-10-15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7BDA-35CD-467B-A2A5-A41D28DFB3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907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A6D-4C32-4322-8589-DF6C49C11C36}" type="datetimeFigureOut">
              <a:rPr lang="sv-SE" smtClean="0"/>
              <a:t>2015-10-15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7BDA-35CD-467B-A2A5-A41D28DFB3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02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A6D-4C32-4322-8589-DF6C49C11C36}" type="datetimeFigureOut">
              <a:rPr lang="sv-SE" smtClean="0"/>
              <a:t>2015-10-15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7BDA-35CD-467B-A2A5-A41D28DFB3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16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A6D-4C32-4322-8589-DF6C49C11C36}" type="datetimeFigureOut">
              <a:rPr lang="sv-SE" smtClean="0"/>
              <a:t>2015-10-15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7BDA-35CD-467B-A2A5-A41D28DFB3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295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A6D-4C32-4322-8589-DF6C49C11C36}" type="datetimeFigureOut">
              <a:rPr lang="sv-SE" smtClean="0"/>
              <a:t>2015-10-15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7BDA-35CD-467B-A2A5-A41D28DFB3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4214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A6D-4C32-4322-8589-DF6C49C11C36}" type="datetimeFigureOut">
              <a:rPr lang="sv-SE" smtClean="0"/>
              <a:t>2015-10-15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7BDA-35CD-467B-A2A5-A41D28DFB3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583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A6D-4C32-4322-8589-DF6C49C11C36}" type="datetimeFigureOut">
              <a:rPr lang="sv-SE" smtClean="0"/>
              <a:t>2015-10-15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7BDA-35CD-467B-A2A5-A41D28DFB3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17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A6D-4C32-4322-8589-DF6C49C11C36}" type="datetimeFigureOut">
              <a:rPr lang="sv-SE" smtClean="0"/>
              <a:t>2015-10-15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7BDA-35CD-467B-A2A5-A41D28DFB3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962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A6D-4C32-4322-8589-DF6C49C11C36}" type="datetimeFigureOut">
              <a:rPr lang="sv-SE" smtClean="0"/>
              <a:t>2015-10-15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7BDA-35CD-467B-A2A5-A41D28DFB3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45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A6D-4C32-4322-8589-DF6C49C11C36}" type="datetimeFigureOut">
              <a:rPr lang="sv-SE" smtClean="0"/>
              <a:t>2015-10-15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7BDA-35CD-467B-A2A5-A41D28DFB3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718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A6D-4C32-4322-8589-DF6C49C11C36}" type="datetimeFigureOut">
              <a:rPr lang="sv-SE" smtClean="0"/>
              <a:t>2015-10-15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7BDA-35CD-467B-A2A5-A41D28DFB3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8935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11A6D-4C32-4322-8589-DF6C49C11C36}" type="datetimeFigureOut">
              <a:rPr lang="sv-SE" smtClean="0"/>
              <a:t>2015-10-15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F7BDA-35CD-467B-A2A5-A41D28DFB3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8877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Anställningsform för studenter</a:t>
            </a:r>
            <a:endParaRPr lang="sv-SE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Jeffrey Armstrong, </a:t>
            </a:r>
            <a:r>
              <a:rPr lang="sv-SE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personalavd</a:t>
            </a:r>
            <a:r>
              <a:rPr lang="sv-S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LTH</a:t>
            </a:r>
            <a:endParaRPr lang="sv-S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79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Bakgrund</a:t>
            </a:r>
            <a:endParaRPr lang="sv-S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December 2014 inkom sex ärenden från fyra institutioner avseende anställning som projektassistent (tidsbegränsad enligt LAS ALVA §5 p1), samtliga tilltänkta hade under studietiden varit anställda som övningsassistenter (timarvode). </a:t>
            </a:r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sv-S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yra av dessa hade mer eller mindre maxat sin LAS anställningstid som timanställda övningsassistenter (LAS ALVA §5 p1). I dessa fall gäller i regel </a:t>
            </a:r>
            <a:r>
              <a:rPr lang="sv-S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inlasning</a:t>
            </a:r>
            <a:r>
              <a:rPr lang="sv-S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och </a:t>
            </a:r>
            <a:r>
              <a:rPr lang="sv-S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tillsvidareanställning som nästa steg.</a:t>
            </a:r>
            <a:endParaRPr lang="sv-S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Vilka anställningsformer finns för studenter?</a:t>
            </a:r>
            <a:endParaRPr lang="sv-S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57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igur 2"/>
          <p:cNvSpPr>
            <a:spLocks noChangeArrowheads="1"/>
          </p:cNvSpPr>
          <p:nvPr/>
        </p:nvSpPr>
        <p:spPr bwMode="auto">
          <a:xfrm rot="5400000">
            <a:off x="6122522" y="4266132"/>
            <a:ext cx="568325" cy="1421130"/>
          </a:xfrm>
          <a:prstGeom prst="roundRect">
            <a:avLst>
              <a:gd name="adj" fmla="val 13032"/>
            </a:avLst>
          </a:prstGeom>
          <a:solidFill>
            <a:srgbClr val="FFFF00"/>
          </a:solidFill>
          <a:ln>
            <a:solidFill>
              <a:srgbClr val="00B050"/>
            </a:solidFill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sv-SE" sz="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3-5 år</a:t>
            </a:r>
            <a:endParaRPr lang="sv-S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Rak 4"/>
          <p:cNvCxnSpPr>
            <a:endCxn id="6" idx="3"/>
          </p:cNvCxnSpPr>
          <p:nvPr/>
        </p:nvCxnSpPr>
        <p:spPr>
          <a:xfrm flipV="1">
            <a:off x="6406685" y="2521202"/>
            <a:ext cx="1" cy="2187569"/>
          </a:xfrm>
          <a:prstGeom prst="line">
            <a:avLst/>
          </a:prstGeom>
          <a:ln w="63500">
            <a:solidFill>
              <a:schemeClr val="accent6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igur 2"/>
          <p:cNvSpPr>
            <a:spLocks noChangeArrowheads="1"/>
          </p:cNvSpPr>
          <p:nvPr/>
        </p:nvSpPr>
        <p:spPr bwMode="auto">
          <a:xfrm rot="5400000">
            <a:off x="6122523" y="1526474"/>
            <a:ext cx="568325" cy="1421130"/>
          </a:xfrm>
          <a:prstGeom prst="roundRect">
            <a:avLst>
              <a:gd name="adj" fmla="val 13032"/>
            </a:avLst>
          </a:prstGeom>
          <a:solidFill>
            <a:schemeClr val="accent6"/>
          </a:solidFill>
          <a:ln>
            <a:noFill/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Doktorand</a:t>
            </a:r>
            <a:r>
              <a:rPr lang="en-GB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4-5 </a:t>
            </a:r>
            <a:r>
              <a:rPr lang="en-GB" sz="8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år</a:t>
            </a:r>
            <a:r>
              <a:rPr lang="en-GB" sz="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HF kap5 §7</a:t>
            </a:r>
            <a:r>
              <a:rPr lang="en-GB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tidsbegränsad</a:t>
            </a:r>
            <a:r>
              <a:rPr lang="en-GB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v-S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Figur 2"/>
          <p:cNvSpPr>
            <a:spLocks noChangeArrowheads="1"/>
          </p:cNvSpPr>
          <p:nvPr/>
        </p:nvSpPr>
        <p:spPr bwMode="auto">
          <a:xfrm rot="5400000">
            <a:off x="4900964" y="3853060"/>
            <a:ext cx="568325" cy="1421130"/>
          </a:xfrm>
          <a:prstGeom prst="roundRect">
            <a:avLst>
              <a:gd name="adj" fmla="val 13032"/>
            </a:avLst>
          </a:prstGeom>
          <a:solidFill>
            <a:srgbClr val="FFFF00"/>
          </a:solidFill>
          <a:ln>
            <a:solidFill>
              <a:srgbClr val="00B050"/>
            </a:solidFill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Amanuens</a:t>
            </a:r>
            <a:r>
              <a:rPr lang="sv-SE" sz="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sv-SE" sz="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 </a:t>
            </a:r>
            <a:r>
              <a:rPr lang="sv-SE" sz="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sv-SE" sz="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år, </a:t>
            </a:r>
            <a:r>
              <a:rPr lang="sv-SE" sz="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 50 </a:t>
            </a:r>
            <a:r>
              <a:rPr lang="sv-SE" sz="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%, </a:t>
            </a:r>
            <a:br>
              <a:rPr lang="sv-SE" sz="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HF kap5 §12</a:t>
            </a:r>
            <a:r>
              <a:rPr lang="sv-SE" sz="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(tidsbegränsad)</a:t>
            </a:r>
          </a:p>
        </p:txBody>
      </p:sp>
      <p:sp>
        <p:nvSpPr>
          <p:cNvPr id="8" name="Figur 2"/>
          <p:cNvSpPr>
            <a:spLocks noChangeArrowheads="1"/>
          </p:cNvSpPr>
          <p:nvPr/>
        </p:nvSpPr>
        <p:spPr bwMode="auto">
          <a:xfrm rot="5400000">
            <a:off x="4900962" y="2794037"/>
            <a:ext cx="568325" cy="1421130"/>
          </a:xfrm>
          <a:prstGeom prst="roundRect">
            <a:avLst>
              <a:gd name="adj" fmla="val 13032"/>
            </a:avLst>
          </a:prstGeom>
          <a:solidFill>
            <a:schemeClr val="accent6"/>
          </a:solidFill>
          <a:ln>
            <a:noFill/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Projektassistent</a:t>
            </a:r>
            <a:r>
              <a:rPr lang="en-GB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 2 </a:t>
            </a:r>
            <a:r>
              <a:rPr lang="en-GB" sz="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år</a:t>
            </a:r>
            <a:r>
              <a:rPr lang="en-GB" sz="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LAS §5p1</a:t>
            </a:r>
            <a:r>
              <a:rPr lang="en-GB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tidsbegränsad</a:t>
            </a:r>
            <a:r>
              <a:rPr lang="en-GB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v-S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Figur 2"/>
          <p:cNvSpPr>
            <a:spLocks noChangeArrowheads="1"/>
          </p:cNvSpPr>
          <p:nvPr/>
        </p:nvSpPr>
        <p:spPr bwMode="auto">
          <a:xfrm rot="5400000">
            <a:off x="4900963" y="4679205"/>
            <a:ext cx="568325" cy="1421130"/>
          </a:xfrm>
          <a:prstGeom prst="roundRect">
            <a:avLst>
              <a:gd name="adj" fmla="val 13032"/>
            </a:avLst>
          </a:prstGeom>
          <a:solidFill>
            <a:srgbClr val="FFFF00"/>
          </a:solidFill>
          <a:ln>
            <a:solidFill>
              <a:srgbClr val="00B050"/>
            </a:solidFill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2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Övningsass</a:t>
            </a:r>
            <a:r>
              <a:rPr lang="sv-SE" sz="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 2 år LAS §5p1</a:t>
            </a:r>
            <a:br>
              <a:rPr lang="sv-SE" sz="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HF kap5 §12</a:t>
            </a:r>
            <a:r>
              <a:rPr lang="sv-SE" sz="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(tidsbegränsad)</a:t>
            </a:r>
          </a:p>
        </p:txBody>
      </p:sp>
      <p:sp>
        <p:nvSpPr>
          <p:cNvPr id="23" name="Figur 2"/>
          <p:cNvSpPr>
            <a:spLocks noChangeArrowheads="1"/>
          </p:cNvSpPr>
          <p:nvPr/>
        </p:nvSpPr>
        <p:spPr bwMode="auto">
          <a:xfrm rot="5400000">
            <a:off x="7942794" y="3853059"/>
            <a:ext cx="568325" cy="1421130"/>
          </a:xfrm>
          <a:prstGeom prst="roundRect">
            <a:avLst>
              <a:gd name="adj" fmla="val 13032"/>
            </a:avLst>
          </a:prstGeom>
          <a:solidFill>
            <a:srgbClr val="FFFF00"/>
          </a:solidFill>
          <a:ln>
            <a:solidFill>
              <a:srgbClr val="00B050"/>
            </a:solidFill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200" b="1" strike="sngStrike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Studentmedarb</a:t>
            </a:r>
            <a:r>
              <a:rPr lang="sv-SE" sz="1200" b="1" strike="sngStrike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v-SE" sz="800" b="1" strike="sngStrik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800" b="1" strike="sngStrik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800" b="1" strike="sngStrik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(tidsbegränsad)</a:t>
            </a:r>
          </a:p>
        </p:txBody>
      </p:sp>
    </p:spTree>
    <p:extLst>
      <p:ext uri="{BB962C8B-B14F-4D97-AF65-F5344CB8AC3E}">
        <p14:creationId xmlns:p14="http://schemas.microsoft.com/office/powerpoint/2010/main" val="352002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Anställningsformer</a:t>
            </a:r>
            <a:endParaRPr lang="sv-S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Övningsassistent, timmar (LAS ALVA §5 p1, max 2 år inom en 5 årsperiod)</a:t>
            </a:r>
          </a:p>
          <a:p>
            <a:r>
              <a:rPr lang="sv-S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Amanuens, förordnande (HF 5 kap § 12, max 3 år och max 50 %, registrerad i </a:t>
            </a:r>
            <a:r>
              <a:rPr lang="sv-S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Ladok</a:t>
            </a:r>
            <a:r>
              <a:rPr lang="sv-S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som student)</a:t>
            </a:r>
          </a:p>
          <a:p>
            <a:r>
              <a:rPr lang="sv-SE" sz="1800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Studentmedarbetare (???)</a:t>
            </a:r>
            <a:endParaRPr lang="sv-SE" sz="1800" strike="sngStrik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Obs! Vid EU projekt (motsvarande) kan interimistisk anställning tillämpas. Interimistisk anställning är en kombination av tidsbegränsat förordande och timanställning.</a:t>
            </a:r>
          </a:p>
        </p:txBody>
      </p:sp>
    </p:spTree>
    <p:extLst>
      <p:ext uri="{BB962C8B-B14F-4D97-AF65-F5344CB8AC3E}">
        <p14:creationId xmlns:p14="http://schemas.microsoft.com/office/powerpoint/2010/main" val="247836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157</Words>
  <Application>Microsoft Office PowerPoint</Application>
  <PresentationFormat>Bredbild</PresentationFormat>
  <Paragraphs>18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Office-tema</vt:lpstr>
      <vt:lpstr>Anställningsform för studenter</vt:lpstr>
      <vt:lpstr>Bakgrund</vt:lpstr>
      <vt:lpstr>PowerPoint-presentation</vt:lpstr>
      <vt:lpstr>Anställningsformer</vt:lpstr>
    </vt:vector>
  </TitlesOfParts>
  <Company>Lunds universitet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Anställningsform för studenter</dc:title>
  <dc:creator>Jeffrey Armstrong</dc:creator>
  <cp:lastModifiedBy>Jeffrey Armstrong</cp:lastModifiedBy>
  <cp:revision>10</cp:revision>
  <dcterms:created xsi:type="dcterms:W3CDTF">2015-10-15T07:29:03Z</dcterms:created>
  <dcterms:modified xsi:type="dcterms:W3CDTF">2015-10-15T09:51:25Z</dcterms:modified>
</cp:coreProperties>
</file>