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51" r:id="rId2"/>
    <p:sldId id="353" r:id="rId3"/>
    <p:sldId id="394" r:id="rId4"/>
    <p:sldId id="397" r:id="rId5"/>
    <p:sldId id="395" r:id="rId6"/>
    <p:sldId id="396" r:id="rId7"/>
    <p:sldId id="341" r:id="rId8"/>
    <p:sldId id="346" r:id="rId9"/>
    <p:sldId id="344" r:id="rId10"/>
    <p:sldId id="347" r:id="rId11"/>
    <p:sldId id="375" r:id="rId12"/>
    <p:sldId id="355" r:id="rId13"/>
    <p:sldId id="357" r:id="rId14"/>
    <p:sldId id="362" r:id="rId15"/>
    <p:sldId id="365" r:id="rId16"/>
    <p:sldId id="371" r:id="rId17"/>
    <p:sldId id="372" r:id="rId18"/>
    <p:sldId id="399" r:id="rId19"/>
    <p:sldId id="373" r:id="rId20"/>
    <p:sldId id="398" r:id="rId21"/>
    <p:sldId id="381" r:id="rId22"/>
    <p:sldId id="383" r:id="rId23"/>
    <p:sldId id="384" r:id="rId24"/>
    <p:sldId id="385" r:id="rId25"/>
    <p:sldId id="386" r:id="rId26"/>
    <p:sldId id="391" r:id="rId27"/>
    <p:sldId id="393" r:id="rId28"/>
  </p:sldIdLst>
  <p:sldSz cx="9001125" cy="6840538"/>
  <p:notesSz cx="6794500" cy="9931400"/>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ED9C7"/>
    <a:srgbClr val="61ACD1"/>
    <a:srgbClr val="FF689D"/>
    <a:srgbClr val="ADCAB8"/>
    <a:srgbClr val="404040"/>
    <a:srgbClr val="BFB8AF"/>
    <a:srgbClr val="D2BA81"/>
    <a:srgbClr val="E9C4C7"/>
    <a:srgbClr val="333333"/>
    <a:srgbClr val="2626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99866" autoAdjust="0"/>
  </p:normalViewPr>
  <p:slideViewPr>
    <p:cSldViewPr snapToGrid="0" showGuides="1">
      <p:cViewPr>
        <p:scale>
          <a:sx n="100" d="100"/>
          <a:sy n="100" d="100"/>
        </p:scale>
        <p:origin x="-72" y="750"/>
      </p:cViewPr>
      <p:guideLst>
        <p:guide orient="horz" pos="4212"/>
        <p:guide orient="horz" pos="802"/>
        <p:guide orient="horz" pos="119"/>
        <p:guide orient="horz" pos="1122"/>
        <p:guide pos="492"/>
        <p:guide pos="115"/>
        <p:guide pos="2617"/>
        <p:guide pos="5565"/>
      </p:guideLst>
    </p:cSldViewPr>
  </p:slideViewPr>
  <p:outlineViewPr>
    <p:cViewPr>
      <p:scale>
        <a:sx n="33" d="100"/>
        <a:sy n="33" d="100"/>
      </p:scale>
      <p:origin x="0" y="5376"/>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150" d="100"/>
          <a:sy n="150" d="100"/>
        </p:scale>
        <p:origin x="-2364" y="3498"/>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37942475940507464"/>
          <c:y val="4.365079365079369E-2"/>
          <c:w val="0.39461487014337387"/>
          <c:h val="0.85693788276465443"/>
        </c:manualLayout>
      </c:layout>
      <c:barChart>
        <c:barDir val="bar"/>
        <c:grouping val="stacked"/>
        <c:ser>
          <c:idx val="0"/>
          <c:order val="0"/>
          <c:tx>
            <c:strRef>
              <c:f>Blad1!$B$1</c:f>
              <c:strCache>
                <c:ptCount val="1"/>
                <c:pt idx="0">
                  <c:v>Stämmer inte alls</c:v>
                </c:pt>
              </c:strCache>
            </c:strRef>
          </c:tx>
          <c:spPr>
            <a:solidFill>
              <a:srgbClr val="C00000"/>
            </a:solidFill>
          </c:spPr>
          <c:cat>
            <c:strRef>
              <c:f>Blad1!$A$2:$A$23</c:f>
              <c:strCache>
                <c:ptCount val="22"/>
                <c:pt idx="0">
                  <c:v>Övriga LTH</c:v>
                </c:pt>
                <c:pt idx="1">
                  <c:v>Familjeförhållanden (exempelvis vård/omsorgsansvar)</c:v>
                </c:pt>
                <c:pt idx="2">
                  <c:v>Övriga LTH</c:v>
                </c:pt>
                <c:pt idx="3">
                  <c:v>Arbetsuppgifter/befattning</c:v>
                </c:pt>
                <c:pt idx="4">
                  <c:v>Övriga LTH</c:v>
                </c:pt>
                <c:pt idx="5">
                  <c:v>Om man är fackligt engagerad</c:v>
                </c:pt>
                <c:pt idx="6">
                  <c:v>Övriga LTH</c:v>
                </c:pt>
                <c:pt idx="7">
                  <c:v>Politiska åsikter</c:v>
                </c:pt>
                <c:pt idx="8">
                  <c:v>Övriga LTH</c:v>
                </c:pt>
                <c:pt idx="9">
                  <c:v>Religion eller annan trosuppfattning</c:v>
                </c:pt>
                <c:pt idx="10">
                  <c:v>Övriga LTH</c:v>
                </c:pt>
                <c:pt idx="11">
                  <c:v>Könsöverskridande identitet</c:v>
                </c:pt>
                <c:pt idx="12">
                  <c:v>Övriga LTH</c:v>
                </c:pt>
                <c:pt idx="13">
                  <c:v>Sexuell läggning</c:v>
                </c:pt>
                <c:pt idx="14">
                  <c:v>Övriga LTH</c:v>
                </c:pt>
                <c:pt idx="15">
                  <c:v>Ålder</c:v>
                </c:pt>
                <c:pt idx="16">
                  <c:v>Övriga LTH</c:v>
                </c:pt>
                <c:pt idx="17">
                  <c:v>Om man är funktionshindrad</c:v>
                </c:pt>
                <c:pt idx="18">
                  <c:v>Övriga LTH</c:v>
                </c:pt>
                <c:pt idx="19">
                  <c:v>Etnisk tillhörighet</c:v>
                </c:pt>
                <c:pt idx="20">
                  <c:v>Övriga LTH</c:v>
                </c:pt>
                <c:pt idx="21">
                  <c:v>Kön</c:v>
                </c:pt>
              </c:strCache>
            </c:strRef>
          </c:cat>
          <c:val>
            <c:numRef>
              <c:f>Blad1!$B$2:$B$23</c:f>
              <c:numCache>
                <c:formatCode>General</c:formatCode>
                <c:ptCount val="22"/>
                <c:pt idx="0">
                  <c:v>1.4</c:v>
                </c:pt>
                <c:pt idx="1">
                  <c:v>1.4</c:v>
                </c:pt>
                <c:pt idx="2">
                  <c:v>5</c:v>
                </c:pt>
                <c:pt idx="3">
                  <c:v>13.3</c:v>
                </c:pt>
                <c:pt idx="4">
                  <c:v>0.7000000000000004</c:v>
                </c:pt>
                <c:pt idx="5">
                  <c:v>2.8</c:v>
                </c:pt>
                <c:pt idx="6">
                  <c:v>1.4</c:v>
                </c:pt>
                <c:pt idx="8">
                  <c:v>2.1</c:v>
                </c:pt>
                <c:pt idx="9">
                  <c:v>1.4</c:v>
                </c:pt>
                <c:pt idx="10">
                  <c:v>1.4</c:v>
                </c:pt>
                <c:pt idx="11">
                  <c:v>1.7000000000000002</c:v>
                </c:pt>
                <c:pt idx="12">
                  <c:v>1.1000000000000001</c:v>
                </c:pt>
                <c:pt idx="14">
                  <c:v>1.8</c:v>
                </c:pt>
                <c:pt idx="15">
                  <c:v>4</c:v>
                </c:pt>
                <c:pt idx="16">
                  <c:v>1.1000000000000001</c:v>
                </c:pt>
                <c:pt idx="17">
                  <c:v>2.8</c:v>
                </c:pt>
                <c:pt idx="18">
                  <c:v>2.2999999999999998</c:v>
                </c:pt>
                <c:pt idx="19">
                  <c:v>1.4</c:v>
                </c:pt>
                <c:pt idx="20">
                  <c:v>3.1</c:v>
                </c:pt>
                <c:pt idx="21">
                  <c:v>12</c:v>
                </c:pt>
              </c:numCache>
            </c:numRef>
          </c:val>
        </c:ser>
        <c:ser>
          <c:idx val="1"/>
          <c:order val="1"/>
          <c:tx>
            <c:strRef>
              <c:f>Blad1!$C$1</c:f>
              <c:strCache>
                <c:ptCount val="1"/>
                <c:pt idx="0">
                  <c:v>Stämmer inte särskilt bra</c:v>
                </c:pt>
              </c:strCache>
            </c:strRef>
          </c:tx>
          <c:spPr>
            <a:solidFill>
              <a:srgbClr val="FF3737"/>
            </a:solidFill>
          </c:spPr>
          <c:cat>
            <c:strRef>
              <c:f>Blad1!$A$2:$A$23</c:f>
              <c:strCache>
                <c:ptCount val="22"/>
                <c:pt idx="0">
                  <c:v>Övriga LTH</c:v>
                </c:pt>
                <c:pt idx="1">
                  <c:v>Familjeförhållanden (exempelvis vård/omsorgsansvar)</c:v>
                </c:pt>
                <c:pt idx="2">
                  <c:v>Övriga LTH</c:v>
                </c:pt>
                <c:pt idx="3">
                  <c:v>Arbetsuppgifter/befattning</c:v>
                </c:pt>
                <c:pt idx="4">
                  <c:v>Övriga LTH</c:v>
                </c:pt>
                <c:pt idx="5">
                  <c:v>Om man är fackligt engagerad</c:v>
                </c:pt>
                <c:pt idx="6">
                  <c:v>Övriga LTH</c:v>
                </c:pt>
                <c:pt idx="7">
                  <c:v>Politiska åsikter</c:v>
                </c:pt>
                <c:pt idx="8">
                  <c:v>Övriga LTH</c:v>
                </c:pt>
                <c:pt idx="9">
                  <c:v>Religion eller annan trosuppfattning</c:v>
                </c:pt>
                <c:pt idx="10">
                  <c:v>Övriga LTH</c:v>
                </c:pt>
                <c:pt idx="11">
                  <c:v>Könsöverskridande identitet</c:v>
                </c:pt>
                <c:pt idx="12">
                  <c:v>Övriga LTH</c:v>
                </c:pt>
                <c:pt idx="13">
                  <c:v>Sexuell läggning</c:v>
                </c:pt>
                <c:pt idx="14">
                  <c:v>Övriga LTH</c:v>
                </c:pt>
                <c:pt idx="15">
                  <c:v>Ålder</c:v>
                </c:pt>
                <c:pt idx="16">
                  <c:v>Övriga LTH</c:v>
                </c:pt>
                <c:pt idx="17">
                  <c:v>Om man är funktionshindrad</c:v>
                </c:pt>
                <c:pt idx="18">
                  <c:v>Övriga LTH</c:v>
                </c:pt>
                <c:pt idx="19">
                  <c:v>Etnisk tillhörighet</c:v>
                </c:pt>
                <c:pt idx="20">
                  <c:v>Övriga LTH</c:v>
                </c:pt>
                <c:pt idx="21">
                  <c:v>Kön</c:v>
                </c:pt>
              </c:strCache>
            </c:strRef>
          </c:cat>
          <c:val>
            <c:numRef>
              <c:f>Blad1!$C$2:$C$23</c:f>
              <c:numCache>
                <c:formatCode>General</c:formatCode>
                <c:ptCount val="22"/>
                <c:pt idx="0">
                  <c:v>7</c:v>
                </c:pt>
                <c:pt idx="1">
                  <c:v>9.6</c:v>
                </c:pt>
                <c:pt idx="2">
                  <c:v>19.899999999999999</c:v>
                </c:pt>
                <c:pt idx="3">
                  <c:v>30.7</c:v>
                </c:pt>
                <c:pt idx="4">
                  <c:v>3.2</c:v>
                </c:pt>
                <c:pt idx="5">
                  <c:v>2.8</c:v>
                </c:pt>
                <c:pt idx="6">
                  <c:v>4</c:v>
                </c:pt>
                <c:pt idx="7">
                  <c:v>9.9</c:v>
                </c:pt>
                <c:pt idx="8">
                  <c:v>5.7</c:v>
                </c:pt>
                <c:pt idx="9">
                  <c:v>10</c:v>
                </c:pt>
                <c:pt idx="10">
                  <c:v>6.4</c:v>
                </c:pt>
                <c:pt idx="11">
                  <c:v>13.6</c:v>
                </c:pt>
                <c:pt idx="12">
                  <c:v>3.7</c:v>
                </c:pt>
                <c:pt idx="13">
                  <c:v>10.1</c:v>
                </c:pt>
                <c:pt idx="14">
                  <c:v>10.4</c:v>
                </c:pt>
                <c:pt idx="15">
                  <c:v>20</c:v>
                </c:pt>
                <c:pt idx="16">
                  <c:v>8.6</c:v>
                </c:pt>
                <c:pt idx="17">
                  <c:v>8.5</c:v>
                </c:pt>
                <c:pt idx="18">
                  <c:v>13.7</c:v>
                </c:pt>
                <c:pt idx="19">
                  <c:v>17.100000000000001</c:v>
                </c:pt>
                <c:pt idx="20">
                  <c:v>13.9</c:v>
                </c:pt>
                <c:pt idx="21">
                  <c:v>24</c:v>
                </c:pt>
              </c:numCache>
            </c:numRef>
          </c:val>
        </c:ser>
        <c:ser>
          <c:idx val="2"/>
          <c:order val="2"/>
          <c:tx>
            <c:strRef>
              <c:f>Blad1!$D$1</c:f>
              <c:strCache>
                <c:ptCount val="1"/>
                <c:pt idx="0">
                  <c:v>Stämmer ganska bra</c:v>
                </c:pt>
              </c:strCache>
            </c:strRef>
          </c:tx>
          <c:spPr>
            <a:solidFill>
              <a:srgbClr val="92D050"/>
            </a:solidFill>
          </c:spPr>
          <c:cat>
            <c:strRef>
              <c:f>Blad1!$A$2:$A$23</c:f>
              <c:strCache>
                <c:ptCount val="22"/>
                <c:pt idx="0">
                  <c:v>Övriga LTH</c:v>
                </c:pt>
                <c:pt idx="1">
                  <c:v>Familjeförhållanden (exempelvis vård/omsorgsansvar)</c:v>
                </c:pt>
                <c:pt idx="2">
                  <c:v>Övriga LTH</c:v>
                </c:pt>
                <c:pt idx="3">
                  <c:v>Arbetsuppgifter/befattning</c:v>
                </c:pt>
                <c:pt idx="4">
                  <c:v>Övriga LTH</c:v>
                </c:pt>
                <c:pt idx="5">
                  <c:v>Om man är fackligt engagerad</c:v>
                </c:pt>
                <c:pt idx="6">
                  <c:v>Övriga LTH</c:v>
                </c:pt>
                <c:pt idx="7">
                  <c:v>Politiska åsikter</c:v>
                </c:pt>
                <c:pt idx="8">
                  <c:v>Övriga LTH</c:v>
                </c:pt>
                <c:pt idx="9">
                  <c:v>Religion eller annan trosuppfattning</c:v>
                </c:pt>
                <c:pt idx="10">
                  <c:v>Övriga LTH</c:v>
                </c:pt>
                <c:pt idx="11">
                  <c:v>Könsöverskridande identitet</c:v>
                </c:pt>
                <c:pt idx="12">
                  <c:v>Övriga LTH</c:v>
                </c:pt>
                <c:pt idx="13">
                  <c:v>Sexuell läggning</c:v>
                </c:pt>
                <c:pt idx="14">
                  <c:v>Övriga LTH</c:v>
                </c:pt>
                <c:pt idx="15">
                  <c:v>Ålder</c:v>
                </c:pt>
                <c:pt idx="16">
                  <c:v>Övriga LTH</c:v>
                </c:pt>
                <c:pt idx="17">
                  <c:v>Om man är funktionshindrad</c:v>
                </c:pt>
                <c:pt idx="18">
                  <c:v>Övriga LTH</c:v>
                </c:pt>
                <c:pt idx="19">
                  <c:v>Etnisk tillhörighet</c:v>
                </c:pt>
                <c:pt idx="20">
                  <c:v>Övriga LTH</c:v>
                </c:pt>
                <c:pt idx="21">
                  <c:v>Kön</c:v>
                </c:pt>
              </c:strCache>
            </c:strRef>
          </c:cat>
          <c:val>
            <c:numRef>
              <c:f>Blad1!$D$2:$D$23</c:f>
              <c:numCache>
                <c:formatCode>General</c:formatCode>
                <c:ptCount val="22"/>
                <c:pt idx="0">
                  <c:v>44.3</c:v>
                </c:pt>
                <c:pt idx="1">
                  <c:v>61.6</c:v>
                </c:pt>
                <c:pt idx="2">
                  <c:v>44.9</c:v>
                </c:pt>
                <c:pt idx="3">
                  <c:v>45.3</c:v>
                </c:pt>
                <c:pt idx="4">
                  <c:v>42.1</c:v>
                </c:pt>
                <c:pt idx="5">
                  <c:v>66.7</c:v>
                </c:pt>
                <c:pt idx="6">
                  <c:v>45.8</c:v>
                </c:pt>
                <c:pt idx="7">
                  <c:v>70.400000000000006</c:v>
                </c:pt>
                <c:pt idx="8">
                  <c:v>45.1</c:v>
                </c:pt>
                <c:pt idx="9">
                  <c:v>70</c:v>
                </c:pt>
                <c:pt idx="10">
                  <c:v>47.8</c:v>
                </c:pt>
                <c:pt idx="11">
                  <c:v>64.400000000000006</c:v>
                </c:pt>
                <c:pt idx="12">
                  <c:v>48.2</c:v>
                </c:pt>
                <c:pt idx="13">
                  <c:v>69.599999999999994</c:v>
                </c:pt>
                <c:pt idx="14">
                  <c:v>49.1</c:v>
                </c:pt>
                <c:pt idx="15">
                  <c:v>57.3</c:v>
                </c:pt>
                <c:pt idx="16">
                  <c:v>50.8</c:v>
                </c:pt>
                <c:pt idx="17">
                  <c:v>71.8</c:v>
                </c:pt>
                <c:pt idx="18">
                  <c:v>46.7</c:v>
                </c:pt>
                <c:pt idx="19">
                  <c:v>64.3</c:v>
                </c:pt>
                <c:pt idx="20">
                  <c:v>47</c:v>
                </c:pt>
                <c:pt idx="21">
                  <c:v>49.3</c:v>
                </c:pt>
              </c:numCache>
            </c:numRef>
          </c:val>
        </c:ser>
        <c:ser>
          <c:idx val="3"/>
          <c:order val="3"/>
          <c:tx>
            <c:strRef>
              <c:f>Blad1!$E$1</c:f>
              <c:strCache>
                <c:ptCount val="1"/>
                <c:pt idx="0">
                  <c:v>Stämmer helt</c:v>
                </c:pt>
              </c:strCache>
            </c:strRef>
          </c:tx>
          <c:spPr>
            <a:solidFill>
              <a:srgbClr val="00B050"/>
            </a:solidFill>
          </c:spPr>
          <c:cat>
            <c:strRef>
              <c:f>Blad1!$A$2:$A$23</c:f>
              <c:strCache>
                <c:ptCount val="22"/>
                <c:pt idx="0">
                  <c:v>Övriga LTH</c:v>
                </c:pt>
                <c:pt idx="1">
                  <c:v>Familjeförhållanden (exempelvis vård/omsorgsansvar)</c:v>
                </c:pt>
                <c:pt idx="2">
                  <c:v>Övriga LTH</c:v>
                </c:pt>
                <c:pt idx="3">
                  <c:v>Arbetsuppgifter/befattning</c:v>
                </c:pt>
                <c:pt idx="4">
                  <c:v>Övriga LTH</c:v>
                </c:pt>
                <c:pt idx="5">
                  <c:v>Om man är fackligt engagerad</c:v>
                </c:pt>
                <c:pt idx="6">
                  <c:v>Övriga LTH</c:v>
                </c:pt>
                <c:pt idx="7">
                  <c:v>Politiska åsikter</c:v>
                </c:pt>
                <c:pt idx="8">
                  <c:v>Övriga LTH</c:v>
                </c:pt>
                <c:pt idx="9">
                  <c:v>Religion eller annan trosuppfattning</c:v>
                </c:pt>
                <c:pt idx="10">
                  <c:v>Övriga LTH</c:v>
                </c:pt>
                <c:pt idx="11">
                  <c:v>Könsöverskridande identitet</c:v>
                </c:pt>
                <c:pt idx="12">
                  <c:v>Övriga LTH</c:v>
                </c:pt>
                <c:pt idx="13">
                  <c:v>Sexuell läggning</c:v>
                </c:pt>
                <c:pt idx="14">
                  <c:v>Övriga LTH</c:v>
                </c:pt>
                <c:pt idx="15">
                  <c:v>Ålder</c:v>
                </c:pt>
                <c:pt idx="16">
                  <c:v>Övriga LTH</c:v>
                </c:pt>
                <c:pt idx="17">
                  <c:v>Om man är funktionshindrad</c:v>
                </c:pt>
                <c:pt idx="18">
                  <c:v>Övriga LTH</c:v>
                </c:pt>
                <c:pt idx="19">
                  <c:v>Etnisk tillhörighet</c:v>
                </c:pt>
                <c:pt idx="20">
                  <c:v>Övriga LTH</c:v>
                </c:pt>
                <c:pt idx="21">
                  <c:v>Kön</c:v>
                </c:pt>
              </c:strCache>
            </c:strRef>
          </c:cat>
          <c:val>
            <c:numRef>
              <c:f>Blad1!$E$2:$E$23</c:f>
              <c:numCache>
                <c:formatCode>General</c:formatCode>
                <c:ptCount val="22"/>
                <c:pt idx="0">
                  <c:v>47.3</c:v>
                </c:pt>
                <c:pt idx="1">
                  <c:v>27.4</c:v>
                </c:pt>
                <c:pt idx="2">
                  <c:v>30.2</c:v>
                </c:pt>
                <c:pt idx="3">
                  <c:v>10.7</c:v>
                </c:pt>
                <c:pt idx="4">
                  <c:v>54</c:v>
                </c:pt>
                <c:pt idx="5">
                  <c:v>27.8</c:v>
                </c:pt>
                <c:pt idx="6">
                  <c:v>48.8</c:v>
                </c:pt>
                <c:pt idx="7">
                  <c:v>19.7</c:v>
                </c:pt>
                <c:pt idx="8">
                  <c:v>47</c:v>
                </c:pt>
                <c:pt idx="9">
                  <c:v>18.600000000000001</c:v>
                </c:pt>
                <c:pt idx="10">
                  <c:v>44.5</c:v>
                </c:pt>
                <c:pt idx="11">
                  <c:v>20.3</c:v>
                </c:pt>
                <c:pt idx="12">
                  <c:v>47</c:v>
                </c:pt>
                <c:pt idx="13">
                  <c:v>20.3</c:v>
                </c:pt>
                <c:pt idx="14">
                  <c:v>38.700000000000003</c:v>
                </c:pt>
                <c:pt idx="15">
                  <c:v>18.7</c:v>
                </c:pt>
                <c:pt idx="16">
                  <c:v>39.6</c:v>
                </c:pt>
                <c:pt idx="17">
                  <c:v>16.899999999999999</c:v>
                </c:pt>
                <c:pt idx="18">
                  <c:v>37.300000000000004</c:v>
                </c:pt>
                <c:pt idx="19">
                  <c:v>17.100000000000001</c:v>
                </c:pt>
                <c:pt idx="20">
                  <c:v>36</c:v>
                </c:pt>
                <c:pt idx="21">
                  <c:v>14.7</c:v>
                </c:pt>
              </c:numCache>
            </c:numRef>
          </c:val>
        </c:ser>
        <c:overlap val="100"/>
        <c:axId val="169272064"/>
        <c:axId val="169273600"/>
      </c:barChart>
      <c:catAx>
        <c:axId val="169272064"/>
        <c:scaling>
          <c:orientation val="minMax"/>
        </c:scaling>
        <c:axPos val="l"/>
        <c:numFmt formatCode="General" sourceLinked="1"/>
        <c:tickLblPos val="nextTo"/>
        <c:crossAx val="169273600"/>
        <c:crosses val="autoZero"/>
        <c:auto val="1"/>
        <c:lblAlgn val="ctr"/>
        <c:lblOffset val="100"/>
        <c:tickLblSkip val="1"/>
      </c:catAx>
      <c:valAx>
        <c:axId val="169273600"/>
        <c:scaling>
          <c:orientation val="minMax"/>
          <c:max val="100"/>
        </c:scaling>
        <c:axPos val="b"/>
        <c:majorGridlines/>
        <c:numFmt formatCode="General" sourceLinked="1"/>
        <c:tickLblPos val="nextTo"/>
        <c:crossAx val="169272064"/>
        <c:crosses val="autoZero"/>
        <c:crossBetween val="between"/>
      </c:valAx>
      <c:spPr>
        <a:noFill/>
        <a:ln w="25441">
          <a:noFill/>
        </a:ln>
      </c:spPr>
    </c:plotArea>
    <c:plotVisOnly val="1"/>
    <c:dispBlanksAs val="gap"/>
  </c:chart>
  <c:spPr>
    <a:solidFill>
      <a:srgbClr val="BED9C7"/>
    </a:solidFill>
  </c:spPr>
  <c:txPr>
    <a:bodyPr/>
    <a:lstStyle/>
    <a:p>
      <a:pPr>
        <a:defRPr sz="1202"/>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54644826248967315"/>
          <c:y val="6.9291889213149063E-2"/>
          <c:w val="0.37462914566086136"/>
          <c:h val="0.83129691830479291"/>
        </c:manualLayout>
      </c:layout>
      <c:barChart>
        <c:barDir val="bar"/>
        <c:grouping val="stacked"/>
        <c:ser>
          <c:idx val="0"/>
          <c:order val="0"/>
          <c:tx>
            <c:strRef>
              <c:f>Blad1!$B$1</c:f>
              <c:strCache>
                <c:ptCount val="1"/>
                <c:pt idx="0">
                  <c:v>Stämmer inte alls</c:v>
                </c:pt>
              </c:strCache>
            </c:strRef>
          </c:tx>
          <c:spPr>
            <a:solidFill>
              <a:srgbClr val="C00000"/>
            </a:solidFill>
          </c:spPr>
          <c:cat>
            <c:strRef>
              <c:f>Blad1!$A$2:$A$21</c:f>
              <c:strCache>
                <c:ptCount val="20"/>
                <c:pt idx="0">
                  <c:v>Övriga LTH</c:v>
                </c:pt>
                <c:pt idx="1">
                  <c:v>Goda utvecklingsmöjligheter vid LU</c:v>
                </c:pt>
                <c:pt idx="2">
                  <c:v>Övriga LTH</c:v>
                </c:pt>
                <c:pt idx="3">
                  <c:v>Min närmaste chef är intresserad av min utveckling</c:v>
                </c:pt>
                <c:pt idx="4">
                  <c:v>Övriga LTH</c:v>
                </c:pt>
                <c:pt idx="5">
                  <c:v>Jag känner mig motiverad av mitt arbete</c:v>
                </c:pt>
                <c:pt idx="6">
                  <c:v>Övriga LTH</c:v>
                </c:pt>
                <c:pt idx="7">
                  <c:v>Det finns möjligheter för karriärutveckling vid LU</c:v>
                </c:pt>
                <c:pt idx="8">
                  <c:v>Övriga LTH</c:v>
                </c:pt>
                <c:pt idx="9">
                  <c:v>Jag har rimlig tillgång till utvecklingsmöjligheter</c:v>
                </c:pt>
                <c:pt idx="10">
                  <c:v>Övriga LTH</c:v>
                </c:pt>
                <c:pt idx="11">
                  <c:v>Utvecklingsmöjligheter vid LU är relevanta</c:v>
                </c:pt>
                <c:pt idx="12">
                  <c:v>Övriga LTH</c:v>
                </c:pt>
                <c:pt idx="13">
                  <c:v>Jag vet vilka utvecklingsmöjligheter som finns tillgängliga</c:v>
                </c:pt>
                <c:pt idx="14">
                  <c:v>Övriga LTH</c:v>
                </c:pt>
                <c:pt idx="15">
                  <c:v>Jag har den utbildning som krävs för att sköta mitt arbete</c:v>
                </c:pt>
                <c:pt idx="16">
                  <c:v>Övriga LTH</c:v>
                </c:pt>
                <c:pt idx="17">
                  <c:v>LU lägger stor vikt vid utveckling för sin personal</c:v>
                </c:pt>
                <c:pt idx="18">
                  <c:v>Övriga LTH</c:v>
                </c:pt>
                <c:pt idx="19">
                  <c:v>Kan identifiera möjligheter till karriärutveckling vid LU</c:v>
                </c:pt>
              </c:strCache>
            </c:strRef>
          </c:cat>
          <c:val>
            <c:numRef>
              <c:f>Blad1!$B$2:$B$21</c:f>
              <c:numCache>
                <c:formatCode>General</c:formatCode>
                <c:ptCount val="20"/>
                <c:pt idx="0">
                  <c:v>6.8</c:v>
                </c:pt>
                <c:pt idx="1">
                  <c:v>3.8</c:v>
                </c:pt>
                <c:pt idx="2">
                  <c:v>14</c:v>
                </c:pt>
                <c:pt idx="3">
                  <c:v>9.1</c:v>
                </c:pt>
                <c:pt idx="4">
                  <c:v>2.2999999999999998</c:v>
                </c:pt>
                <c:pt idx="5">
                  <c:v>2.6</c:v>
                </c:pt>
                <c:pt idx="6">
                  <c:v>9.6</c:v>
                </c:pt>
                <c:pt idx="7">
                  <c:v>7.9</c:v>
                </c:pt>
                <c:pt idx="8">
                  <c:v>6.9</c:v>
                </c:pt>
                <c:pt idx="9">
                  <c:v>10.3</c:v>
                </c:pt>
                <c:pt idx="10">
                  <c:v>8.8000000000000007</c:v>
                </c:pt>
                <c:pt idx="11">
                  <c:v>11.7</c:v>
                </c:pt>
                <c:pt idx="12">
                  <c:v>6.2</c:v>
                </c:pt>
                <c:pt idx="13">
                  <c:v>14.1</c:v>
                </c:pt>
                <c:pt idx="14">
                  <c:v>0.2</c:v>
                </c:pt>
                <c:pt idx="15">
                  <c:v>1.3</c:v>
                </c:pt>
                <c:pt idx="16">
                  <c:v>9.6</c:v>
                </c:pt>
                <c:pt idx="17">
                  <c:v>12.8</c:v>
                </c:pt>
                <c:pt idx="18">
                  <c:v>13.7</c:v>
                </c:pt>
                <c:pt idx="19">
                  <c:v>19.5</c:v>
                </c:pt>
              </c:numCache>
            </c:numRef>
          </c:val>
        </c:ser>
        <c:ser>
          <c:idx val="1"/>
          <c:order val="1"/>
          <c:tx>
            <c:strRef>
              <c:f>Blad1!$C$1</c:f>
              <c:strCache>
                <c:ptCount val="1"/>
                <c:pt idx="0">
                  <c:v>Stämmer inte särskilt bra</c:v>
                </c:pt>
              </c:strCache>
            </c:strRef>
          </c:tx>
          <c:spPr>
            <a:solidFill>
              <a:srgbClr val="FF3737"/>
            </a:solidFill>
          </c:spPr>
          <c:cat>
            <c:strRef>
              <c:f>Blad1!$A$2:$A$21</c:f>
              <c:strCache>
                <c:ptCount val="20"/>
                <c:pt idx="0">
                  <c:v>Övriga LTH</c:v>
                </c:pt>
                <c:pt idx="1">
                  <c:v>Goda utvecklingsmöjligheter vid LU</c:v>
                </c:pt>
                <c:pt idx="2">
                  <c:v>Övriga LTH</c:v>
                </c:pt>
                <c:pt idx="3">
                  <c:v>Min närmaste chef är intresserad av min utveckling</c:v>
                </c:pt>
                <c:pt idx="4">
                  <c:v>Övriga LTH</c:v>
                </c:pt>
                <c:pt idx="5">
                  <c:v>Jag känner mig motiverad av mitt arbete</c:v>
                </c:pt>
                <c:pt idx="6">
                  <c:v>Övriga LTH</c:v>
                </c:pt>
                <c:pt idx="7">
                  <c:v>Det finns möjligheter för karriärutveckling vid LU</c:v>
                </c:pt>
                <c:pt idx="8">
                  <c:v>Övriga LTH</c:v>
                </c:pt>
                <c:pt idx="9">
                  <c:v>Jag har rimlig tillgång till utvecklingsmöjligheter</c:v>
                </c:pt>
                <c:pt idx="10">
                  <c:v>Övriga LTH</c:v>
                </c:pt>
                <c:pt idx="11">
                  <c:v>Utvecklingsmöjligheter vid LU är relevanta</c:v>
                </c:pt>
                <c:pt idx="12">
                  <c:v>Övriga LTH</c:v>
                </c:pt>
                <c:pt idx="13">
                  <c:v>Jag vet vilka utvecklingsmöjligheter som finns tillgängliga</c:v>
                </c:pt>
                <c:pt idx="14">
                  <c:v>Övriga LTH</c:v>
                </c:pt>
                <c:pt idx="15">
                  <c:v>Jag har den utbildning som krävs för att sköta mitt arbete</c:v>
                </c:pt>
                <c:pt idx="16">
                  <c:v>Övriga LTH</c:v>
                </c:pt>
                <c:pt idx="17">
                  <c:v>LU lägger stor vikt vid utveckling för sin personal</c:v>
                </c:pt>
                <c:pt idx="18">
                  <c:v>Övriga LTH</c:v>
                </c:pt>
                <c:pt idx="19">
                  <c:v>Kan identifiera möjligheter till karriärutveckling vid LU</c:v>
                </c:pt>
              </c:strCache>
            </c:strRef>
          </c:cat>
          <c:val>
            <c:numRef>
              <c:f>Blad1!$C$2:$C$21</c:f>
              <c:numCache>
                <c:formatCode>General</c:formatCode>
                <c:ptCount val="20"/>
                <c:pt idx="0">
                  <c:v>25.9</c:v>
                </c:pt>
                <c:pt idx="1">
                  <c:v>43.6</c:v>
                </c:pt>
                <c:pt idx="2">
                  <c:v>26.2</c:v>
                </c:pt>
                <c:pt idx="3">
                  <c:v>23.4</c:v>
                </c:pt>
                <c:pt idx="4">
                  <c:v>9</c:v>
                </c:pt>
                <c:pt idx="5">
                  <c:v>11.7</c:v>
                </c:pt>
                <c:pt idx="6">
                  <c:v>28.4</c:v>
                </c:pt>
                <c:pt idx="7">
                  <c:v>44.7</c:v>
                </c:pt>
                <c:pt idx="8">
                  <c:v>27.8</c:v>
                </c:pt>
                <c:pt idx="9">
                  <c:v>30.8</c:v>
                </c:pt>
                <c:pt idx="10">
                  <c:v>26.7</c:v>
                </c:pt>
                <c:pt idx="11">
                  <c:v>37.700000000000003</c:v>
                </c:pt>
                <c:pt idx="12">
                  <c:v>26.2</c:v>
                </c:pt>
                <c:pt idx="13">
                  <c:v>25.6</c:v>
                </c:pt>
                <c:pt idx="14">
                  <c:v>5.4</c:v>
                </c:pt>
                <c:pt idx="15">
                  <c:v>5.0999999999999996</c:v>
                </c:pt>
                <c:pt idx="16">
                  <c:v>36.300000000000004</c:v>
                </c:pt>
                <c:pt idx="17">
                  <c:v>43.6</c:v>
                </c:pt>
                <c:pt idx="18">
                  <c:v>29.3</c:v>
                </c:pt>
                <c:pt idx="19">
                  <c:v>41.6</c:v>
                </c:pt>
              </c:numCache>
            </c:numRef>
          </c:val>
        </c:ser>
        <c:ser>
          <c:idx val="2"/>
          <c:order val="2"/>
          <c:tx>
            <c:strRef>
              <c:f>Blad1!$D$1</c:f>
              <c:strCache>
                <c:ptCount val="1"/>
                <c:pt idx="0">
                  <c:v>Stämmer ganska bra</c:v>
                </c:pt>
              </c:strCache>
            </c:strRef>
          </c:tx>
          <c:spPr>
            <a:solidFill>
              <a:srgbClr val="92D050"/>
            </a:solidFill>
          </c:spPr>
          <c:cat>
            <c:strRef>
              <c:f>Blad1!$A$2:$A$21</c:f>
              <c:strCache>
                <c:ptCount val="20"/>
                <c:pt idx="0">
                  <c:v>Övriga LTH</c:v>
                </c:pt>
                <c:pt idx="1">
                  <c:v>Goda utvecklingsmöjligheter vid LU</c:v>
                </c:pt>
                <c:pt idx="2">
                  <c:v>Övriga LTH</c:v>
                </c:pt>
                <c:pt idx="3">
                  <c:v>Min närmaste chef är intresserad av min utveckling</c:v>
                </c:pt>
                <c:pt idx="4">
                  <c:v>Övriga LTH</c:v>
                </c:pt>
                <c:pt idx="5">
                  <c:v>Jag känner mig motiverad av mitt arbete</c:v>
                </c:pt>
                <c:pt idx="6">
                  <c:v>Övriga LTH</c:v>
                </c:pt>
                <c:pt idx="7">
                  <c:v>Det finns möjligheter för karriärutveckling vid LU</c:v>
                </c:pt>
                <c:pt idx="8">
                  <c:v>Övriga LTH</c:v>
                </c:pt>
                <c:pt idx="9">
                  <c:v>Jag har rimlig tillgång till utvecklingsmöjligheter</c:v>
                </c:pt>
                <c:pt idx="10">
                  <c:v>Övriga LTH</c:v>
                </c:pt>
                <c:pt idx="11">
                  <c:v>Utvecklingsmöjligheter vid LU är relevanta</c:v>
                </c:pt>
                <c:pt idx="12">
                  <c:v>Övriga LTH</c:v>
                </c:pt>
                <c:pt idx="13">
                  <c:v>Jag vet vilka utvecklingsmöjligheter som finns tillgängliga</c:v>
                </c:pt>
                <c:pt idx="14">
                  <c:v>Övriga LTH</c:v>
                </c:pt>
                <c:pt idx="15">
                  <c:v>Jag har den utbildning som krävs för att sköta mitt arbete</c:v>
                </c:pt>
                <c:pt idx="16">
                  <c:v>Övriga LTH</c:v>
                </c:pt>
                <c:pt idx="17">
                  <c:v>LU lägger stor vikt vid utveckling för sin personal</c:v>
                </c:pt>
                <c:pt idx="18">
                  <c:v>Övriga LTH</c:v>
                </c:pt>
                <c:pt idx="19">
                  <c:v>Kan identifiera möjligheter till karriärutveckling vid LU</c:v>
                </c:pt>
              </c:strCache>
            </c:strRef>
          </c:cat>
          <c:val>
            <c:numRef>
              <c:f>Blad1!$D$2:$D$21</c:f>
              <c:numCache>
                <c:formatCode>General</c:formatCode>
                <c:ptCount val="20"/>
                <c:pt idx="0">
                  <c:v>48.7</c:v>
                </c:pt>
                <c:pt idx="1">
                  <c:v>41</c:v>
                </c:pt>
                <c:pt idx="2">
                  <c:v>33.4</c:v>
                </c:pt>
                <c:pt idx="3">
                  <c:v>42.9</c:v>
                </c:pt>
                <c:pt idx="4">
                  <c:v>37.800000000000004</c:v>
                </c:pt>
                <c:pt idx="5">
                  <c:v>53.2</c:v>
                </c:pt>
                <c:pt idx="6">
                  <c:v>40.700000000000003</c:v>
                </c:pt>
                <c:pt idx="7">
                  <c:v>34.200000000000003</c:v>
                </c:pt>
                <c:pt idx="8">
                  <c:v>43.5</c:v>
                </c:pt>
                <c:pt idx="9">
                  <c:v>47.4</c:v>
                </c:pt>
                <c:pt idx="10">
                  <c:v>46.9</c:v>
                </c:pt>
                <c:pt idx="11">
                  <c:v>46.8</c:v>
                </c:pt>
                <c:pt idx="12">
                  <c:v>44.4</c:v>
                </c:pt>
                <c:pt idx="13">
                  <c:v>48.7</c:v>
                </c:pt>
                <c:pt idx="14">
                  <c:v>42.2</c:v>
                </c:pt>
                <c:pt idx="15">
                  <c:v>42.3</c:v>
                </c:pt>
                <c:pt idx="16">
                  <c:v>42.6</c:v>
                </c:pt>
                <c:pt idx="17">
                  <c:v>38.5</c:v>
                </c:pt>
                <c:pt idx="18">
                  <c:v>39.1</c:v>
                </c:pt>
                <c:pt idx="19">
                  <c:v>27.3</c:v>
                </c:pt>
              </c:numCache>
            </c:numRef>
          </c:val>
        </c:ser>
        <c:ser>
          <c:idx val="3"/>
          <c:order val="3"/>
          <c:tx>
            <c:strRef>
              <c:f>Blad1!$E$1</c:f>
              <c:strCache>
                <c:ptCount val="1"/>
                <c:pt idx="0">
                  <c:v>Stämmer helt</c:v>
                </c:pt>
              </c:strCache>
            </c:strRef>
          </c:tx>
          <c:spPr>
            <a:solidFill>
              <a:srgbClr val="00B050"/>
            </a:solidFill>
          </c:spPr>
          <c:cat>
            <c:strRef>
              <c:f>Blad1!$A$2:$A$21</c:f>
              <c:strCache>
                <c:ptCount val="20"/>
                <c:pt idx="0">
                  <c:v>Övriga LTH</c:v>
                </c:pt>
                <c:pt idx="1">
                  <c:v>Goda utvecklingsmöjligheter vid LU</c:v>
                </c:pt>
                <c:pt idx="2">
                  <c:v>Övriga LTH</c:v>
                </c:pt>
                <c:pt idx="3">
                  <c:v>Min närmaste chef är intresserad av min utveckling</c:v>
                </c:pt>
                <c:pt idx="4">
                  <c:v>Övriga LTH</c:v>
                </c:pt>
                <c:pt idx="5">
                  <c:v>Jag känner mig motiverad av mitt arbete</c:v>
                </c:pt>
                <c:pt idx="6">
                  <c:v>Övriga LTH</c:v>
                </c:pt>
                <c:pt idx="7">
                  <c:v>Det finns möjligheter för karriärutveckling vid LU</c:v>
                </c:pt>
                <c:pt idx="8">
                  <c:v>Övriga LTH</c:v>
                </c:pt>
                <c:pt idx="9">
                  <c:v>Jag har rimlig tillgång till utvecklingsmöjligheter</c:v>
                </c:pt>
                <c:pt idx="10">
                  <c:v>Övriga LTH</c:v>
                </c:pt>
                <c:pt idx="11">
                  <c:v>Utvecklingsmöjligheter vid LU är relevanta</c:v>
                </c:pt>
                <c:pt idx="12">
                  <c:v>Övriga LTH</c:v>
                </c:pt>
                <c:pt idx="13">
                  <c:v>Jag vet vilka utvecklingsmöjligheter som finns tillgängliga</c:v>
                </c:pt>
                <c:pt idx="14">
                  <c:v>Övriga LTH</c:v>
                </c:pt>
                <c:pt idx="15">
                  <c:v>Jag har den utbildning som krävs för att sköta mitt arbete</c:v>
                </c:pt>
                <c:pt idx="16">
                  <c:v>Övriga LTH</c:v>
                </c:pt>
                <c:pt idx="17">
                  <c:v>LU lägger stor vikt vid utveckling för sin personal</c:v>
                </c:pt>
                <c:pt idx="18">
                  <c:v>Övriga LTH</c:v>
                </c:pt>
                <c:pt idx="19">
                  <c:v>Kan identifiera möjligheter till karriärutveckling vid LU</c:v>
                </c:pt>
              </c:strCache>
            </c:strRef>
          </c:cat>
          <c:val>
            <c:numRef>
              <c:f>Blad1!$E$2:$E$21</c:f>
              <c:numCache>
                <c:formatCode>General</c:formatCode>
                <c:ptCount val="20"/>
                <c:pt idx="0">
                  <c:v>18.5</c:v>
                </c:pt>
                <c:pt idx="1">
                  <c:v>11.5</c:v>
                </c:pt>
                <c:pt idx="2">
                  <c:v>26.4</c:v>
                </c:pt>
                <c:pt idx="3">
                  <c:v>24.7</c:v>
                </c:pt>
                <c:pt idx="4">
                  <c:v>50.8</c:v>
                </c:pt>
                <c:pt idx="5">
                  <c:v>32.5</c:v>
                </c:pt>
                <c:pt idx="6">
                  <c:v>21.3</c:v>
                </c:pt>
                <c:pt idx="7">
                  <c:v>13.2</c:v>
                </c:pt>
                <c:pt idx="8">
                  <c:v>21.8</c:v>
                </c:pt>
                <c:pt idx="9">
                  <c:v>11.5</c:v>
                </c:pt>
                <c:pt idx="10">
                  <c:v>17.7</c:v>
                </c:pt>
                <c:pt idx="11">
                  <c:v>3.9</c:v>
                </c:pt>
                <c:pt idx="12">
                  <c:v>23.2</c:v>
                </c:pt>
                <c:pt idx="13">
                  <c:v>11.5</c:v>
                </c:pt>
                <c:pt idx="14">
                  <c:v>52.2</c:v>
                </c:pt>
                <c:pt idx="15">
                  <c:v>51.3</c:v>
                </c:pt>
                <c:pt idx="16">
                  <c:v>11.4</c:v>
                </c:pt>
                <c:pt idx="17">
                  <c:v>5.0999999999999996</c:v>
                </c:pt>
                <c:pt idx="18">
                  <c:v>17.8</c:v>
                </c:pt>
                <c:pt idx="19">
                  <c:v>11.7</c:v>
                </c:pt>
              </c:numCache>
            </c:numRef>
          </c:val>
        </c:ser>
        <c:overlap val="100"/>
        <c:axId val="168225408"/>
        <c:axId val="169873792"/>
      </c:barChart>
      <c:catAx>
        <c:axId val="168225408"/>
        <c:scaling>
          <c:orientation val="minMax"/>
        </c:scaling>
        <c:axPos val="l"/>
        <c:numFmt formatCode="General" sourceLinked="1"/>
        <c:tickLblPos val="nextTo"/>
        <c:crossAx val="169873792"/>
        <c:crosses val="autoZero"/>
        <c:auto val="1"/>
        <c:lblAlgn val="ctr"/>
        <c:lblOffset val="100"/>
        <c:tickLblSkip val="1"/>
      </c:catAx>
      <c:valAx>
        <c:axId val="169873792"/>
        <c:scaling>
          <c:orientation val="minMax"/>
          <c:max val="100"/>
        </c:scaling>
        <c:axPos val="b"/>
        <c:majorGridlines/>
        <c:numFmt formatCode="General" sourceLinked="1"/>
        <c:tickLblPos val="nextTo"/>
        <c:crossAx val="168225408"/>
        <c:crosses val="autoZero"/>
        <c:crossBetween val="between"/>
      </c:valAx>
      <c:spPr>
        <a:noFill/>
        <a:ln w="25441">
          <a:noFill/>
        </a:ln>
      </c:spPr>
    </c:plotArea>
    <c:plotVisOnly val="1"/>
    <c:dispBlanksAs val="gap"/>
  </c:chart>
  <c:spPr>
    <a:solidFill>
      <a:srgbClr val="BED9C7"/>
    </a:solidFill>
  </c:spPr>
  <c:txPr>
    <a:bodyPr/>
    <a:lstStyle/>
    <a:p>
      <a:pPr>
        <a:defRPr sz="1202"/>
      </a:pPr>
      <a:endParaRPr lang="sv-S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7F60C-B959-4028-9E91-136C7F94EA91}" type="doc">
      <dgm:prSet loTypeId="urn:microsoft.com/office/officeart/2005/8/layout/arrow2" loCatId="process" qsTypeId="urn:microsoft.com/office/officeart/2005/8/quickstyle/simple1" qsCatId="simple" csTypeId="urn:microsoft.com/office/officeart/2005/8/colors/accent1_2" csCatId="accent1" phldr="1"/>
      <dgm:spPr/>
    </dgm:pt>
    <dgm:pt modelId="{1EBAC82B-0FB2-41E2-863F-55E359310EF2}">
      <dgm:prSet phldrT="[Text]" custT="1"/>
      <dgm:spPr/>
      <dgm:t>
        <a:bodyPr/>
        <a:lstStyle/>
        <a:p>
          <a:endParaRPr lang="sv-SE" sz="1600" b="1" dirty="0" smtClean="0">
            <a:solidFill>
              <a:schemeClr val="accent1">
                <a:lumMod val="50000"/>
              </a:schemeClr>
            </a:solidFill>
          </a:endParaRPr>
        </a:p>
      </dgm:t>
    </dgm:pt>
    <dgm:pt modelId="{A33501AA-7F5A-4B09-8A42-3F83F1C274D2}" type="parTrans" cxnId="{DEF18C1E-44C8-47B8-BCF3-B41ECC4B5FDB}">
      <dgm:prSet/>
      <dgm:spPr/>
      <dgm:t>
        <a:bodyPr/>
        <a:lstStyle/>
        <a:p>
          <a:endParaRPr lang="sv-SE"/>
        </a:p>
      </dgm:t>
    </dgm:pt>
    <dgm:pt modelId="{9D27FF59-9CAE-478D-9E09-37F02C8DFCE1}" type="sibTrans" cxnId="{DEF18C1E-44C8-47B8-BCF3-B41ECC4B5FDB}">
      <dgm:prSet/>
      <dgm:spPr/>
      <dgm:t>
        <a:bodyPr/>
        <a:lstStyle/>
        <a:p>
          <a:endParaRPr lang="sv-SE"/>
        </a:p>
      </dgm:t>
    </dgm:pt>
    <dgm:pt modelId="{4A1B0E12-820F-4C95-8A65-EEBD56E720B3}">
      <dgm:prSet phldrT="[Text]" custT="1"/>
      <dgm:spPr/>
      <dgm:t>
        <a:bodyPr/>
        <a:lstStyle/>
        <a:p>
          <a:r>
            <a:rPr lang="sv-SE" sz="1600" b="1" dirty="0" smtClean="0">
              <a:solidFill>
                <a:schemeClr val="accent1">
                  <a:lumMod val="50000"/>
                </a:schemeClr>
              </a:solidFill>
            </a:rPr>
            <a:t>Professor</a:t>
          </a:r>
          <a:endParaRPr lang="sv-SE" sz="1600" b="1" dirty="0">
            <a:solidFill>
              <a:schemeClr val="accent1">
                <a:lumMod val="50000"/>
              </a:schemeClr>
            </a:solidFill>
          </a:endParaRPr>
        </a:p>
      </dgm:t>
    </dgm:pt>
    <dgm:pt modelId="{24BEB035-C277-4FA5-BC3F-043985ECB456}" type="parTrans" cxnId="{6FEBB9D8-3A24-498F-B8C5-567F1E74EBF0}">
      <dgm:prSet/>
      <dgm:spPr/>
      <dgm:t>
        <a:bodyPr/>
        <a:lstStyle/>
        <a:p>
          <a:endParaRPr lang="sv-SE"/>
        </a:p>
      </dgm:t>
    </dgm:pt>
    <dgm:pt modelId="{3ABEEEB4-39C1-47C1-B82D-9394775E4CA9}" type="sibTrans" cxnId="{6FEBB9D8-3A24-498F-B8C5-567F1E74EBF0}">
      <dgm:prSet/>
      <dgm:spPr/>
      <dgm:t>
        <a:bodyPr/>
        <a:lstStyle/>
        <a:p>
          <a:endParaRPr lang="sv-SE"/>
        </a:p>
      </dgm:t>
    </dgm:pt>
    <dgm:pt modelId="{59124BED-84D3-413B-91EB-974A726AAD6E}">
      <dgm:prSet phldrT="[Text]" custT="1"/>
      <dgm:spPr/>
      <dgm:t>
        <a:bodyPr/>
        <a:lstStyle/>
        <a:p>
          <a:r>
            <a:rPr lang="sv-SE" sz="1600" b="1" dirty="0" smtClean="0">
              <a:solidFill>
                <a:schemeClr val="accent1">
                  <a:lumMod val="50000"/>
                </a:schemeClr>
              </a:solidFill>
            </a:rPr>
            <a:t>Lektor</a:t>
          </a:r>
          <a:endParaRPr lang="sv-SE" sz="1600" b="1" dirty="0">
            <a:solidFill>
              <a:schemeClr val="accent1">
                <a:lumMod val="50000"/>
              </a:schemeClr>
            </a:solidFill>
          </a:endParaRPr>
        </a:p>
      </dgm:t>
    </dgm:pt>
    <dgm:pt modelId="{6BCECAED-EC84-4ACC-8371-50AE733D5865}" type="parTrans" cxnId="{93B38FA6-5B07-434B-A4ED-509828115D7F}">
      <dgm:prSet/>
      <dgm:spPr/>
      <dgm:t>
        <a:bodyPr/>
        <a:lstStyle/>
        <a:p>
          <a:endParaRPr lang="sv-SE"/>
        </a:p>
      </dgm:t>
    </dgm:pt>
    <dgm:pt modelId="{9F789799-A47B-4D39-B0AE-79F4EDD19FCC}" type="sibTrans" cxnId="{93B38FA6-5B07-434B-A4ED-509828115D7F}">
      <dgm:prSet/>
      <dgm:spPr/>
      <dgm:t>
        <a:bodyPr/>
        <a:lstStyle/>
        <a:p>
          <a:endParaRPr lang="sv-SE"/>
        </a:p>
      </dgm:t>
    </dgm:pt>
    <dgm:pt modelId="{54A9D561-7326-4158-8DAE-10B1154110EA}">
      <dgm:prSet phldrT="[Text]" custT="1"/>
      <dgm:spPr/>
      <dgm:t>
        <a:bodyPr/>
        <a:lstStyle/>
        <a:p>
          <a:r>
            <a:rPr lang="sv-SE" sz="1600" b="1" dirty="0" smtClean="0">
              <a:solidFill>
                <a:schemeClr val="tx1"/>
              </a:solidFill>
            </a:rPr>
            <a:t>Ny Meriteringsanställning</a:t>
          </a:r>
        </a:p>
        <a:p>
          <a:r>
            <a:rPr lang="sv-SE" sz="1600" b="0" dirty="0" smtClean="0">
              <a:solidFill>
                <a:schemeClr val="tx1"/>
              </a:solidFill>
            </a:rPr>
            <a:t>Ny titel </a:t>
          </a:r>
        </a:p>
        <a:p>
          <a:r>
            <a:rPr lang="sv-SE" sz="1600" b="0" dirty="0" smtClean="0">
              <a:solidFill>
                <a:schemeClr val="tx1"/>
              </a:solidFill>
            </a:rPr>
            <a:t>Kan prövas som lektor utan ”utlysning” </a:t>
          </a:r>
        </a:p>
        <a:p>
          <a:r>
            <a:rPr lang="sv-SE" sz="1600" b="0" dirty="0" smtClean="0">
              <a:solidFill>
                <a:schemeClr val="tx1"/>
              </a:solidFill>
            </a:rPr>
            <a:t>Kriterier för lektorsanställning:</a:t>
          </a:r>
          <a:endParaRPr lang="sv-SE" sz="1600" b="0" dirty="0">
            <a:solidFill>
              <a:schemeClr val="tx1"/>
            </a:solidFill>
          </a:endParaRPr>
        </a:p>
      </dgm:t>
    </dgm:pt>
    <dgm:pt modelId="{516B150E-7B5C-4A3B-AECA-9D376B69CB13}" type="parTrans" cxnId="{B53EC532-FDB6-4121-AD63-00B5AA020162}">
      <dgm:prSet/>
      <dgm:spPr/>
      <dgm:t>
        <a:bodyPr/>
        <a:lstStyle/>
        <a:p>
          <a:endParaRPr lang="sv-SE"/>
        </a:p>
      </dgm:t>
    </dgm:pt>
    <dgm:pt modelId="{F5578176-513D-43B8-B674-7273DFC065FA}" type="sibTrans" cxnId="{B53EC532-FDB6-4121-AD63-00B5AA020162}">
      <dgm:prSet/>
      <dgm:spPr/>
      <dgm:t>
        <a:bodyPr/>
        <a:lstStyle/>
        <a:p>
          <a:endParaRPr lang="sv-SE"/>
        </a:p>
      </dgm:t>
    </dgm:pt>
    <dgm:pt modelId="{8AA77763-17C1-4CBE-A8C1-7A4A2CE2A5E9}">
      <dgm:prSet/>
      <dgm:spPr/>
      <dgm:t>
        <a:bodyPr/>
        <a:lstStyle/>
        <a:p>
          <a:r>
            <a:rPr lang="sv-SE" sz="1600" b="0" dirty="0" smtClean="0">
              <a:solidFill>
                <a:schemeClr val="tx1"/>
              </a:solidFill>
            </a:rPr>
            <a:t>Uppfyller krav för lektorsnivå</a:t>
          </a:r>
          <a:endParaRPr lang="sv-SE" sz="1600" b="0" dirty="0">
            <a:solidFill>
              <a:schemeClr val="tx1"/>
            </a:solidFill>
          </a:endParaRPr>
        </a:p>
      </dgm:t>
    </dgm:pt>
    <dgm:pt modelId="{A76FC375-B3BF-41DE-B71A-516EA2620926}" type="parTrans" cxnId="{2E8F2FF4-7FDB-46BB-87CF-1735F4993F70}">
      <dgm:prSet/>
      <dgm:spPr/>
      <dgm:t>
        <a:bodyPr/>
        <a:lstStyle/>
        <a:p>
          <a:endParaRPr lang="sv-SE"/>
        </a:p>
      </dgm:t>
    </dgm:pt>
    <dgm:pt modelId="{1B4154D1-60BC-46FF-A9D1-C9C9D915AE1A}" type="sibTrans" cxnId="{2E8F2FF4-7FDB-46BB-87CF-1735F4993F70}">
      <dgm:prSet/>
      <dgm:spPr/>
      <dgm:t>
        <a:bodyPr/>
        <a:lstStyle/>
        <a:p>
          <a:endParaRPr lang="sv-SE"/>
        </a:p>
      </dgm:t>
    </dgm:pt>
    <dgm:pt modelId="{3DC8DABF-F1EE-45CB-9EE1-2B0C26C09A36}">
      <dgm:prSet/>
      <dgm:spPr/>
      <dgm:t>
        <a:bodyPr/>
        <a:lstStyle/>
        <a:p>
          <a:r>
            <a:rPr lang="sv-SE" sz="1600" b="0" dirty="0" smtClean="0">
              <a:solidFill>
                <a:schemeClr val="tx1"/>
              </a:solidFill>
            </a:rPr>
            <a:t>Det finns ett uttalat behov från LTH att tillsvidareanställa</a:t>
          </a:r>
          <a:endParaRPr lang="sv-SE" sz="1600" b="0" dirty="0">
            <a:solidFill>
              <a:schemeClr val="tx1"/>
            </a:solidFill>
          </a:endParaRPr>
        </a:p>
      </dgm:t>
    </dgm:pt>
    <dgm:pt modelId="{3B87C8BB-7801-4BD9-9833-BFBEF9A06382}" type="parTrans" cxnId="{995717C8-D5FF-4F77-B098-AAD5216556B2}">
      <dgm:prSet/>
      <dgm:spPr/>
      <dgm:t>
        <a:bodyPr/>
        <a:lstStyle/>
        <a:p>
          <a:endParaRPr lang="sv-SE"/>
        </a:p>
      </dgm:t>
    </dgm:pt>
    <dgm:pt modelId="{7761B5A9-7A7E-4524-B40D-A2D3202D9A81}" type="sibTrans" cxnId="{995717C8-D5FF-4F77-B098-AAD5216556B2}">
      <dgm:prSet/>
      <dgm:spPr/>
      <dgm:t>
        <a:bodyPr/>
        <a:lstStyle/>
        <a:p>
          <a:endParaRPr lang="sv-SE"/>
        </a:p>
      </dgm:t>
    </dgm:pt>
    <dgm:pt modelId="{2160F1BF-CC08-4530-B8FE-006E5B4E4580}" type="pres">
      <dgm:prSet presAssocID="{E437F60C-B959-4028-9E91-136C7F94EA91}" presName="arrowDiagram" presStyleCnt="0">
        <dgm:presLayoutVars>
          <dgm:chMax val="5"/>
          <dgm:dir/>
          <dgm:resizeHandles val="exact"/>
        </dgm:presLayoutVars>
      </dgm:prSet>
      <dgm:spPr/>
    </dgm:pt>
    <dgm:pt modelId="{2C380A24-9DDF-49EF-8A8E-3580C90D509B}" type="pres">
      <dgm:prSet presAssocID="{E437F60C-B959-4028-9E91-136C7F94EA91}" presName="arrow" presStyleLbl="bgShp" presStyleIdx="0" presStyleCnt="1" custScaleX="125614" custLinFactNeighborX="199" custLinFactNeighborY="-956">
        <dgm:style>
          <a:lnRef idx="0">
            <a:schemeClr val="accent5"/>
          </a:lnRef>
          <a:fillRef idx="3">
            <a:schemeClr val="accent5"/>
          </a:fillRef>
          <a:effectRef idx="3">
            <a:schemeClr val="accent5"/>
          </a:effectRef>
          <a:fontRef idx="minor">
            <a:schemeClr val="lt1"/>
          </a:fontRef>
        </dgm:style>
      </dgm:prSet>
      <dgm:spPr>
        <a:solidFill>
          <a:srgbClr val="FF689D"/>
        </a:solidFill>
      </dgm:spPr>
      <dgm:t>
        <a:bodyPr/>
        <a:lstStyle/>
        <a:p>
          <a:endParaRPr lang="sv-SE"/>
        </a:p>
      </dgm:t>
    </dgm:pt>
    <dgm:pt modelId="{59CC7092-510A-4F76-834D-77A86BE7EB0B}" type="pres">
      <dgm:prSet presAssocID="{E437F60C-B959-4028-9E91-136C7F94EA91}" presName="arrowDiagram4" presStyleCnt="0"/>
      <dgm:spPr/>
    </dgm:pt>
    <dgm:pt modelId="{D6781103-9F9E-4CEF-AF11-0AD1633D8553}" type="pres">
      <dgm:prSet presAssocID="{1EBAC82B-0FB2-41E2-863F-55E359310EF2}" presName="bullet4a" presStyleLbl="node1" presStyleIdx="0" presStyleCnt="4" custLinFactX="6826" custLinFactY="-153862" custLinFactNeighborX="100000" custLinFactNeighborY="-200000"/>
      <dgm:spPr/>
    </dgm:pt>
    <dgm:pt modelId="{493D5EFA-F455-4E5A-A04D-E456330F09E6}" type="pres">
      <dgm:prSet presAssocID="{1EBAC82B-0FB2-41E2-863F-55E359310EF2}" presName="textBox4a" presStyleLbl="revTx" presStyleIdx="0" presStyleCnt="4" custScaleX="120307" custLinFactNeighborX="-5388" custLinFactNeighborY="-14453">
        <dgm:presLayoutVars>
          <dgm:bulletEnabled val="1"/>
        </dgm:presLayoutVars>
      </dgm:prSet>
      <dgm:spPr/>
      <dgm:t>
        <a:bodyPr/>
        <a:lstStyle/>
        <a:p>
          <a:endParaRPr lang="sv-SE"/>
        </a:p>
      </dgm:t>
    </dgm:pt>
    <dgm:pt modelId="{75FD30A2-0CD2-4C96-9FF6-501455EEB351}" type="pres">
      <dgm:prSet presAssocID="{54A9D561-7326-4158-8DAE-10B1154110EA}" presName="bullet4b" presStyleLbl="node1" presStyleIdx="1" presStyleCnt="4" custLinFactNeighborX="-11517" custLinFactNeighborY="-38391"/>
      <dgm:spPr/>
    </dgm:pt>
    <dgm:pt modelId="{E6C0BCEE-2117-4804-835A-903B3D93061F}" type="pres">
      <dgm:prSet presAssocID="{54A9D561-7326-4158-8DAE-10B1154110EA}" presName="textBox4b" presStyleLbl="revTx" presStyleIdx="1" presStyleCnt="4" custScaleX="385999" custScaleY="107731" custLinFactX="53479" custLinFactNeighborX="100000" custLinFactNeighborY="5359">
        <dgm:presLayoutVars>
          <dgm:bulletEnabled val="1"/>
        </dgm:presLayoutVars>
      </dgm:prSet>
      <dgm:spPr/>
      <dgm:t>
        <a:bodyPr/>
        <a:lstStyle/>
        <a:p>
          <a:endParaRPr lang="sv-SE"/>
        </a:p>
      </dgm:t>
    </dgm:pt>
    <dgm:pt modelId="{C0AE54ED-47DE-4E09-B191-82194CB109BD}" type="pres">
      <dgm:prSet presAssocID="{59124BED-84D3-413B-91EB-974A726AAD6E}" presName="bullet4c" presStyleLbl="node1" presStyleIdx="2" presStyleCnt="4"/>
      <dgm:spPr/>
    </dgm:pt>
    <dgm:pt modelId="{E5D8B620-FD9C-4A41-97D1-D04AF59858BC}" type="pres">
      <dgm:prSet presAssocID="{59124BED-84D3-413B-91EB-974A726AAD6E}" presName="textBox4c" presStyleLbl="revTx" presStyleIdx="2" presStyleCnt="4">
        <dgm:presLayoutVars>
          <dgm:bulletEnabled val="1"/>
        </dgm:presLayoutVars>
      </dgm:prSet>
      <dgm:spPr/>
      <dgm:t>
        <a:bodyPr/>
        <a:lstStyle/>
        <a:p>
          <a:endParaRPr lang="sv-SE"/>
        </a:p>
      </dgm:t>
    </dgm:pt>
    <dgm:pt modelId="{418831CD-98B6-4F36-9AC6-889F7D0E9DB4}" type="pres">
      <dgm:prSet presAssocID="{4A1B0E12-820F-4C95-8A65-EEBD56E720B3}" presName="bullet4d" presStyleLbl="node1" presStyleIdx="3" presStyleCnt="4"/>
      <dgm:spPr/>
    </dgm:pt>
    <dgm:pt modelId="{475848C5-4BCC-46FE-99E7-DB16C0796B99}" type="pres">
      <dgm:prSet presAssocID="{4A1B0E12-820F-4C95-8A65-EEBD56E720B3}" presName="textBox4d" presStyleLbl="revTx" presStyleIdx="3" presStyleCnt="4">
        <dgm:presLayoutVars>
          <dgm:bulletEnabled val="1"/>
        </dgm:presLayoutVars>
      </dgm:prSet>
      <dgm:spPr/>
      <dgm:t>
        <a:bodyPr/>
        <a:lstStyle/>
        <a:p>
          <a:endParaRPr lang="sv-SE"/>
        </a:p>
      </dgm:t>
    </dgm:pt>
  </dgm:ptLst>
  <dgm:cxnLst>
    <dgm:cxn modelId="{B53EC532-FDB6-4121-AD63-00B5AA020162}" srcId="{E437F60C-B959-4028-9E91-136C7F94EA91}" destId="{54A9D561-7326-4158-8DAE-10B1154110EA}" srcOrd="1" destOrd="0" parTransId="{516B150E-7B5C-4A3B-AECA-9D376B69CB13}" sibTransId="{F5578176-513D-43B8-B674-7273DFC065FA}"/>
    <dgm:cxn modelId="{6119EAD7-92B3-4A9C-B73B-566A22309FDC}" type="presOf" srcId="{54A9D561-7326-4158-8DAE-10B1154110EA}" destId="{E6C0BCEE-2117-4804-835A-903B3D93061F}" srcOrd="0" destOrd="0" presId="urn:microsoft.com/office/officeart/2005/8/layout/arrow2"/>
    <dgm:cxn modelId="{2E8F2FF4-7FDB-46BB-87CF-1735F4993F70}" srcId="{54A9D561-7326-4158-8DAE-10B1154110EA}" destId="{8AA77763-17C1-4CBE-A8C1-7A4A2CE2A5E9}" srcOrd="0" destOrd="0" parTransId="{A76FC375-B3BF-41DE-B71A-516EA2620926}" sibTransId="{1B4154D1-60BC-46FF-A9D1-C9C9D915AE1A}"/>
    <dgm:cxn modelId="{5C56D68B-7D91-4FF1-B3FB-DE44412FE414}" type="presOf" srcId="{E437F60C-B959-4028-9E91-136C7F94EA91}" destId="{2160F1BF-CC08-4530-B8FE-006E5B4E4580}" srcOrd="0" destOrd="0" presId="urn:microsoft.com/office/officeart/2005/8/layout/arrow2"/>
    <dgm:cxn modelId="{DEF18C1E-44C8-47B8-BCF3-B41ECC4B5FDB}" srcId="{E437F60C-B959-4028-9E91-136C7F94EA91}" destId="{1EBAC82B-0FB2-41E2-863F-55E359310EF2}" srcOrd="0" destOrd="0" parTransId="{A33501AA-7F5A-4B09-8A42-3F83F1C274D2}" sibTransId="{9D27FF59-9CAE-478D-9E09-37F02C8DFCE1}"/>
    <dgm:cxn modelId="{995717C8-D5FF-4F77-B098-AAD5216556B2}" srcId="{54A9D561-7326-4158-8DAE-10B1154110EA}" destId="{3DC8DABF-F1EE-45CB-9EE1-2B0C26C09A36}" srcOrd="1" destOrd="0" parTransId="{3B87C8BB-7801-4BD9-9833-BFBEF9A06382}" sibTransId="{7761B5A9-7A7E-4524-B40D-A2D3202D9A81}"/>
    <dgm:cxn modelId="{094E7ECD-A1B0-4C44-8C9F-CE3EAFC98DDF}" type="presOf" srcId="{4A1B0E12-820F-4C95-8A65-EEBD56E720B3}" destId="{475848C5-4BCC-46FE-99E7-DB16C0796B99}" srcOrd="0" destOrd="0" presId="urn:microsoft.com/office/officeart/2005/8/layout/arrow2"/>
    <dgm:cxn modelId="{2017D1F7-4C93-424B-8F6C-B47EB35F2A6A}" type="presOf" srcId="{59124BED-84D3-413B-91EB-974A726AAD6E}" destId="{E5D8B620-FD9C-4A41-97D1-D04AF59858BC}" srcOrd="0" destOrd="0" presId="urn:microsoft.com/office/officeart/2005/8/layout/arrow2"/>
    <dgm:cxn modelId="{1486BF10-5C4B-4DDD-AD7F-3A74D0767D8B}" type="presOf" srcId="{1EBAC82B-0FB2-41E2-863F-55E359310EF2}" destId="{493D5EFA-F455-4E5A-A04D-E456330F09E6}" srcOrd="0" destOrd="0" presId="urn:microsoft.com/office/officeart/2005/8/layout/arrow2"/>
    <dgm:cxn modelId="{75C6609E-DE4E-43BE-B0C6-A5FFA95BDC51}" type="presOf" srcId="{3DC8DABF-F1EE-45CB-9EE1-2B0C26C09A36}" destId="{E6C0BCEE-2117-4804-835A-903B3D93061F}" srcOrd="0" destOrd="2" presId="urn:microsoft.com/office/officeart/2005/8/layout/arrow2"/>
    <dgm:cxn modelId="{93B38FA6-5B07-434B-A4ED-509828115D7F}" srcId="{E437F60C-B959-4028-9E91-136C7F94EA91}" destId="{59124BED-84D3-413B-91EB-974A726AAD6E}" srcOrd="2" destOrd="0" parTransId="{6BCECAED-EC84-4ACC-8371-50AE733D5865}" sibTransId="{9F789799-A47B-4D39-B0AE-79F4EDD19FCC}"/>
    <dgm:cxn modelId="{6FEBB9D8-3A24-498F-B8C5-567F1E74EBF0}" srcId="{E437F60C-B959-4028-9E91-136C7F94EA91}" destId="{4A1B0E12-820F-4C95-8A65-EEBD56E720B3}" srcOrd="3" destOrd="0" parTransId="{24BEB035-C277-4FA5-BC3F-043985ECB456}" sibTransId="{3ABEEEB4-39C1-47C1-B82D-9394775E4CA9}"/>
    <dgm:cxn modelId="{ABD7BE3E-424A-478B-BA20-ED017F99F810}" type="presOf" srcId="{8AA77763-17C1-4CBE-A8C1-7A4A2CE2A5E9}" destId="{E6C0BCEE-2117-4804-835A-903B3D93061F}" srcOrd="0" destOrd="1" presId="urn:microsoft.com/office/officeart/2005/8/layout/arrow2"/>
    <dgm:cxn modelId="{83F432B3-AC08-4903-8AC5-774C1C9445E3}" type="presParOf" srcId="{2160F1BF-CC08-4530-B8FE-006E5B4E4580}" destId="{2C380A24-9DDF-49EF-8A8E-3580C90D509B}" srcOrd="0" destOrd="0" presId="urn:microsoft.com/office/officeart/2005/8/layout/arrow2"/>
    <dgm:cxn modelId="{3AB3CFED-8334-4AC7-B933-800B41C210B0}" type="presParOf" srcId="{2160F1BF-CC08-4530-B8FE-006E5B4E4580}" destId="{59CC7092-510A-4F76-834D-77A86BE7EB0B}" srcOrd="1" destOrd="0" presId="urn:microsoft.com/office/officeart/2005/8/layout/arrow2"/>
    <dgm:cxn modelId="{BFF66B2C-CC22-4227-9482-36E2E6AC5796}" type="presParOf" srcId="{59CC7092-510A-4F76-834D-77A86BE7EB0B}" destId="{D6781103-9F9E-4CEF-AF11-0AD1633D8553}" srcOrd="0" destOrd="0" presId="urn:microsoft.com/office/officeart/2005/8/layout/arrow2"/>
    <dgm:cxn modelId="{71AFE0A3-37FF-4444-8CFB-41AA9FA3B5C2}" type="presParOf" srcId="{59CC7092-510A-4F76-834D-77A86BE7EB0B}" destId="{493D5EFA-F455-4E5A-A04D-E456330F09E6}" srcOrd="1" destOrd="0" presId="urn:microsoft.com/office/officeart/2005/8/layout/arrow2"/>
    <dgm:cxn modelId="{40D08ADC-AB1A-4E4A-8DEE-20B47B4DE4AD}" type="presParOf" srcId="{59CC7092-510A-4F76-834D-77A86BE7EB0B}" destId="{75FD30A2-0CD2-4C96-9FF6-501455EEB351}" srcOrd="2" destOrd="0" presId="urn:microsoft.com/office/officeart/2005/8/layout/arrow2"/>
    <dgm:cxn modelId="{06497E04-AB53-4E4C-B632-6FB9CD23B36E}" type="presParOf" srcId="{59CC7092-510A-4F76-834D-77A86BE7EB0B}" destId="{E6C0BCEE-2117-4804-835A-903B3D93061F}" srcOrd="3" destOrd="0" presId="urn:microsoft.com/office/officeart/2005/8/layout/arrow2"/>
    <dgm:cxn modelId="{1A405218-06FA-44AA-93A8-4560A5C75089}" type="presParOf" srcId="{59CC7092-510A-4F76-834D-77A86BE7EB0B}" destId="{C0AE54ED-47DE-4E09-B191-82194CB109BD}" srcOrd="4" destOrd="0" presId="urn:microsoft.com/office/officeart/2005/8/layout/arrow2"/>
    <dgm:cxn modelId="{24A5E872-8536-45AB-92C5-3296A0E1711B}" type="presParOf" srcId="{59CC7092-510A-4F76-834D-77A86BE7EB0B}" destId="{E5D8B620-FD9C-4A41-97D1-D04AF59858BC}" srcOrd="5" destOrd="0" presId="urn:microsoft.com/office/officeart/2005/8/layout/arrow2"/>
    <dgm:cxn modelId="{8F2DB1C3-6459-4539-977D-F895C2C0B7CE}" type="presParOf" srcId="{59CC7092-510A-4F76-834D-77A86BE7EB0B}" destId="{418831CD-98B6-4F36-9AC6-889F7D0E9DB4}" srcOrd="6" destOrd="0" presId="urn:microsoft.com/office/officeart/2005/8/layout/arrow2"/>
    <dgm:cxn modelId="{A1E6D6F7-F1BB-4A53-8327-8D7BBC8E3BC9}" type="presParOf" srcId="{59CC7092-510A-4F76-834D-77A86BE7EB0B}" destId="{475848C5-4BCC-46FE-99E7-DB16C0796B99}"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B8E4F-BE6E-4DEE-940C-AE21AD5F2BF4}"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sv-SE"/>
        </a:p>
      </dgm:t>
    </dgm:pt>
    <dgm:pt modelId="{23F2B592-433B-4201-A97F-6D9561FDF35E}">
      <dgm:prSet phldrT="[Text]" custT="1"/>
      <dgm:spPr>
        <a:solidFill>
          <a:srgbClr val="2E8282"/>
        </a:solidFill>
      </dgm:spPr>
      <dgm:t>
        <a:bodyPr/>
        <a:lstStyle/>
        <a:p>
          <a:r>
            <a:rPr lang="sv-SE" sz="1500" b="1" dirty="0" smtClean="0"/>
            <a:t>Kompetensbaserad rekrytering</a:t>
          </a:r>
          <a:endParaRPr lang="sv-SE" sz="1500" b="1" dirty="0"/>
        </a:p>
      </dgm:t>
    </dgm:pt>
    <dgm:pt modelId="{DD89959A-E2D2-47D7-9F32-1DE534EBC99D}" type="parTrans" cxnId="{F35D8D16-2273-4294-8E82-554B3F88C727}">
      <dgm:prSet/>
      <dgm:spPr/>
      <dgm:t>
        <a:bodyPr/>
        <a:lstStyle/>
        <a:p>
          <a:endParaRPr lang="sv-SE"/>
        </a:p>
      </dgm:t>
    </dgm:pt>
    <dgm:pt modelId="{97BAECF9-1693-4557-90C5-AFB210DE9219}" type="sibTrans" cxnId="{F35D8D16-2273-4294-8E82-554B3F88C727}">
      <dgm:prSet/>
      <dgm:spPr/>
      <dgm:t>
        <a:bodyPr/>
        <a:lstStyle/>
        <a:p>
          <a:endParaRPr lang="sv-SE"/>
        </a:p>
      </dgm:t>
    </dgm:pt>
    <dgm:pt modelId="{CB671181-981A-487B-8563-5ABD384EF8CA}">
      <dgm:prSet phldrT="[Text]"/>
      <dgm:spPr>
        <a:solidFill>
          <a:srgbClr val="2E8282"/>
        </a:solidFill>
      </dgm:spPr>
      <dgm:t>
        <a:bodyPr/>
        <a:lstStyle/>
        <a:p>
          <a:r>
            <a:rPr lang="sv-SE" b="1" dirty="0" smtClean="0"/>
            <a:t>Arbetsrätt och  tillämpning vid LU</a:t>
          </a:r>
          <a:endParaRPr lang="sv-SE" dirty="0"/>
        </a:p>
      </dgm:t>
    </dgm:pt>
    <dgm:pt modelId="{E9EB3A52-6BD0-4382-887B-EB8B33405611}" type="parTrans" cxnId="{F0D5E3A8-2E47-4C35-8C11-AA81E844A739}">
      <dgm:prSet/>
      <dgm:spPr/>
      <dgm:t>
        <a:bodyPr/>
        <a:lstStyle/>
        <a:p>
          <a:endParaRPr lang="sv-SE"/>
        </a:p>
      </dgm:t>
    </dgm:pt>
    <dgm:pt modelId="{4699D59F-2A86-43F8-9D55-DEFFA6DA73E5}" type="sibTrans" cxnId="{F0D5E3A8-2E47-4C35-8C11-AA81E844A739}">
      <dgm:prSet/>
      <dgm:spPr/>
      <dgm:t>
        <a:bodyPr/>
        <a:lstStyle/>
        <a:p>
          <a:endParaRPr lang="sv-SE"/>
        </a:p>
      </dgm:t>
    </dgm:pt>
    <dgm:pt modelId="{CA7F5514-C14E-434A-AE7F-879037DA34A0}">
      <dgm:prSet phldrT="[Text]"/>
      <dgm:spPr>
        <a:solidFill>
          <a:srgbClr val="2E8282"/>
        </a:solidFill>
      </dgm:spPr>
      <dgm:t>
        <a:bodyPr/>
        <a:lstStyle/>
        <a:p>
          <a:r>
            <a:rPr lang="sv-SE" b="1" dirty="0" smtClean="0"/>
            <a:t>Administrativa</a:t>
          </a:r>
        </a:p>
        <a:p>
          <a:r>
            <a:rPr lang="sv-SE" b="1" dirty="0" smtClean="0"/>
            <a:t>stödverktyg</a:t>
          </a:r>
          <a:endParaRPr lang="sv-SE" b="1" dirty="0"/>
        </a:p>
      </dgm:t>
    </dgm:pt>
    <dgm:pt modelId="{52090547-C92A-4523-94BE-43D4D0633BD7}" type="parTrans" cxnId="{CB2B13BE-1988-440E-83B5-B5747BF4645C}">
      <dgm:prSet/>
      <dgm:spPr/>
      <dgm:t>
        <a:bodyPr/>
        <a:lstStyle/>
        <a:p>
          <a:endParaRPr lang="sv-SE"/>
        </a:p>
      </dgm:t>
    </dgm:pt>
    <dgm:pt modelId="{9687C65C-74D8-4EAA-84F6-16108994A826}" type="sibTrans" cxnId="{CB2B13BE-1988-440E-83B5-B5747BF4645C}">
      <dgm:prSet/>
      <dgm:spPr/>
      <dgm:t>
        <a:bodyPr/>
        <a:lstStyle/>
        <a:p>
          <a:endParaRPr lang="sv-SE"/>
        </a:p>
      </dgm:t>
    </dgm:pt>
    <dgm:pt modelId="{FB5B43E3-1BB2-40FF-9873-FD6BE0464910}">
      <dgm:prSet phldrT="[Text]"/>
      <dgm:spPr>
        <a:solidFill>
          <a:srgbClr val="2E8282"/>
        </a:solidFill>
      </dgm:spPr>
      <dgm:t>
        <a:bodyPr/>
        <a:lstStyle/>
        <a:p>
          <a:r>
            <a:rPr lang="sv-SE" b="1" dirty="0" smtClean="0"/>
            <a:t>Process </a:t>
          </a:r>
          <a:r>
            <a:rPr lang="sv-SE" b="1" dirty="0" err="1" smtClean="0"/>
            <a:t>kvalitets-säkrad</a:t>
          </a:r>
          <a:r>
            <a:rPr lang="sv-SE" b="1" dirty="0" smtClean="0"/>
            <a:t> rekrytering</a:t>
          </a:r>
          <a:endParaRPr lang="sv-SE" b="1" dirty="0"/>
        </a:p>
      </dgm:t>
    </dgm:pt>
    <dgm:pt modelId="{0FD7DB2B-E0D8-4538-9D55-57DC807F6B28}" type="parTrans" cxnId="{DB207BD8-7533-4B2E-9AB0-DB2DFC5B50FF}">
      <dgm:prSet/>
      <dgm:spPr/>
      <dgm:t>
        <a:bodyPr/>
        <a:lstStyle/>
        <a:p>
          <a:endParaRPr lang="sv-SE"/>
        </a:p>
      </dgm:t>
    </dgm:pt>
    <dgm:pt modelId="{F260DBA4-6460-4D5C-B9B8-1D504430C80E}" type="sibTrans" cxnId="{DB207BD8-7533-4B2E-9AB0-DB2DFC5B50FF}">
      <dgm:prSet/>
      <dgm:spPr/>
      <dgm:t>
        <a:bodyPr/>
        <a:lstStyle/>
        <a:p>
          <a:endParaRPr lang="sv-SE"/>
        </a:p>
      </dgm:t>
    </dgm:pt>
    <dgm:pt modelId="{144EAC8A-D64F-491E-BC5D-FD26AABC6A92}" type="pres">
      <dgm:prSet presAssocID="{C0DB8E4F-BE6E-4DEE-940C-AE21AD5F2BF4}" presName="linearFlow" presStyleCnt="0">
        <dgm:presLayoutVars>
          <dgm:resizeHandles val="exact"/>
        </dgm:presLayoutVars>
      </dgm:prSet>
      <dgm:spPr/>
      <dgm:t>
        <a:bodyPr/>
        <a:lstStyle/>
        <a:p>
          <a:endParaRPr lang="sv-SE"/>
        </a:p>
      </dgm:t>
    </dgm:pt>
    <dgm:pt modelId="{C8509DED-7F98-4EDA-92E8-E2999B34F867}" type="pres">
      <dgm:prSet presAssocID="{23F2B592-433B-4201-A97F-6D9561FDF35E}" presName="node" presStyleLbl="node1" presStyleIdx="0" presStyleCnt="4" custLinFactNeighborX="52" custLinFactNeighborY="9160">
        <dgm:presLayoutVars>
          <dgm:bulletEnabled val="1"/>
        </dgm:presLayoutVars>
      </dgm:prSet>
      <dgm:spPr/>
      <dgm:t>
        <a:bodyPr/>
        <a:lstStyle/>
        <a:p>
          <a:endParaRPr lang="sv-SE"/>
        </a:p>
      </dgm:t>
    </dgm:pt>
    <dgm:pt modelId="{73C74EAF-BEF4-4419-B6F6-250BAF84D66E}" type="pres">
      <dgm:prSet presAssocID="{97BAECF9-1693-4557-90C5-AFB210DE9219}" presName="sibTrans" presStyleLbl="sibTrans2D1" presStyleIdx="0" presStyleCnt="3"/>
      <dgm:spPr/>
      <dgm:t>
        <a:bodyPr/>
        <a:lstStyle/>
        <a:p>
          <a:endParaRPr lang="sv-SE"/>
        </a:p>
      </dgm:t>
    </dgm:pt>
    <dgm:pt modelId="{DC6B8AB5-25A1-4D82-AE8B-D1341F0DD76C}" type="pres">
      <dgm:prSet presAssocID="{97BAECF9-1693-4557-90C5-AFB210DE9219}" presName="connectorText" presStyleLbl="sibTrans2D1" presStyleIdx="0" presStyleCnt="3"/>
      <dgm:spPr/>
      <dgm:t>
        <a:bodyPr/>
        <a:lstStyle/>
        <a:p>
          <a:endParaRPr lang="sv-SE"/>
        </a:p>
      </dgm:t>
    </dgm:pt>
    <dgm:pt modelId="{0D545239-FF4D-4606-A41A-565DD12F38DC}" type="pres">
      <dgm:prSet presAssocID="{CB671181-981A-487B-8563-5ABD384EF8CA}" presName="node" presStyleLbl="node1" presStyleIdx="1" presStyleCnt="4">
        <dgm:presLayoutVars>
          <dgm:bulletEnabled val="1"/>
        </dgm:presLayoutVars>
      </dgm:prSet>
      <dgm:spPr/>
      <dgm:t>
        <a:bodyPr/>
        <a:lstStyle/>
        <a:p>
          <a:endParaRPr lang="sv-SE"/>
        </a:p>
      </dgm:t>
    </dgm:pt>
    <dgm:pt modelId="{E298680A-08A4-4EB2-B157-FE1DE9B57128}" type="pres">
      <dgm:prSet presAssocID="{4699D59F-2A86-43F8-9D55-DEFFA6DA73E5}" presName="sibTrans" presStyleLbl="sibTrans2D1" presStyleIdx="1" presStyleCnt="3"/>
      <dgm:spPr/>
      <dgm:t>
        <a:bodyPr/>
        <a:lstStyle/>
        <a:p>
          <a:endParaRPr lang="sv-SE"/>
        </a:p>
      </dgm:t>
    </dgm:pt>
    <dgm:pt modelId="{3C1CAAC4-769E-4582-AE54-FD4B459B0C55}" type="pres">
      <dgm:prSet presAssocID="{4699D59F-2A86-43F8-9D55-DEFFA6DA73E5}" presName="connectorText" presStyleLbl="sibTrans2D1" presStyleIdx="1" presStyleCnt="3"/>
      <dgm:spPr/>
      <dgm:t>
        <a:bodyPr/>
        <a:lstStyle/>
        <a:p>
          <a:endParaRPr lang="sv-SE"/>
        </a:p>
      </dgm:t>
    </dgm:pt>
    <dgm:pt modelId="{5C6607A4-6F19-4BF0-9E52-7655FE8C78EE}" type="pres">
      <dgm:prSet presAssocID="{CA7F5514-C14E-434A-AE7F-879037DA34A0}" presName="node" presStyleLbl="node1" presStyleIdx="2" presStyleCnt="4" custLinFactNeighborX="719" custLinFactNeighborY="3936">
        <dgm:presLayoutVars>
          <dgm:bulletEnabled val="1"/>
        </dgm:presLayoutVars>
      </dgm:prSet>
      <dgm:spPr/>
      <dgm:t>
        <a:bodyPr/>
        <a:lstStyle/>
        <a:p>
          <a:endParaRPr lang="sv-SE"/>
        </a:p>
      </dgm:t>
    </dgm:pt>
    <dgm:pt modelId="{C0F7ECD5-0FC6-4C99-9C9B-B034D45F3D4D}" type="pres">
      <dgm:prSet presAssocID="{9687C65C-74D8-4EAA-84F6-16108994A826}" presName="sibTrans" presStyleLbl="sibTrans2D1" presStyleIdx="2" presStyleCnt="3"/>
      <dgm:spPr/>
      <dgm:t>
        <a:bodyPr/>
        <a:lstStyle/>
        <a:p>
          <a:endParaRPr lang="sv-SE"/>
        </a:p>
      </dgm:t>
    </dgm:pt>
    <dgm:pt modelId="{02D144F2-E485-4E87-844B-DB0EAB50BCF9}" type="pres">
      <dgm:prSet presAssocID="{9687C65C-74D8-4EAA-84F6-16108994A826}" presName="connectorText" presStyleLbl="sibTrans2D1" presStyleIdx="2" presStyleCnt="3"/>
      <dgm:spPr/>
      <dgm:t>
        <a:bodyPr/>
        <a:lstStyle/>
        <a:p>
          <a:endParaRPr lang="sv-SE"/>
        </a:p>
      </dgm:t>
    </dgm:pt>
    <dgm:pt modelId="{FB223A9F-B81E-475F-BF0D-83AEB917C6A4}" type="pres">
      <dgm:prSet presAssocID="{FB5B43E3-1BB2-40FF-9873-FD6BE0464910}" presName="node" presStyleLbl="node1" presStyleIdx="3" presStyleCnt="4">
        <dgm:presLayoutVars>
          <dgm:bulletEnabled val="1"/>
        </dgm:presLayoutVars>
      </dgm:prSet>
      <dgm:spPr/>
      <dgm:t>
        <a:bodyPr/>
        <a:lstStyle/>
        <a:p>
          <a:endParaRPr lang="sv-SE"/>
        </a:p>
      </dgm:t>
    </dgm:pt>
  </dgm:ptLst>
  <dgm:cxnLst>
    <dgm:cxn modelId="{5BA53628-E825-4D73-8DB5-4BB1CF86ED96}" type="presOf" srcId="{C0DB8E4F-BE6E-4DEE-940C-AE21AD5F2BF4}" destId="{144EAC8A-D64F-491E-BC5D-FD26AABC6A92}" srcOrd="0" destOrd="0" presId="urn:microsoft.com/office/officeart/2005/8/layout/process2"/>
    <dgm:cxn modelId="{1265FD7F-C68F-407B-8268-7CA388D3D18F}" type="presOf" srcId="{CA7F5514-C14E-434A-AE7F-879037DA34A0}" destId="{5C6607A4-6F19-4BF0-9E52-7655FE8C78EE}" srcOrd="0" destOrd="0" presId="urn:microsoft.com/office/officeart/2005/8/layout/process2"/>
    <dgm:cxn modelId="{1FAFF9EA-7AD9-4E00-B28C-D982E3CC6B95}" type="presOf" srcId="{97BAECF9-1693-4557-90C5-AFB210DE9219}" destId="{DC6B8AB5-25A1-4D82-AE8B-D1341F0DD76C}" srcOrd="1" destOrd="0" presId="urn:microsoft.com/office/officeart/2005/8/layout/process2"/>
    <dgm:cxn modelId="{CB2B13BE-1988-440E-83B5-B5747BF4645C}" srcId="{C0DB8E4F-BE6E-4DEE-940C-AE21AD5F2BF4}" destId="{CA7F5514-C14E-434A-AE7F-879037DA34A0}" srcOrd="2" destOrd="0" parTransId="{52090547-C92A-4523-94BE-43D4D0633BD7}" sibTransId="{9687C65C-74D8-4EAA-84F6-16108994A826}"/>
    <dgm:cxn modelId="{D6B1F606-561E-4013-88FC-7EEDDFEEFE54}" type="presOf" srcId="{9687C65C-74D8-4EAA-84F6-16108994A826}" destId="{C0F7ECD5-0FC6-4C99-9C9B-B034D45F3D4D}" srcOrd="0" destOrd="0" presId="urn:microsoft.com/office/officeart/2005/8/layout/process2"/>
    <dgm:cxn modelId="{7F6918F0-E743-47CD-A540-AB79514128C8}" type="presOf" srcId="{CB671181-981A-487B-8563-5ABD384EF8CA}" destId="{0D545239-FF4D-4606-A41A-565DD12F38DC}" srcOrd="0" destOrd="0" presId="urn:microsoft.com/office/officeart/2005/8/layout/process2"/>
    <dgm:cxn modelId="{55C414B4-42A2-4011-9A90-CBEA0251AD55}" type="presOf" srcId="{97BAECF9-1693-4557-90C5-AFB210DE9219}" destId="{73C74EAF-BEF4-4419-B6F6-250BAF84D66E}" srcOrd="0" destOrd="0" presId="urn:microsoft.com/office/officeart/2005/8/layout/process2"/>
    <dgm:cxn modelId="{F35D8D16-2273-4294-8E82-554B3F88C727}" srcId="{C0DB8E4F-BE6E-4DEE-940C-AE21AD5F2BF4}" destId="{23F2B592-433B-4201-A97F-6D9561FDF35E}" srcOrd="0" destOrd="0" parTransId="{DD89959A-E2D2-47D7-9F32-1DE534EBC99D}" sibTransId="{97BAECF9-1693-4557-90C5-AFB210DE9219}"/>
    <dgm:cxn modelId="{727056F5-1A05-4F00-90B8-E4011E243FA5}" type="presOf" srcId="{9687C65C-74D8-4EAA-84F6-16108994A826}" destId="{02D144F2-E485-4E87-844B-DB0EAB50BCF9}" srcOrd="1" destOrd="0" presId="urn:microsoft.com/office/officeart/2005/8/layout/process2"/>
    <dgm:cxn modelId="{F0D5E3A8-2E47-4C35-8C11-AA81E844A739}" srcId="{C0DB8E4F-BE6E-4DEE-940C-AE21AD5F2BF4}" destId="{CB671181-981A-487B-8563-5ABD384EF8CA}" srcOrd="1" destOrd="0" parTransId="{E9EB3A52-6BD0-4382-887B-EB8B33405611}" sibTransId="{4699D59F-2A86-43F8-9D55-DEFFA6DA73E5}"/>
    <dgm:cxn modelId="{D07935DE-3546-48CB-A74E-F335A03471D9}" type="presOf" srcId="{4699D59F-2A86-43F8-9D55-DEFFA6DA73E5}" destId="{3C1CAAC4-769E-4582-AE54-FD4B459B0C55}" srcOrd="1" destOrd="0" presId="urn:microsoft.com/office/officeart/2005/8/layout/process2"/>
    <dgm:cxn modelId="{826D0DCA-3FAE-44FC-971C-570AD494F6FC}" type="presOf" srcId="{4699D59F-2A86-43F8-9D55-DEFFA6DA73E5}" destId="{E298680A-08A4-4EB2-B157-FE1DE9B57128}" srcOrd="0" destOrd="0" presId="urn:microsoft.com/office/officeart/2005/8/layout/process2"/>
    <dgm:cxn modelId="{D3869466-0FCC-41E7-9E77-1F357AA83D62}" type="presOf" srcId="{FB5B43E3-1BB2-40FF-9873-FD6BE0464910}" destId="{FB223A9F-B81E-475F-BF0D-83AEB917C6A4}" srcOrd="0" destOrd="0" presId="urn:microsoft.com/office/officeart/2005/8/layout/process2"/>
    <dgm:cxn modelId="{DB207BD8-7533-4B2E-9AB0-DB2DFC5B50FF}" srcId="{C0DB8E4F-BE6E-4DEE-940C-AE21AD5F2BF4}" destId="{FB5B43E3-1BB2-40FF-9873-FD6BE0464910}" srcOrd="3" destOrd="0" parTransId="{0FD7DB2B-E0D8-4538-9D55-57DC807F6B28}" sibTransId="{F260DBA4-6460-4D5C-B9B8-1D504430C80E}"/>
    <dgm:cxn modelId="{A31D51EC-6F17-4C01-B25F-525FF38D8D94}" type="presOf" srcId="{23F2B592-433B-4201-A97F-6D9561FDF35E}" destId="{C8509DED-7F98-4EDA-92E8-E2999B34F867}" srcOrd="0" destOrd="0" presId="urn:microsoft.com/office/officeart/2005/8/layout/process2"/>
    <dgm:cxn modelId="{40CDDF8C-DEDA-47A4-8137-B14D1E34BEEC}" type="presParOf" srcId="{144EAC8A-D64F-491E-BC5D-FD26AABC6A92}" destId="{C8509DED-7F98-4EDA-92E8-E2999B34F867}" srcOrd="0" destOrd="0" presId="urn:microsoft.com/office/officeart/2005/8/layout/process2"/>
    <dgm:cxn modelId="{3F6B4F4F-AB5E-4606-93FF-4BC62EEA861B}" type="presParOf" srcId="{144EAC8A-D64F-491E-BC5D-FD26AABC6A92}" destId="{73C74EAF-BEF4-4419-B6F6-250BAF84D66E}" srcOrd="1" destOrd="0" presId="urn:microsoft.com/office/officeart/2005/8/layout/process2"/>
    <dgm:cxn modelId="{368A4EDD-41C4-47A3-BBCE-7152458924FF}" type="presParOf" srcId="{73C74EAF-BEF4-4419-B6F6-250BAF84D66E}" destId="{DC6B8AB5-25A1-4D82-AE8B-D1341F0DD76C}" srcOrd="0" destOrd="0" presId="urn:microsoft.com/office/officeart/2005/8/layout/process2"/>
    <dgm:cxn modelId="{B9A63D2C-D570-4CC3-AD7F-B314BD5E905E}" type="presParOf" srcId="{144EAC8A-D64F-491E-BC5D-FD26AABC6A92}" destId="{0D545239-FF4D-4606-A41A-565DD12F38DC}" srcOrd="2" destOrd="0" presId="urn:microsoft.com/office/officeart/2005/8/layout/process2"/>
    <dgm:cxn modelId="{6836C800-6324-4275-89F9-8660F783D923}" type="presParOf" srcId="{144EAC8A-D64F-491E-BC5D-FD26AABC6A92}" destId="{E298680A-08A4-4EB2-B157-FE1DE9B57128}" srcOrd="3" destOrd="0" presId="urn:microsoft.com/office/officeart/2005/8/layout/process2"/>
    <dgm:cxn modelId="{5314881A-475C-4B6A-BF74-8E9EC715D416}" type="presParOf" srcId="{E298680A-08A4-4EB2-B157-FE1DE9B57128}" destId="{3C1CAAC4-769E-4582-AE54-FD4B459B0C55}" srcOrd="0" destOrd="0" presId="urn:microsoft.com/office/officeart/2005/8/layout/process2"/>
    <dgm:cxn modelId="{2BCE11CF-4CBC-46E5-BC34-AA3915E54A37}" type="presParOf" srcId="{144EAC8A-D64F-491E-BC5D-FD26AABC6A92}" destId="{5C6607A4-6F19-4BF0-9E52-7655FE8C78EE}" srcOrd="4" destOrd="0" presId="urn:microsoft.com/office/officeart/2005/8/layout/process2"/>
    <dgm:cxn modelId="{9C252A2C-48FB-4E58-88F0-B09B583C5328}" type="presParOf" srcId="{144EAC8A-D64F-491E-BC5D-FD26AABC6A92}" destId="{C0F7ECD5-0FC6-4C99-9C9B-B034D45F3D4D}" srcOrd="5" destOrd="0" presId="urn:microsoft.com/office/officeart/2005/8/layout/process2"/>
    <dgm:cxn modelId="{1B4B216D-D61F-40E4-9E7D-6AE9F08D88E0}" type="presParOf" srcId="{C0F7ECD5-0FC6-4C99-9C9B-B034D45F3D4D}" destId="{02D144F2-E485-4E87-844B-DB0EAB50BCF9}" srcOrd="0" destOrd="0" presId="urn:microsoft.com/office/officeart/2005/8/layout/process2"/>
    <dgm:cxn modelId="{C9A4EAEA-B12D-4506-BDB6-2FA1EAA9F82E}" type="presParOf" srcId="{144EAC8A-D64F-491E-BC5D-FD26AABC6A92}" destId="{FB223A9F-B81E-475F-BF0D-83AEB917C6A4}" srcOrd="6" destOrd="0" presId="urn:microsoft.com/office/officeart/2005/8/layout/process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337018-0AF4-40EE-865C-E3C2A0D1F41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sv-SE"/>
        </a:p>
      </dgm:t>
    </dgm:pt>
    <dgm:pt modelId="{F1320560-7228-4B2B-9216-C961835592BE}">
      <dgm:prSet phldrT="[Text]">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r>
            <a:rPr lang="sv-SE" dirty="0" smtClean="0"/>
            <a:t>Rekryterings- specialist</a:t>
          </a:r>
          <a:endParaRPr lang="sv-SE" dirty="0"/>
        </a:p>
      </dgm:t>
    </dgm:pt>
    <dgm:pt modelId="{184BB352-9191-46A5-91CB-2B8740D9953E}" type="parTrans" cxnId="{E7777BA7-2872-468D-8F95-F5D9E478592D}">
      <dgm:prSet/>
      <dgm:spPr/>
      <dgm:t>
        <a:bodyPr/>
        <a:lstStyle/>
        <a:p>
          <a:endParaRPr lang="sv-SE"/>
        </a:p>
      </dgm:t>
    </dgm:pt>
    <dgm:pt modelId="{22D1EEB5-B55D-4075-8F91-CB4142C5990A}" type="sibTrans" cxnId="{E7777BA7-2872-468D-8F95-F5D9E478592D}">
      <dgm:prSet/>
      <dgm:spPr/>
      <dgm:t>
        <a:bodyPr/>
        <a:lstStyle/>
        <a:p>
          <a:endParaRPr lang="sv-SE"/>
        </a:p>
      </dgm:t>
    </dgm:pt>
    <dgm:pt modelId="{1290494A-225F-4DFC-A145-1231B2E2383F}">
      <dgm:prSet phldrT="[Text]">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sv-SE" b="1" dirty="0" smtClean="0"/>
            <a:t>Inter-</a:t>
          </a:r>
        </a:p>
        <a:p>
          <a:r>
            <a:rPr lang="sv-SE" b="1" dirty="0" smtClean="0"/>
            <a:t>nationell</a:t>
          </a:r>
          <a:r>
            <a:rPr lang="sv-SE" dirty="0" smtClean="0"/>
            <a:t> </a:t>
          </a:r>
          <a:r>
            <a:rPr lang="sv-SE" b="1" dirty="0" smtClean="0"/>
            <a:t>rekrytering</a:t>
          </a:r>
          <a:endParaRPr lang="sv-SE" b="1" dirty="0"/>
        </a:p>
      </dgm:t>
    </dgm:pt>
    <dgm:pt modelId="{7A51D535-C1D4-498A-A479-51199371B328}" type="parTrans" cxnId="{E9A04CD4-21CF-4D44-A3E5-4936E4B7AFC5}">
      <dgm:prSet/>
      <dgm:spPr/>
      <dgm:t>
        <a:bodyPr/>
        <a:lstStyle/>
        <a:p>
          <a:endParaRPr lang="sv-SE"/>
        </a:p>
      </dgm:t>
    </dgm:pt>
    <dgm:pt modelId="{A036E721-7253-45EB-9954-8C75048AC84C}" type="sibTrans" cxnId="{E9A04CD4-21CF-4D44-A3E5-4936E4B7AFC5}">
      <dgm:prSet/>
      <dgm:spPr/>
      <dgm:t>
        <a:bodyPr/>
        <a:lstStyle/>
        <a:p>
          <a:endParaRPr lang="sv-SE"/>
        </a:p>
      </dgm:t>
    </dgm:pt>
    <dgm:pt modelId="{A1431C15-2D9F-4F7F-A086-6826F333C38B}">
      <dgm:prSet phldrT="[Text]">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sv-SE" b="1" dirty="0" smtClean="0"/>
            <a:t>Rekrytering</a:t>
          </a:r>
        </a:p>
        <a:p>
          <a:r>
            <a:rPr lang="sv-SE" b="1" dirty="0" smtClean="0"/>
            <a:t>Chefer</a:t>
          </a:r>
        </a:p>
        <a:p>
          <a:endParaRPr lang="sv-SE" b="1" dirty="0" smtClean="0"/>
        </a:p>
      </dgm:t>
    </dgm:pt>
    <dgm:pt modelId="{AD85497A-DEC5-4020-8E9B-41449897CC48}" type="parTrans" cxnId="{CFD4FC9F-DC31-49C6-9796-930B7CEFE529}">
      <dgm:prSet/>
      <dgm:spPr/>
      <dgm:t>
        <a:bodyPr/>
        <a:lstStyle/>
        <a:p>
          <a:endParaRPr lang="sv-SE"/>
        </a:p>
      </dgm:t>
    </dgm:pt>
    <dgm:pt modelId="{19796D3A-16F7-4819-9D32-EB337A830BC6}" type="sibTrans" cxnId="{CFD4FC9F-DC31-49C6-9796-930B7CEFE529}">
      <dgm:prSet/>
      <dgm:spPr/>
      <dgm:t>
        <a:bodyPr/>
        <a:lstStyle/>
        <a:p>
          <a:endParaRPr lang="sv-SE"/>
        </a:p>
      </dgm:t>
    </dgm:pt>
    <dgm:pt modelId="{FFA9A3AC-A80E-4A7B-9835-F759C1C58F03}">
      <dgm:prSet phldrT="[Text]">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sv-SE" b="1" dirty="0" smtClean="0"/>
            <a:t>Fördjupning urvals- och testverktyg</a:t>
          </a:r>
          <a:endParaRPr lang="sv-SE" b="1" dirty="0"/>
        </a:p>
      </dgm:t>
    </dgm:pt>
    <dgm:pt modelId="{FF3C4DA1-DB01-4EE5-A507-7119FF6DEC09}" type="parTrans" cxnId="{FD1704C2-039F-4AE0-A12B-A41A0B753517}">
      <dgm:prSet/>
      <dgm:spPr/>
      <dgm:t>
        <a:bodyPr/>
        <a:lstStyle/>
        <a:p>
          <a:endParaRPr lang="sv-SE"/>
        </a:p>
      </dgm:t>
    </dgm:pt>
    <dgm:pt modelId="{A0D73CA1-05F6-46EC-8A68-2694D8943353}" type="sibTrans" cxnId="{FD1704C2-039F-4AE0-A12B-A41A0B753517}">
      <dgm:prSet/>
      <dgm:spPr/>
      <dgm:t>
        <a:bodyPr/>
        <a:lstStyle/>
        <a:p>
          <a:endParaRPr lang="sv-SE"/>
        </a:p>
      </dgm:t>
    </dgm:pt>
    <dgm:pt modelId="{30D27CDF-30A5-4108-BA98-B5FA8584499F}">
      <dgm:prSet phldrT="[Text]">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r>
            <a:rPr lang="sv-SE" b="1" dirty="0" smtClean="0"/>
            <a:t>Lärar-</a:t>
          </a:r>
        </a:p>
        <a:p>
          <a:r>
            <a:rPr lang="sv-SE" b="1" dirty="0" smtClean="0"/>
            <a:t>rekrytering</a:t>
          </a:r>
          <a:r>
            <a:rPr lang="sv-SE" dirty="0" smtClean="0"/>
            <a:t> </a:t>
          </a:r>
          <a:r>
            <a:rPr lang="sv-SE" b="1" dirty="0" smtClean="0"/>
            <a:t>och</a:t>
          </a:r>
          <a:r>
            <a:rPr lang="sv-SE" dirty="0" smtClean="0"/>
            <a:t> </a:t>
          </a:r>
          <a:r>
            <a:rPr lang="sv-SE" b="1" dirty="0" smtClean="0"/>
            <a:t>befordran</a:t>
          </a:r>
          <a:endParaRPr lang="sv-SE" b="1" dirty="0"/>
        </a:p>
      </dgm:t>
    </dgm:pt>
    <dgm:pt modelId="{01C1DAF1-0037-49B3-A6DC-0CBEC4B6C1E3}" type="parTrans" cxnId="{D9B72C4E-BBE1-40E1-B836-D9139A8AC5C7}">
      <dgm:prSet/>
      <dgm:spPr/>
      <dgm:t>
        <a:bodyPr/>
        <a:lstStyle/>
        <a:p>
          <a:endParaRPr lang="sv-SE"/>
        </a:p>
      </dgm:t>
    </dgm:pt>
    <dgm:pt modelId="{80B88BD0-088A-4646-A3F7-B0AD222879BE}" type="sibTrans" cxnId="{D9B72C4E-BBE1-40E1-B836-D9139A8AC5C7}">
      <dgm:prSet/>
      <dgm:spPr/>
      <dgm:t>
        <a:bodyPr/>
        <a:lstStyle/>
        <a:p>
          <a:endParaRPr lang="sv-SE"/>
        </a:p>
      </dgm:t>
    </dgm:pt>
    <dgm:pt modelId="{C4D5F278-996D-4EB9-9F53-0F0EE77C2F1C}" type="pres">
      <dgm:prSet presAssocID="{D6337018-0AF4-40EE-865C-E3C2A0D1F412}" presName="Name0" presStyleCnt="0">
        <dgm:presLayoutVars>
          <dgm:chMax val="1"/>
          <dgm:dir/>
          <dgm:animLvl val="ctr"/>
          <dgm:resizeHandles val="exact"/>
        </dgm:presLayoutVars>
      </dgm:prSet>
      <dgm:spPr/>
      <dgm:t>
        <a:bodyPr/>
        <a:lstStyle/>
        <a:p>
          <a:endParaRPr lang="sv-SE"/>
        </a:p>
      </dgm:t>
    </dgm:pt>
    <dgm:pt modelId="{58FAEDD3-0FA4-4071-97C7-BEC2A76ABE9F}" type="pres">
      <dgm:prSet presAssocID="{F1320560-7228-4B2B-9216-C961835592BE}" presName="centerShape" presStyleLbl="node0" presStyleIdx="0" presStyleCnt="1" custScaleX="153414" custScaleY="117886"/>
      <dgm:spPr/>
      <dgm:t>
        <a:bodyPr/>
        <a:lstStyle/>
        <a:p>
          <a:endParaRPr lang="sv-SE"/>
        </a:p>
      </dgm:t>
    </dgm:pt>
    <dgm:pt modelId="{E54069E7-6D48-43CF-B454-AE9EEEBAE63B}" type="pres">
      <dgm:prSet presAssocID="{7A51D535-C1D4-498A-A479-51199371B328}" presName="parTrans" presStyleLbl="sibTrans2D1" presStyleIdx="0" presStyleCnt="4"/>
      <dgm:spPr/>
      <dgm:t>
        <a:bodyPr/>
        <a:lstStyle/>
        <a:p>
          <a:endParaRPr lang="sv-SE"/>
        </a:p>
      </dgm:t>
    </dgm:pt>
    <dgm:pt modelId="{81C9C45B-4706-46B4-BAC8-7526986EDF6D}" type="pres">
      <dgm:prSet presAssocID="{7A51D535-C1D4-498A-A479-51199371B328}" presName="connectorText" presStyleLbl="sibTrans2D1" presStyleIdx="0" presStyleCnt="4"/>
      <dgm:spPr/>
      <dgm:t>
        <a:bodyPr/>
        <a:lstStyle/>
        <a:p>
          <a:endParaRPr lang="sv-SE"/>
        </a:p>
      </dgm:t>
    </dgm:pt>
    <dgm:pt modelId="{638A3121-E855-40AB-BB4D-C1F087AF2D2E}" type="pres">
      <dgm:prSet presAssocID="{1290494A-225F-4DFC-A145-1231B2E2383F}" presName="node" presStyleLbl="node1" presStyleIdx="0" presStyleCnt="4">
        <dgm:presLayoutVars>
          <dgm:bulletEnabled val="1"/>
        </dgm:presLayoutVars>
      </dgm:prSet>
      <dgm:spPr/>
      <dgm:t>
        <a:bodyPr/>
        <a:lstStyle/>
        <a:p>
          <a:endParaRPr lang="sv-SE"/>
        </a:p>
      </dgm:t>
    </dgm:pt>
    <dgm:pt modelId="{1DD6DB5E-DB65-427A-9B4E-086228968E64}" type="pres">
      <dgm:prSet presAssocID="{AD85497A-DEC5-4020-8E9B-41449897CC48}" presName="parTrans" presStyleLbl="sibTrans2D1" presStyleIdx="1" presStyleCnt="4"/>
      <dgm:spPr/>
      <dgm:t>
        <a:bodyPr/>
        <a:lstStyle/>
        <a:p>
          <a:endParaRPr lang="sv-SE"/>
        </a:p>
      </dgm:t>
    </dgm:pt>
    <dgm:pt modelId="{E21DD15F-9B2C-45AA-B7E8-050EEB1F0005}" type="pres">
      <dgm:prSet presAssocID="{AD85497A-DEC5-4020-8E9B-41449897CC48}" presName="connectorText" presStyleLbl="sibTrans2D1" presStyleIdx="1" presStyleCnt="4"/>
      <dgm:spPr/>
      <dgm:t>
        <a:bodyPr/>
        <a:lstStyle/>
        <a:p>
          <a:endParaRPr lang="sv-SE"/>
        </a:p>
      </dgm:t>
    </dgm:pt>
    <dgm:pt modelId="{AB24BDC0-3704-4440-B5E9-24B365E78010}" type="pres">
      <dgm:prSet presAssocID="{A1431C15-2D9F-4F7F-A086-6826F333C38B}" presName="node" presStyleLbl="node1" presStyleIdx="1" presStyleCnt="4" custRadScaleRad="186476" custRadScaleInc="-1357">
        <dgm:presLayoutVars>
          <dgm:bulletEnabled val="1"/>
        </dgm:presLayoutVars>
      </dgm:prSet>
      <dgm:spPr/>
      <dgm:t>
        <a:bodyPr/>
        <a:lstStyle/>
        <a:p>
          <a:endParaRPr lang="sv-SE"/>
        </a:p>
      </dgm:t>
    </dgm:pt>
    <dgm:pt modelId="{29A3B475-C773-45C0-B763-894A63C71412}" type="pres">
      <dgm:prSet presAssocID="{FF3C4DA1-DB01-4EE5-A507-7119FF6DEC09}" presName="parTrans" presStyleLbl="sibTrans2D1" presStyleIdx="2" presStyleCnt="4"/>
      <dgm:spPr/>
      <dgm:t>
        <a:bodyPr/>
        <a:lstStyle/>
        <a:p>
          <a:endParaRPr lang="sv-SE"/>
        </a:p>
      </dgm:t>
    </dgm:pt>
    <dgm:pt modelId="{B81EFC92-2691-46CF-8F28-5057C8F8C127}" type="pres">
      <dgm:prSet presAssocID="{FF3C4DA1-DB01-4EE5-A507-7119FF6DEC09}" presName="connectorText" presStyleLbl="sibTrans2D1" presStyleIdx="2" presStyleCnt="4"/>
      <dgm:spPr/>
      <dgm:t>
        <a:bodyPr/>
        <a:lstStyle/>
        <a:p>
          <a:endParaRPr lang="sv-SE"/>
        </a:p>
      </dgm:t>
    </dgm:pt>
    <dgm:pt modelId="{541B7D9D-069B-4F4A-BC02-3D0B0AC40B7D}" type="pres">
      <dgm:prSet presAssocID="{FFA9A3AC-A80E-4A7B-9835-F759C1C58F03}" presName="node" presStyleLbl="node1" presStyleIdx="2" presStyleCnt="4">
        <dgm:presLayoutVars>
          <dgm:bulletEnabled val="1"/>
        </dgm:presLayoutVars>
      </dgm:prSet>
      <dgm:spPr/>
      <dgm:t>
        <a:bodyPr/>
        <a:lstStyle/>
        <a:p>
          <a:endParaRPr lang="sv-SE"/>
        </a:p>
      </dgm:t>
    </dgm:pt>
    <dgm:pt modelId="{EE0A9D5B-0FBB-4879-941C-A70DAB861688}" type="pres">
      <dgm:prSet presAssocID="{01C1DAF1-0037-49B3-A6DC-0CBEC4B6C1E3}" presName="parTrans" presStyleLbl="sibTrans2D1" presStyleIdx="3" presStyleCnt="4"/>
      <dgm:spPr/>
      <dgm:t>
        <a:bodyPr/>
        <a:lstStyle/>
        <a:p>
          <a:endParaRPr lang="sv-SE"/>
        </a:p>
      </dgm:t>
    </dgm:pt>
    <dgm:pt modelId="{43A4573B-0D14-4694-BE14-7F229AB72482}" type="pres">
      <dgm:prSet presAssocID="{01C1DAF1-0037-49B3-A6DC-0CBEC4B6C1E3}" presName="connectorText" presStyleLbl="sibTrans2D1" presStyleIdx="3" presStyleCnt="4"/>
      <dgm:spPr/>
      <dgm:t>
        <a:bodyPr/>
        <a:lstStyle/>
        <a:p>
          <a:endParaRPr lang="sv-SE"/>
        </a:p>
      </dgm:t>
    </dgm:pt>
    <dgm:pt modelId="{2708B03E-4FB6-420B-BE24-695F3A752276}" type="pres">
      <dgm:prSet presAssocID="{30D27CDF-30A5-4108-BA98-B5FA8584499F}" presName="node" presStyleLbl="node1" presStyleIdx="3" presStyleCnt="4" custRadScaleRad="165392" custRadScaleInc="4747">
        <dgm:presLayoutVars>
          <dgm:bulletEnabled val="1"/>
        </dgm:presLayoutVars>
      </dgm:prSet>
      <dgm:spPr/>
      <dgm:t>
        <a:bodyPr/>
        <a:lstStyle/>
        <a:p>
          <a:endParaRPr lang="sv-SE"/>
        </a:p>
      </dgm:t>
    </dgm:pt>
  </dgm:ptLst>
  <dgm:cxnLst>
    <dgm:cxn modelId="{C764A79A-ACAB-4EC0-8EB9-534F21ED159C}" type="presOf" srcId="{FFA9A3AC-A80E-4A7B-9835-F759C1C58F03}" destId="{541B7D9D-069B-4F4A-BC02-3D0B0AC40B7D}" srcOrd="0" destOrd="0" presId="urn:microsoft.com/office/officeart/2005/8/layout/radial5"/>
    <dgm:cxn modelId="{77178811-DE78-4464-9339-B08D4912CEC6}" type="presOf" srcId="{AD85497A-DEC5-4020-8E9B-41449897CC48}" destId="{E21DD15F-9B2C-45AA-B7E8-050EEB1F0005}" srcOrd="1" destOrd="0" presId="urn:microsoft.com/office/officeart/2005/8/layout/radial5"/>
    <dgm:cxn modelId="{CFD4FC9F-DC31-49C6-9796-930B7CEFE529}" srcId="{F1320560-7228-4B2B-9216-C961835592BE}" destId="{A1431C15-2D9F-4F7F-A086-6826F333C38B}" srcOrd="1" destOrd="0" parTransId="{AD85497A-DEC5-4020-8E9B-41449897CC48}" sibTransId="{19796D3A-16F7-4819-9D32-EB337A830BC6}"/>
    <dgm:cxn modelId="{9F6B0E4A-126D-4AF1-8D13-9BAFA06119DD}" type="presOf" srcId="{01C1DAF1-0037-49B3-A6DC-0CBEC4B6C1E3}" destId="{43A4573B-0D14-4694-BE14-7F229AB72482}" srcOrd="1" destOrd="0" presId="urn:microsoft.com/office/officeart/2005/8/layout/radial5"/>
    <dgm:cxn modelId="{B2E2514C-25A2-4B01-92C0-3137BBB60BF3}" type="presOf" srcId="{7A51D535-C1D4-498A-A479-51199371B328}" destId="{81C9C45B-4706-46B4-BAC8-7526986EDF6D}" srcOrd="1" destOrd="0" presId="urn:microsoft.com/office/officeart/2005/8/layout/radial5"/>
    <dgm:cxn modelId="{1449AD5C-51C7-4D25-B561-0A2BEBF5A92D}" type="presOf" srcId="{A1431C15-2D9F-4F7F-A086-6826F333C38B}" destId="{AB24BDC0-3704-4440-B5E9-24B365E78010}" srcOrd="0" destOrd="0" presId="urn:microsoft.com/office/officeart/2005/8/layout/radial5"/>
    <dgm:cxn modelId="{E7777BA7-2872-468D-8F95-F5D9E478592D}" srcId="{D6337018-0AF4-40EE-865C-E3C2A0D1F412}" destId="{F1320560-7228-4B2B-9216-C961835592BE}" srcOrd="0" destOrd="0" parTransId="{184BB352-9191-46A5-91CB-2B8740D9953E}" sibTransId="{22D1EEB5-B55D-4075-8F91-CB4142C5990A}"/>
    <dgm:cxn modelId="{28F5C629-1FAC-4986-84FC-7DFCCA029543}" type="presOf" srcId="{7A51D535-C1D4-498A-A479-51199371B328}" destId="{E54069E7-6D48-43CF-B454-AE9EEEBAE63B}" srcOrd="0" destOrd="0" presId="urn:microsoft.com/office/officeart/2005/8/layout/radial5"/>
    <dgm:cxn modelId="{9F61A237-A47F-4258-9924-53ACDB20A1BE}" type="presOf" srcId="{FF3C4DA1-DB01-4EE5-A507-7119FF6DEC09}" destId="{29A3B475-C773-45C0-B763-894A63C71412}" srcOrd="0" destOrd="0" presId="urn:microsoft.com/office/officeart/2005/8/layout/radial5"/>
    <dgm:cxn modelId="{542949A0-31A0-4FCC-8B1B-AD19F4DD6D1D}" type="presOf" srcId="{01C1DAF1-0037-49B3-A6DC-0CBEC4B6C1E3}" destId="{EE0A9D5B-0FBB-4879-941C-A70DAB861688}" srcOrd="0" destOrd="0" presId="urn:microsoft.com/office/officeart/2005/8/layout/radial5"/>
    <dgm:cxn modelId="{FD1704C2-039F-4AE0-A12B-A41A0B753517}" srcId="{F1320560-7228-4B2B-9216-C961835592BE}" destId="{FFA9A3AC-A80E-4A7B-9835-F759C1C58F03}" srcOrd="2" destOrd="0" parTransId="{FF3C4DA1-DB01-4EE5-A507-7119FF6DEC09}" sibTransId="{A0D73CA1-05F6-46EC-8A68-2694D8943353}"/>
    <dgm:cxn modelId="{C0242922-B481-4149-8311-8EE798A02AA6}" type="presOf" srcId="{F1320560-7228-4B2B-9216-C961835592BE}" destId="{58FAEDD3-0FA4-4071-97C7-BEC2A76ABE9F}" srcOrd="0" destOrd="0" presId="urn:microsoft.com/office/officeart/2005/8/layout/radial5"/>
    <dgm:cxn modelId="{81998BFF-B931-42DC-865C-44BEC45FDF88}" type="presOf" srcId="{D6337018-0AF4-40EE-865C-E3C2A0D1F412}" destId="{C4D5F278-996D-4EB9-9F53-0F0EE77C2F1C}" srcOrd="0" destOrd="0" presId="urn:microsoft.com/office/officeart/2005/8/layout/radial5"/>
    <dgm:cxn modelId="{D9B72C4E-BBE1-40E1-B836-D9139A8AC5C7}" srcId="{F1320560-7228-4B2B-9216-C961835592BE}" destId="{30D27CDF-30A5-4108-BA98-B5FA8584499F}" srcOrd="3" destOrd="0" parTransId="{01C1DAF1-0037-49B3-A6DC-0CBEC4B6C1E3}" sibTransId="{80B88BD0-088A-4646-A3F7-B0AD222879BE}"/>
    <dgm:cxn modelId="{A672A023-4730-4446-ADDF-C57A339F1D6A}" type="presOf" srcId="{30D27CDF-30A5-4108-BA98-B5FA8584499F}" destId="{2708B03E-4FB6-420B-BE24-695F3A752276}" srcOrd="0" destOrd="0" presId="urn:microsoft.com/office/officeart/2005/8/layout/radial5"/>
    <dgm:cxn modelId="{BFB02A1B-A9F9-4BD9-A771-06D99834195E}" type="presOf" srcId="{1290494A-225F-4DFC-A145-1231B2E2383F}" destId="{638A3121-E855-40AB-BB4D-C1F087AF2D2E}" srcOrd="0" destOrd="0" presId="urn:microsoft.com/office/officeart/2005/8/layout/radial5"/>
    <dgm:cxn modelId="{FEFAB68E-FA94-43A9-B8AE-D00B8BD981F2}" type="presOf" srcId="{FF3C4DA1-DB01-4EE5-A507-7119FF6DEC09}" destId="{B81EFC92-2691-46CF-8F28-5057C8F8C127}" srcOrd="1" destOrd="0" presId="urn:microsoft.com/office/officeart/2005/8/layout/radial5"/>
    <dgm:cxn modelId="{8B03C060-1348-4763-ACFD-997E9E23F2EC}" type="presOf" srcId="{AD85497A-DEC5-4020-8E9B-41449897CC48}" destId="{1DD6DB5E-DB65-427A-9B4E-086228968E64}" srcOrd="0" destOrd="0" presId="urn:microsoft.com/office/officeart/2005/8/layout/radial5"/>
    <dgm:cxn modelId="{E9A04CD4-21CF-4D44-A3E5-4936E4B7AFC5}" srcId="{F1320560-7228-4B2B-9216-C961835592BE}" destId="{1290494A-225F-4DFC-A145-1231B2E2383F}" srcOrd="0" destOrd="0" parTransId="{7A51D535-C1D4-498A-A479-51199371B328}" sibTransId="{A036E721-7253-45EB-9954-8C75048AC84C}"/>
    <dgm:cxn modelId="{DB9222C8-C318-43D6-B1CA-42834677B754}" type="presParOf" srcId="{C4D5F278-996D-4EB9-9F53-0F0EE77C2F1C}" destId="{58FAEDD3-0FA4-4071-97C7-BEC2A76ABE9F}" srcOrd="0" destOrd="0" presId="urn:microsoft.com/office/officeart/2005/8/layout/radial5"/>
    <dgm:cxn modelId="{D8602CF4-A624-414D-B3CB-483A0248A8CC}" type="presParOf" srcId="{C4D5F278-996D-4EB9-9F53-0F0EE77C2F1C}" destId="{E54069E7-6D48-43CF-B454-AE9EEEBAE63B}" srcOrd="1" destOrd="0" presId="urn:microsoft.com/office/officeart/2005/8/layout/radial5"/>
    <dgm:cxn modelId="{1AD8A37A-CA15-4BB7-AB70-FB974371610D}" type="presParOf" srcId="{E54069E7-6D48-43CF-B454-AE9EEEBAE63B}" destId="{81C9C45B-4706-46B4-BAC8-7526986EDF6D}" srcOrd="0" destOrd="0" presId="urn:microsoft.com/office/officeart/2005/8/layout/radial5"/>
    <dgm:cxn modelId="{003746B2-CDB8-4632-ADEA-5960A42E5744}" type="presParOf" srcId="{C4D5F278-996D-4EB9-9F53-0F0EE77C2F1C}" destId="{638A3121-E855-40AB-BB4D-C1F087AF2D2E}" srcOrd="2" destOrd="0" presId="urn:microsoft.com/office/officeart/2005/8/layout/radial5"/>
    <dgm:cxn modelId="{C6D22FD3-CFC7-4477-B982-995BEB4892D3}" type="presParOf" srcId="{C4D5F278-996D-4EB9-9F53-0F0EE77C2F1C}" destId="{1DD6DB5E-DB65-427A-9B4E-086228968E64}" srcOrd="3" destOrd="0" presId="urn:microsoft.com/office/officeart/2005/8/layout/radial5"/>
    <dgm:cxn modelId="{4C3ED47C-01E6-484B-8DD2-97A1059C743C}" type="presParOf" srcId="{1DD6DB5E-DB65-427A-9B4E-086228968E64}" destId="{E21DD15F-9B2C-45AA-B7E8-050EEB1F0005}" srcOrd="0" destOrd="0" presId="urn:microsoft.com/office/officeart/2005/8/layout/radial5"/>
    <dgm:cxn modelId="{47A7A460-3D5E-4F54-871F-C2E12C766E5E}" type="presParOf" srcId="{C4D5F278-996D-4EB9-9F53-0F0EE77C2F1C}" destId="{AB24BDC0-3704-4440-B5E9-24B365E78010}" srcOrd="4" destOrd="0" presId="urn:microsoft.com/office/officeart/2005/8/layout/radial5"/>
    <dgm:cxn modelId="{876BF1C1-AD73-4056-A8B7-326FA3E46A77}" type="presParOf" srcId="{C4D5F278-996D-4EB9-9F53-0F0EE77C2F1C}" destId="{29A3B475-C773-45C0-B763-894A63C71412}" srcOrd="5" destOrd="0" presId="urn:microsoft.com/office/officeart/2005/8/layout/radial5"/>
    <dgm:cxn modelId="{A993CF5A-7888-4B4C-AA8D-12566F71ED5B}" type="presParOf" srcId="{29A3B475-C773-45C0-B763-894A63C71412}" destId="{B81EFC92-2691-46CF-8F28-5057C8F8C127}" srcOrd="0" destOrd="0" presId="urn:microsoft.com/office/officeart/2005/8/layout/radial5"/>
    <dgm:cxn modelId="{4A8905AA-4925-473A-B98B-EAD8D1F44BCE}" type="presParOf" srcId="{C4D5F278-996D-4EB9-9F53-0F0EE77C2F1C}" destId="{541B7D9D-069B-4F4A-BC02-3D0B0AC40B7D}" srcOrd="6" destOrd="0" presId="urn:microsoft.com/office/officeart/2005/8/layout/radial5"/>
    <dgm:cxn modelId="{28B5BE19-6D6E-4B4B-9364-62FD6EAC6616}" type="presParOf" srcId="{C4D5F278-996D-4EB9-9F53-0F0EE77C2F1C}" destId="{EE0A9D5B-0FBB-4879-941C-A70DAB861688}" srcOrd="7" destOrd="0" presId="urn:microsoft.com/office/officeart/2005/8/layout/radial5"/>
    <dgm:cxn modelId="{FB7ACE6A-765B-46FD-AEF2-74A8ABEE545F}" type="presParOf" srcId="{EE0A9D5B-0FBB-4879-941C-A70DAB861688}" destId="{43A4573B-0D14-4694-BE14-7F229AB72482}" srcOrd="0" destOrd="0" presId="urn:microsoft.com/office/officeart/2005/8/layout/radial5"/>
    <dgm:cxn modelId="{10F0D45E-9247-44EE-A118-6EC4CE0FA9D4}" type="presParOf" srcId="{C4D5F278-996D-4EB9-9F53-0F0EE77C2F1C}" destId="{2708B03E-4FB6-420B-BE24-695F3A752276}"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C68B8-0891-4965-AE2B-050F0B674E5F}" type="doc">
      <dgm:prSet loTypeId="urn:microsoft.com/office/officeart/2005/8/layout/venn1" loCatId="relationship" qsTypeId="urn:microsoft.com/office/officeart/2005/8/quickstyle/3d1" qsCatId="3D" csTypeId="urn:microsoft.com/office/officeart/2005/8/colors/accent1_2" csCatId="accent1" phldr="1"/>
      <dgm:spPr/>
    </dgm:pt>
    <dgm:pt modelId="{6C8DC448-4F99-4F5E-B282-31B00CF19830}">
      <dgm:prSet phldrT="[Text]"/>
      <dgm:spPr>
        <a:solidFill>
          <a:srgbClr val="FF0000">
            <a:alpha val="50000"/>
          </a:srgbClr>
        </a:solidFill>
      </dgm:spPr>
      <dgm:t>
        <a:bodyPr/>
        <a:lstStyle/>
        <a:p>
          <a:r>
            <a:rPr lang="sv-SE" dirty="0" smtClean="0"/>
            <a:t>Chefer</a:t>
          </a:r>
          <a:endParaRPr lang="sv-SE" dirty="0"/>
        </a:p>
      </dgm:t>
    </dgm:pt>
    <dgm:pt modelId="{7CC350EE-D198-4FFE-9C4D-67A09D488C1E}" type="parTrans" cxnId="{460A9C64-AFF3-4538-8A7E-80BBE2D3E2D2}">
      <dgm:prSet/>
      <dgm:spPr/>
    </dgm:pt>
    <dgm:pt modelId="{F0F5BF4B-18E5-47BA-A3E3-B71C43CA08AD}" type="sibTrans" cxnId="{460A9C64-AFF3-4538-8A7E-80BBE2D3E2D2}">
      <dgm:prSet/>
      <dgm:spPr/>
    </dgm:pt>
    <dgm:pt modelId="{7EAB83EB-5219-4414-93CE-A1D648A0707B}">
      <dgm:prSet phldrT="[Text]"/>
      <dgm:spPr>
        <a:solidFill>
          <a:srgbClr val="FF0000">
            <a:alpha val="50000"/>
          </a:srgbClr>
        </a:solidFill>
      </dgm:spPr>
      <dgm:t>
        <a:bodyPr/>
        <a:lstStyle/>
        <a:p>
          <a:r>
            <a:rPr lang="sv-SE" dirty="0" smtClean="0"/>
            <a:t>Lärarförslags-</a:t>
          </a:r>
        </a:p>
        <a:p>
          <a:r>
            <a:rPr lang="sv-SE" dirty="0" smtClean="0"/>
            <a:t>Nämnder </a:t>
          </a:r>
          <a:endParaRPr lang="sv-SE" dirty="0"/>
        </a:p>
      </dgm:t>
    </dgm:pt>
    <dgm:pt modelId="{D5AB258A-E3B9-43D3-94C5-E17C58412075}" type="parTrans" cxnId="{84759874-1A6D-4965-8A83-8ED143AE450B}">
      <dgm:prSet/>
      <dgm:spPr/>
    </dgm:pt>
    <dgm:pt modelId="{AB328265-6BE5-4554-BAA5-781396FD9DA8}" type="sibTrans" cxnId="{84759874-1A6D-4965-8A83-8ED143AE450B}">
      <dgm:prSet/>
      <dgm:spPr/>
    </dgm:pt>
    <dgm:pt modelId="{58334CCC-1704-453D-AE88-08935A892474}" type="pres">
      <dgm:prSet presAssocID="{569C68B8-0891-4965-AE2B-050F0B674E5F}" presName="compositeShape" presStyleCnt="0">
        <dgm:presLayoutVars>
          <dgm:chMax val="7"/>
          <dgm:dir/>
          <dgm:resizeHandles val="exact"/>
        </dgm:presLayoutVars>
      </dgm:prSet>
      <dgm:spPr/>
    </dgm:pt>
    <dgm:pt modelId="{DBB2CD5C-4B03-4861-A9E9-84A4B75F8DA4}" type="pres">
      <dgm:prSet presAssocID="{6C8DC448-4F99-4F5E-B282-31B00CF19830}" presName="circ1" presStyleLbl="vennNode1" presStyleIdx="0" presStyleCnt="2"/>
      <dgm:spPr/>
      <dgm:t>
        <a:bodyPr/>
        <a:lstStyle/>
        <a:p>
          <a:endParaRPr lang="sv-SE"/>
        </a:p>
      </dgm:t>
    </dgm:pt>
    <dgm:pt modelId="{B9C19D55-F557-4BDA-9AF3-ABC4841FE7E9}" type="pres">
      <dgm:prSet presAssocID="{6C8DC448-4F99-4F5E-B282-31B00CF19830}" presName="circ1Tx" presStyleLbl="revTx" presStyleIdx="0" presStyleCnt="0">
        <dgm:presLayoutVars>
          <dgm:chMax val="0"/>
          <dgm:chPref val="0"/>
          <dgm:bulletEnabled val="1"/>
        </dgm:presLayoutVars>
      </dgm:prSet>
      <dgm:spPr/>
      <dgm:t>
        <a:bodyPr/>
        <a:lstStyle/>
        <a:p>
          <a:endParaRPr lang="sv-SE"/>
        </a:p>
      </dgm:t>
    </dgm:pt>
    <dgm:pt modelId="{DFC29D88-678E-4ED7-8F61-C8A3F9A48AA6}" type="pres">
      <dgm:prSet presAssocID="{7EAB83EB-5219-4414-93CE-A1D648A0707B}" presName="circ2" presStyleLbl="vennNode1" presStyleIdx="1" presStyleCnt="2"/>
      <dgm:spPr/>
      <dgm:t>
        <a:bodyPr/>
        <a:lstStyle/>
        <a:p>
          <a:endParaRPr lang="sv-SE"/>
        </a:p>
      </dgm:t>
    </dgm:pt>
    <dgm:pt modelId="{67757857-4EE1-4780-919E-799847852962}" type="pres">
      <dgm:prSet presAssocID="{7EAB83EB-5219-4414-93CE-A1D648A0707B}" presName="circ2Tx" presStyleLbl="revTx" presStyleIdx="0" presStyleCnt="0">
        <dgm:presLayoutVars>
          <dgm:chMax val="0"/>
          <dgm:chPref val="0"/>
          <dgm:bulletEnabled val="1"/>
        </dgm:presLayoutVars>
      </dgm:prSet>
      <dgm:spPr/>
      <dgm:t>
        <a:bodyPr/>
        <a:lstStyle/>
        <a:p>
          <a:endParaRPr lang="sv-SE"/>
        </a:p>
      </dgm:t>
    </dgm:pt>
  </dgm:ptLst>
  <dgm:cxnLst>
    <dgm:cxn modelId="{9EED8C51-3ABF-4AC3-8B9B-BFB555A8DC8C}" type="presOf" srcId="{7EAB83EB-5219-4414-93CE-A1D648A0707B}" destId="{67757857-4EE1-4780-919E-799847852962}" srcOrd="1" destOrd="0" presId="urn:microsoft.com/office/officeart/2005/8/layout/venn1"/>
    <dgm:cxn modelId="{F41C1548-A891-4257-AAE7-EE8CFBABDE78}" type="presOf" srcId="{7EAB83EB-5219-4414-93CE-A1D648A0707B}" destId="{DFC29D88-678E-4ED7-8F61-C8A3F9A48AA6}" srcOrd="0" destOrd="0" presId="urn:microsoft.com/office/officeart/2005/8/layout/venn1"/>
    <dgm:cxn modelId="{84759874-1A6D-4965-8A83-8ED143AE450B}" srcId="{569C68B8-0891-4965-AE2B-050F0B674E5F}" destId="{7EAB83EB-5219-4414-93CE-A1D648A0707B}" srcOrd="1" destOrd="0" parTransId="{D5AB258A-E3B9-43D3-94C5-E17C58412075}" sibTransId="{AB328265-6BE5-4554-BAA5-781396FD9DA8}"/>
    <dgm:cxn modelId="{460A9C64-AFF3-4538-8A7E-80BBE2D3E2D2}" srcId="{569C68B8-0891-4965-AE2B-050F0B674E5F}" destId="{6C8DC448-4F99-4F5E-B282-31B00CF19830}" srcOrd="0" destOrd="0" parTransId="{7CC350EE-D198-4FFE-9C4D-67A09D488C1E}" sibTransId="{F0F5BF4B-18E5-47BA-A3E3-B71C43CA08AD}"/>
    <dgm:cxn modelId="{F33F4AD5-2076-4A89-94FD-C798DD7ED392}" type="presOf" srcId="{6C8DC448-4F99-4F5E-B282-31B00CF19830}" destId="{B9C19D55-F557-4BDA-9AF3-ABC4841FE7E9}" srcOrd="1" destOrd="0" presId="urn:microsoft.com/office/officeart/2005/8/layout/venn1"/>
    <dgm:cxn modelId="{257FCCFF-5E9E-44A0-8BEA-4E28193DA017}" type="presOf" srcId="{6C8DC448-4F99-4F5E-B282-31B00CF19830}" destId="{DBB2CD5C-4B03-4861-A9E9-84A4B75F8DA4}" srcOrd="0" destOrd="0" presId="urn:microsoft.com/office/officeart/2005/8/layout/venn1"/>
    <dgm:cxn modelId="{02CD6CA7-5BAD-45ED-8890-AA0AD263FA62}" type="presOf" srcId="{569C68B8-0891-4965-AE2B-050F0B674E5F}" destId="{58334CCC-1704-453D-AE88-08935A892474}" srcOrd="0" destOrd="0" presId="urn:microsoft.com/office/officeart/2005/8/layout/venn1"/>
    <dgm:cxn modelId="{183C4237-C3E4-4DB2-8E2D-8A991362CFEB}" type="presParOf" srcId="{58334CCC-1704-453D-AE88-08935A892474}" destId="{DBB2CD5C-4B03-4861-A9E9-84A4B75F8DA4}" srcOrd="0" destOrd="0" presId="urn:microsoft.com/office/officeart/2005/8/layout/venn1"/>
    <dgm:cxn modelId="{2BB38C17-17D4-4FFD-B599-58924FE1AF0F}" type="presParOf" srcId="{58334CCC-1704-453D-AE88-08935A892474}" destId="{B9C19D55-F557-4BDA-9AF3-ABC4841FE7E9}" srcOrd="1" destOrd="0" presId="urn:microsoft.com/office/officeart/2005/8/layout/venn1"/>
    <dgm:cxn modelId="{14D78AAD-62FE-4CBD-ADD9-B067649D4B83}" type="presParOf" srcId="{58334CCC-1704-453D-AE88-08935A892474}" destId="{DFC29D88-678E-4ED7-8F61-C8A3F9A48AA6}" srcOrd="2" destOrd="0" presId="urn:microsoft.com/office/officeart/2005/8/layout/venn1"/>
    <dgm:cxn modelId="{11C18FD1-38D1-4BAF-AED4-3677E993553F}" type="presParOf" srcId="{58334CCC-1704-453D-AE88-08935A892474}" destId="{67757857-4EE1-4780-919E-799847852962}"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80A24-9DDF-49EF-8A8E-3580C90D509B}">
      <dsp:nvSpPr>
        <dsp:cNvPr id="0" name=""/>
        <dsp:cNvSpPr/>
      </dsp:nvSpPr>
      <dsp:spPr>
        <a:xfrm>
          <a:off x="-403818" y="-37790"/>
          <a:ext cx="8599086" cy="4278527"/>
        </a:xfrm>
        <a:prstGeom prst="swooshArrow">
          <a:avLst>
            <a:gd name="adj1" fmla="val 25000"/>
            <a:gd name="adj2" fmla="val 25000"/>
          </a:avLst>
        </a:prstGeom>
        <a:solidFill>
          <a:srgbClr val="FF689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sp>
    <dsp:sp modelId="{D6781103-9F9E-4CEF-AF11-0AD1633D8553}">
      <dsp:nvSpPr>
        <dsp:cNvPr id="0" name=""/>
        <dsp:cNvSpPr/>
      </dsp:nvSpPr>
      <dsp:spPr>
        <a:xfrm>
          <a:off x="1315396" y="2586566"/>
          <a:ext cx="157449" cy="1574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D5EFA-F455-4E5A-A04D-E456330F09E6}">
      <dsp:nvSpPr>
        <dsp:cNvPr id="0" name=""/>
        <dsp:cNvSpPr/>
      </dsp:nvSpPr>
      <dsp:spPr>
        <a:xfrm>
          <a:off x="1043994" y="3075273"/>
          <a:ext cx="1408319" cy="1018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429" tIns="0" rIns="0" bIns="0" numCol="1" spcCol="1270" anchor="t" anchorCtr="0">
          <a:noAutofit/>
        </a:bodyPr>
        <a:lstStyle/>
        <a:p>
          <a:pPr lvl="0" algn="l" defTabSz="711200">
            <a:lnSpc>
              <a:spcPct val="90000"/>
            </a:lnSpc>
            <a:spcBef>
              <a:spcPct val="0"/>
            </a:spcBef>
            <a:spcAft>
              <a:spcPct val="35000"/>
            </a:spcAft>
          </a:pPr>
          <a:endParaRPr lang="sv-SE" sz="1600" b="1" kern="1200" dirty="0" smtClean="0">
            <a:solidFill>
              <a:schemeClr val="accent1">
                <a:lumMod val="50000"/>
              </a:schemeClr>
            </a:solidFill>
          </a:endParaRPr>
        </a:p>
      </dsp:txBody>
      <dsp:txXfrm>
        <a:off x="1043994" y="3075273"/>
        <a:ext cx="1408319" cy="1018289"/>
      </dsp:txXfrm>
    </dsp:sp>
    <dsp:sp modelId="{75FD30A2-0CD2-4C96-9FF6-501455EEB351}">
      <dsp:nvSpPr>
        <dsp:cNvPr id="0" name=""/>
        <dsp:cNvSpPr/>
      </dsp:nvSpPr>
      <dsp:spPr>
        <a:xfrm>
          <a:off x="2228079" y="2043412"/>
          <a:ext cx="273825" cy="2738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0BCEE-2117-4804-835A-903B3D93061F}">
      <dsp:nvSpPr>
        <dsp:cNvPr id="0" name=""/>
        <dsp:cNvSpPr/>
      </dsp:nvSpPr>
      <dsp:spPr>
        <a:xfrm>
          <a:off x="2242385" y="2209867"/>
          <a:ext cx="5549064" cy="210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95" tIns="0" rIns="0" bIns="0" numCol="1" spcCol="1270" anchor="t" anchorCtr="0">
          <a:noAutofit/>
        </a:bodyPr>
        <a:lstStyle/>
        <a:p>
          <a:pPr lvl="0" algn="l" defTabSz="711200">
            <a:lnSpc>
              <a:spcPct val="90000"/>
            </a:lnSpc>
            <a:spcBef>
              <a:spcPct val="0"/>
            </a:spcBef>
            <a:spcAft>
              <a:spcPct val="35000"/>
            </a:spcAft>
          </a:pPr>
          <a:r>
            <a:rPr lang="sv-SE" sz="1600" b="1" kern="1200" dirty="0" smtClean="0">
              <a:solidFill>
                <a:schemeClr val="tx1"/>
              </a:solidFill>
            </a:rPr>
            <a:t>Ny Meriteringsanställning</a:t>
          </a:r>
        </a:p>
        <a:p>
          <a:pPr lvl="0" algn="l" defTabSz="711200">
            <a:lnSpc>
              <a:spcPct val="90000"/>
            </a:lnSpc>
            <a:spcBef>
              <a:spcPct val="0"/>
            </a:spcBef>
            <a:spcAft>
              <a:spcPct val="35000"/>
            </a:spcAft>
          </a:pPr>
          <a:r>
            <a:rPr lang="sv-SE" sz="1600" b="0" kern="1200" dirty="0" smtClean="0">
              <a:solidFill>
                <a:schemeClr val="tx1"/>
              </a:solidFill>
            </a:rPr>
            <a:t>Ny titel </a:t>
          </a:r>
        </a:p>
        <a:p>
          <a:pPr lvl="0" algn="l" defTabSz="711200">
            <a:lnSpc>
              <a:spcPct val="90000"/>
            </a:lnSpc>
            <a:spcBef>
              <a:spcPct val="0"/>
            </a:spcBef>
            <a:spcAft>
              <a:spcPct val="35000"/>
            </a:spcAft>
          </a:pPr>
          <a:r>
            <a:rPr lang="sv-SE" sz="1600" b="0" kern="1200" dirty="0" smtClean="0">
              <a:solidFill>
                <a:schemeClr val="tx1"/>
              </a:solidFill>
            </a:rPr>
            <a:t>Kan prövas som lektor utan ”utlysning” </a:t>
          </a:r>
        </a:p>
        <a:p>
          <a:pPr lvl="0" algn="l" defTabSz="711200">
            <a:lnSpc>
              <a:spcPct val="90000"/>
            </a:lnSpc>
            <a:spcBef>
              <a:spcPct val="0"/>
            </a:spcBef>
            <a:spcAft>
              <a:spcPct val="35000"/>
            </a:spcAft>
          </a:pPr>
          <a:r>
            <a:rPr lang="sv-SE" sz="1600" b="0" kern="1200" dirty="0" smtClean="0">
              <a:solidFill>
                <a:schemeClr val="tx1"/>
              </a:solidFill>
            </a:rPr>
            <a:t>Kriterier för lektorsanställning:</a:t>
          </a:r>
          <a:endParaRPr lang="sv-SE" sz="1600" b="0" kern="1200" dirty="0">
            <a:solidFill>
              <a:schemeClr val="tx1"/>
            </a:solidFill>
          </a:endParaRPr>
        </a:p>
        <a:p>
          <a:pPr marL="171450" lvl="1" indent="-171450" algn="l" defTabSz="711200">
            <a:lnSpc>
              <a:spcPct val="90000"/>
            </a:lnSpc>
            <a:spcBef>
              <a:spcPct val="0"/>
            </a:spcBef>
            <a:spcAft>
              <a:spcPct val="15000"/>
            </a:spcAft>
            <a:buChar char="••"/>
          </a:pPr>
          <a:r>
            <a:rPr lang="sv-SE" sz="1600" b="0" kern="1200" dirty="0" smtClean="0">
              <a:solidFill>
                <a:schemeClr val="tx1"/>
              </a:solidFill>
            </a:rPr>
            <a:t>Uppfyller krav för lektorsnivå</a:t>
          </a:r>
          <a:endParaRPr lang="sv-SE" sz="1600" b="0" kern="1200" dirty="0">
            <a:solidFill>
              <a:schemeClr val="tx1"/>
            </a:solidFill>
          </a:endParaRPr>
        </a:p>
        <a:p>
          <a:pPr marL="171450" lvl="1" indent="-171450" algn="l" defTabSz="711200">
            <a:lnSpc>
              <a:spcPct val="90000"/>
            </a:lnSpc>
            <a:spcBef>
              <a:spcPct val="0"/>
            </a:spcBef>
            <a:spcAft>
              <a:spcPct val="15000"/>
            </a:spcAft>
            <a:buChar char="••"/>
          </a:pPr>
          <a:r>
            <a:rPr lang="sv-SE" sz="1600" b="0" kern="1200" dirty="0" smtClean="0">
              <a:solidFill>
                <a:schemeClr val="tx1"/>
              </a:solidFill>
            </a:rPr>
            <a:t>Det finns ett uttalat behov från LTH att tillsvidareanställa</a:t>
          </a:r>
          <a:endParaRPr lang="sv-SE" sz="1600" b="0" kern="1200" dirty="0">
            <a:solidFill>
              <a:schemeClr val="tx1"/>
            </a:solidFill>
          </a:endParaRPr>
        </a:p>
      </dsp:txBody>
      <dsp:txXfrm>
        <a:off x="2242385" y="2209867"/>
        <a:ext cx="5549064" cy="2106450"/>
      </dsp:txXfrm>
    </dsp:sp>
    <dsp:sp modelId="{C0AE54ED-47DE-4E09-B191-82194CB109BD}">
      <dsp:nvSpPr>
        <dsp:cNvPr id="0" name=""/>
        <dsp:cNvSpPr/>
      </dsp:nvSpPr>
      <dsp:spPr>
        <a:xfrm>
          <a:off x="3680087" y="1415196"/>
          <a:ext cx="362819" cy="3628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8B620-FD9C-4A41-97D1-D04AF59858BC}">
      <dsp:nvSpPr>
        <dsp:cNvPr id="0" name=""/>
        <dsp:cNvSpPr/>
      </dsp:nvSpPr>
      <dsp:spPr>
        <a:xfrm>
          <a:off x="3861496" y="1596606"/>
          <a:ext cx="1437585" cy="264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50" tIns="0" rIns="0" bIns="0" numCol="1" spcCol="1270" anchor="t" anchorCtr="0">
          <a:noAutofit/>
        </a:bodyPr>
        <a:lstStyle/>
        <a:p>
          <a:pPr lvl="0" algn="l" defTabSz="711200">
            <a:lnSpc>
              <a:spcPct val="90000"/>
            </a:lnSpc>
            <a:spcBef>
              <a:spcPct val="0"/>
            </a:spcBef>
            <a:spcAft>
              <a:spcPct val="35000"/>
            </a:spcAft>
          </a:pPr>
          <a:r>
            <a:rPr lang="sv-SE" sz="1600" b="1" kern="1200" dirty="0" smtClean="0">
              <a:solidFill>
                <a:schemeClr val="accent1">
                  <a:lumMod val="50000"/>
                </a:schemeClr>
              </a:solidFill>
            </a:rPr>
            <a:t>Lektor</a:t>
          </a:r>
          <a:endParaRPr lang="sv-SE" sz="1600" b="1" kern="1200" dirty="0">
            <a:solidFill>
              <a:schemeClr val="accent1">
                <a:lumMod val="50000"/>
              </a:schemeClr>
            </a:solidFill>
          </a:endParaRPr>
        </a:p>
      </dsp:txBody>
      <dsp:txXfrm>
        <a:off x="3861496" y="1596606"/>
        <a:ext cx="1437585" cy="2644129"/>
      </dsp:txXfrm>
    </dsp:sp>
    <dsp:sp modelId="{418831CD-98B6-4F36-9AC6-889F7D0E9DB4}">
      <dsp:nvSpPr>
        <dsp:cNvPr id="0" name=""/>
        <dsp:cNvSpPr/>
      </dsp:nvSpPr>
      <dsp:spPr>
        <a:xfrm>
          <a:off x="5227202" y="930012"/>
          <a:ext cx="486040" cy="486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848C5-4BCC-46FE-99E7-DB16C0796B99}">
      <dsp:nvSpPr>
        <dsp:cNvPr id="0" name=""/>
        <dsp:cNvSpPr/>
      </dsp:nvSpPr>
      <dsp:spPr>
        <a:xfrm>
          <a:off x="5470222" y="1173032"/>
          <a:ext cx="1437585" cy="306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43" tIns="0" rIns="0" bIns="0" numCol="1" spcCol="1270" anchor="t" anchorCtr="0">
          <a:noAutofit/>
        </a:bodyPr>
        <a:lstStyle/>
        <a:p>
          <a:pPr lvl="0" algn="l" defTabSz="711200">
            <a:lnSpc>
              <a:spcPct val="90000"/>
            </a:lnSpc>
            <a:spcBef>
              <a:spcPct val="0"/>
            </a:spcBef>
            <a:spcAft>
              <a:spcPct val="35000"/>
            </a:spcAft>
          </a:pPr>
          <a:r>
            <a:rPr lang="sv-SE" sz="1600" b="1" kern="1200" dirty="0" smtClean="0">
              <a:solidFill>
                <a:schemeClr val="accent1">
                  <a:lumMod val="50000"/>
                </a:schemeClr>
              </a:solidFill>
            </a:rPr>
            <a:t>Professor</a:t>
          </a:r>
          <a:endParaRPr lang="sv-SE" sz="1600" b="1" kern="1200" dirty="0">
            <a:solidFill>
              <a:schemeClr val="accent1">
                <a:lumMod val="50000"/>
              </a:schemeClr>
            </a:solidFill>
          </a:endParaRPr>
        </a:p>
      </dsp:txBody>
      <dsp:txXfrm>
        <a:off x="5470222" y="1173032"/>
        <a:ext cx="1437585" cy="30677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AF53FA3B-A911-4294-9666-9D8A5388C07E}" type="datetimeFigureOut">
              <a:rPr lang="sv-SE" smtClean="0"/>
              <a:pPr/>
              <a:t>2012-11-16</a:t>
            </a:fld>
            <a:endParaRPr lang="sv-SE" dirty="0"/>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AAF5E47-94AA-AA43-B08E-C5A5421011EB}" type="datetimeFigureOut">
              <a:rPr lang="sv-SE" smtClean="0"/>
              <a:pPr/>
              <a:t>2012-11-16</a:t>
            </a:fld>
            <a:endParaRPr lang="sv-SE" dirty="0"/>
          </a:p>
        </p:txBody>
      </p:sp>
      <p:sp>
        <p:nvSpPr>
          <p:cNvPr id="4" name="Platshållare för bildobjekt 3"/>
          <p:cNvSpPr>
            <a:spLocks noGrp="1" noRot="1" noChangeAspect="1"/>
          </p:cNvSpPr>
          <p:nvPr>
            <p:ph type="sldImg" idx="2"/>
          </p:nvPr>
        </p:nvSpPr>
        <p:spPr>
          <a:xfrm>
            <a:off x="947738" y="744538"/>
            <a:ext cx="4899025"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Näringsliv eller </a:t>
            </a:r>
            <a:r>
              <a:rPr lang="sv-SE" dirty="0" err="1" smtClean="0"/>
              <a:t>postdoc</a:t>
            </a:r>
            <a:r>
              <a:rPr lang="sv-SE" baseline="0" dirty="0" smtClean="0"/>
              <a:t> period efter doktorandperioden anses ofta vara meriterande i förhållande till dem som är kvar ”bara” på universitet. Men ibland är verkligen sådan att finansiering ”på plats” viktigare. Olika svårt att rekrytera och behålla personer på post dok nivå om det finns konkurrens från näringsliv</a:t>
            </a:r>
            <a:endParaRPr lang="sv-SE" dirty="0"/>
          </a:p>
        </p:txBody>
      </p:sp>
      <p:sp>
        <p:nvSpPr>
          <p:cNvPr id="4" name="Platshållare för bildnummer 3"/>
          <p:cNvSpPr>
            <a:spLocks noGrp="1"/>
          </p:cNvSpPr>
          <p:nvPr>
            <p:ph type="sldNum" sz="quarter" idx="10"/>
          </p:nvPr>
        </p:nvSpPr>
        <p:spPr/>
        <p:txBody>
          <a:bodyPr/>
          <a:lstStyle/>
          <a:p>
            <a:fld id="{31EB4133-0E63-4FB7-98D2-5ECCF8BAE511}" type="slidenum">
              <a:rPr lang="sv-SE" smtClean="0"/>
              <a:pPr/>
              <a:t>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AF0B8E98-A6B3-4FC2-96F8-EACCFA86AFC4}" type="slidenum">
              <a:rPr lang="sv-SE" smtClean="0"/>
              <a:pPr/>
              <a:t>25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smtClean="0"/>
              <a:t>Klicka på ikonen för att lägga till en tabell</a:t>
            </a:r>
            <a:endParaRPr lang="en-GB" dirty="0"/>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dirty="0" smtClean="0"/>
              <a:t>Rubrik</a:t>
            </a:r>
            <a:endParaRPr lang="sv-S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bild rosa">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7" name="Rektangel 6"/>
          <p:cNvSpPr/>
          <p:nvPr userDrawn="1"/>
        </p:nvSpPr>
        <p:spPr bwMode="auto">
          <a:xfrm>
            <a:off x="181303" y="181372"/>
            <a:ext cx="8647388" cy="649539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7488"/>
            <a:ext cx="6176962"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8" y="3049848"/>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bild blå">
    <p:spTree>
      <p:nvGrpSpPr>
        <p:cNvPr id="1" name=""/>
        <p:cNvGrpSpPr/>
        <p:nvPr/>
      </p:nvGrpSpPr>
      <p:grpSpPr>
        <a:xfrm>
          <a:off x="0" y="0"/>
          <a:ext cx="0" cy="0"/>
          <a:chOff x="0" y="0"/>
          <a:chExt cx="0" cy="0"/>
        </a:xfrm>
      </p:grpSpPr>
      <p:sp>
        <p:nvSpPr>
          <p:cNvPr id="9" name="Rektangel 8"/>
          <p:cNvSpPr/>
          <p:nvPr userDrawn="1"/>
        </p:nvSpPr>
        <p:spPr bwMode="auto">
          <a:xfrm>
            <a:off x="182563" y="182563"/>
            <a:ext cx="8647200" cy="6494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1408114" y="2228490"/>
            <a:ext cx="6176962" cy="821419"/>
          </a:xfrm>
        </p:spPr>
        <p:txBody>
          <a:bodyPr lIns="0" tIns="97200" rIns="0" bIns="86400"/>
          <a:lstStyle>
            <a:lvl1pPr>
              <a:defRPr sz="5400" baseline="0"/>
            </a:lvl1pPr>
          </a:lstStyle>
          <a:p>
            <a:r>
              <a:rPr lang="en-GB" dirty="0" err="1" smtClean="0"/>
              <a:t>Avsnittsrubrik</a:t>
            </a:r>
            <a:endParaRPr lang="sv-SE" dirty="0"/>
          </a:p>
        </p:txBody>
      </p:sp>
      <p:cxnSp>
        <p:nvCxnSpPr>
          <p:cNvPr id="6" name="Rak 5"/>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Bildobjekt 6"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bild grön">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userDrawn="1"/>
        </p:nvSpPr>
        <p:spPr bwMode="auto">
          <a:xfrm>
            <a:off x="181303" y="181372"/>
            <a:ext cx="8647388" cy="6495393"/>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8"/>
            <a:ext cx="6176962"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bild beige">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userDrawn="1"/>
        </p:nvSpPr>
        <p:spPr bwMode="auto">
          <a:xfrm>
            <a:off x="179099" y="182563"/>
            <a:ext cx="8647388" cy="649539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6835"/>
            <a:ext cx="6176962"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bild grå">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userDrawn="1"/>
        </p:nvSpPr>
        <p:spPr bwMode="auto">
          <a:xfrm>
            <a:off x="179099" y="182563"/>
            <a:ext cx="8647388" cy="6495393"/>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8"/>
            <a:ext cx="6176962"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9" name="Rektangel 8"/>
          <p:cNvSpPr/>
          <p:nvPr userDrawn="1"/>
        </p:nvSpPr>
        <p:spPr bwMode="auto">
          <a:xfrm>
            <a:off x="179099" y="183473"/>
            <a:ext cx="8647388" cy="649539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3" y="1282700"/>
            <a:ext cx="3325247" cy="4081785"/>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74688" y="2125663"/>
            <a:ext cx="7651750" cy="1465262"/>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50963" y="3876675"/>
            <a:ext cx="6300787"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smtClean="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 xmlns:p14="http://schemas.microsoft.com/office/powerpoint/2010/main" val="4056296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21"/>
          <a:stretch>
            <a:fillRect/>
          </a:stretch>
        </p:blipFill>
        <p:spPr>
          <a:xfrm>
            <a:off x="7824067" y="5573977"/>
            <a:ext cx="769864" cy="94501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702" r:id="rId2"/>
    <p:sldLayoutId id="2147483694" r:id="rId3"/>
    <p:sldLayoutId id="2147483695" r:id="rId4"/>
    <p:sldLayoutId id="2147483684" r:id="rId5"/>
    <p:sldLayoutId id="2147483691" r:id="rId6"/>
    <p:sldLayoutId id="2147483707" r:id="rId7"/>
    <p:sldLayoutId id="2147483683" r:id="rId8"/>
    <p:sldLayoutId id="2147483705" r:id="rId9"/>
    <p:sldLayoutId id="2147483682" r:id="rId10"/>
    <p:sldLayoutId id="2147483703" r:id="rId11"/>
    <p:sldLayoutId id="2147483667" r:id="rId12"/>
    <p:sldLayoutId id="2147483666" r:id="rId13"/>
    <p:sldLayoutId id="2147483668" r:id="rId14"/>
    <p:sldLayoutId id="2147483680" r:id="rId15"/>
    <p:sldLayoutId id="2147483679" r:id="rId16"/>
    <p:sldLayoutId id="2147483689" r:id="rId17"/>
    <p:sldLayoutId id="2147483708" r:id="rId18"/>
    <p:sldLayoutId id="2147483709" r:id="rId19"/>
  </p:sldLayoutIdLst>
  <p:timing>
    <p:tnLst>
      <p:par>
        <p:cTn id="1" dur="indefinite" restart="never" nodeType="tmRoot"/>
      </p:par>
    </p:tnLst>
  </p:timing>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9.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9.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9.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9.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lstStyle/>
          <a:p>
            <a:r>
              <a:rPr lang="sv-SE" dirty="0" smtClean="0"/>
              <a:t>Lunds tekniska högskola</a:t>
            </a:r>
            <a:endParaRPr lang="sv-SE" dirty="0"/>
          </a:p>
        </p:txBody>
      </p:sp>
      <p:sp>
        <p:nvSpPr>
          <p:cNvPr id="5" name="Rubrik 1"/>
          <p:cNvSpPr>
            <a:spLocks noGrp="1"/>
          </p:cNvSpPr>
          <p:nvPr>
            <p:ph type="ctrTitle"/>
          </p:nvPr>
        </p:nvSpPr>
        <p:spPr>
          <a:xfrm>
            <a:off x="2857500" y="1057275"/>
            <a:ext cx="5819526" cy="1180353"/>
          </a:xfrm>
        </p:spPr>
        <p:txBody>
          <a:bodyPr/>
          <a:lstStyle/>
          <a:p>
            <a:r>
              <a:rPr lang="sv-SE" dirty="0" smtClean="0"/>
              <a:t>Den 13 november 2012</a:t>
            </a:r>
            <a:r>
              <a:rPr lang="sv-SE" b="1" dirty="0" smtClean="0"/>
              <a:t/>
            </a:r>
            <a:br>
              <a:rPr lang="sv-SE" b="1" dirty="0" smtClean="0"/>
            </a:b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Andra titlar </a:t>
            </a:r>
            <a:endParaRPr lang="sv-SE" dirty="0"/>
          </a:p>
        </p:txBody>
      </p:sp>
      <p:sp>
        <p:nvSpPr>
          <p:cNvPr id="3" name="Platshållare för innehåll 2"/>
          <p:cNvSpPr>
            <a:spLocks noGrp="1"/>
          </p:cNvSpPr>
          <p:nvPr>
            <p:ph idx="1"/>
          </p:nvPr>
        </p:nvSpPr>
        <p:spPr/>
        <p:txBody>
          <a:bodyPr/>
          <a:lstStyle/>
          <a:p>
            <a:r>
              <a:rPr lang="sv-SE" dirty="0" smtClean="0"/>
              <a:t>Titlar för forskning och undervisning är i första hand lärartitlarna, adjunkt,  postdoktor, ”meriteringsanställning”, lektor och professor.</a:t>
            </a:r>
          </a:p>
          <a:p>
            <a:endParaRPr lang="sv-SE" dirty="0" smtClean="0"/>
          </a:p>
          <a:p>
            <a:r>
              <a:rPr lang="sv-SE" dirty="0" smtClean="0"/>
              <a:t>Vid ev. LAS anställning på </a:t>
            </a:r>
            <a:r>
              <a:rPr lang="sv-SE" dirty="0" err="1" smtClean="0"/>
              <a:t>post-doc</a:t>
            </a:r>
            <a:r>
              <a:rPr lang="sv-SE" dirty="0" smtClean="0"/>
              <a:t> nivå används titeln ”forskare” dock endast tidsbegränsade anställningar ej tillsvidare.</a:t>
            </a:r>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2" descr="logoforMac"/>
          <p:cNvPicPr>
            <a:picLocks noChangeAspect="1" noChangeArrowheads="1"/>
          </p:cNvPicPr>
          <p:nvPr/>
        </p:nvPicPr>
        <p:blipFill>
          <a:blip r:embed="rId2"/>
          <a:srcRect/>
          <a:stretch>
            <a:fillRect/>
          </a:stretch>
        </p:blipFill>
        <p:spPr bwMode="auto">
          <a:xfrm>
            <a:off x="438150" y="357188"/>
            <a:ext cx="1012825" cy="1254125"/>
          </a:xfrm>
          <a:prstGeom prst="rect">
            <a:avLst/>
          </a:prstGeom>
          <a:noFill/>
          <a:ln w="9525">
            <a:noFill/>
            <a:miter lim="800000"/>
            <a:headEnd/>
            <a:tailEnd/>
          </a:ln>
        </p:spPr>
      </p:pic>
      <p:sp>
        <p:nvSpPr>
          <p:cNvPr id="2051" name="Rectangle 16"/>
          <p:cNvSpPr>
            <a:spLocks noGrp="1" noChangeArrowheads="1"/>
          </p:cNvSpPr>
          <p:nvPr>
            <p:ph type="ctrTitle"/>
          </p:nvPr>
        </p:nvSpPr>
        <p:spPr>
          <a:xfrm>
            <a:off x="449263" y="2295525"/>
            <a:ext cx="8101012" cy="1141413"/>
          </a:xfrm>
        </p:spPr>
        <p:txBody>
          <a:bodyPr/>
          <a:lstStyle/>
          <a:p>
            <a:pPr algn="ctr" eaLnBrk="1" hangingPunct="1"/>
            <a:r>
              <a:rPr lang="sv-SE" sz="3600" dirty="0" smtClean="0"/>
              <a:t>Återkommande enkät för anställda som ett led i strategiskt personalpolitiskt utvecklingsarbete</a:t>
            </a:r>
          </a:p>
        </p:txBody>
      </p:sp>
      <p:sp>
        <p:nvSpPr>
          <p:cNvPr id="2052" name="Rectangle 17"/>
          <p:cNvSpPr>
            <a:spLocks noChangeArrowheads="1"/>
          </p:cNvSpPr>
          <p:nvPr/>
        </p:nvSpPr>
        <p:spPr bwMode="auto">
          <a:xfrm>
            <a:off x="0" y="0"/>
            <a:ext cx="209550" cy="801688"/>
          </a:xfrm>
          <a:prstGeom prst="rect">
            <a:avLst/>
          </a:prstGeom>
          <a:solidFill>
            <a:srgbClr val="000080"/>
          </a:solidFill>
          <a:ln w="9525">
            <a:noFill/>
            <a:miter lim="800000"/>
            <a:headEnd/>
            <a:tailEnd/>
          </a:ln>
        </p:spPr>
        <p:txBody>
          <a:bodyPr wrap="none" anchor="ctr"/>
          <a:lstStyle/>
          <a:p>
            <a:endParaRPr lang="sv-SE"/>
          </a:p>
        </p:txBody>
      </p:sp>
      <p:sp>
        <p:nvSpPr>
          <p:cNvPr id="2053" name="Rectangle 18"/>
          <p:cNvSpPr>
            <a:spLocks noChangeArrowheads="1"/>
          </p:cNvSpPr>
          <p:nvPr/>
        </p:nvSpPr>
        <p:spPr bwMode="auto">
          <a:xfrm>
            <a:off x="0" y="801688"/>
            <a:ext cx="209550" cy="800100"/>
          </a:xfrm>
          <a:prstGeom prst="rect">
            <a:avLst/>
          </a:prstGeom>
          <a:solidFill>
            <a:srgbClr val="996633"/>
          </a:solidFill>
          <a:ln w="9525">
            <a:noFill/>
            <a:miter lim="800000"/>
            <a:headEnd/>
            <a:tailEnd/>
          </a:ln>
        </p:spPr>
        <p:txBody>
          <a:bodyPr wrap="none" anchor="ctr"/>
          <a:lstStyle/>
          <a:p>
            <a:endParaRPr lang="sv-SE"/>
          </a:p>
        </p:txBody>
      </p:sp>
      <p:sp>
        <p:nvSpPr>
          <p:cNvPr id="2054" name="Rectangle 23"/>
          <p:cNvSpPr>
            <a:spLocks noChangeArrowheads="1"/>
          </p:cNvSpPr>
          <p:nvPr/>
        </p:nvSpPr>
        <p:spPr bwMode="auto">
          <a:xfrm>
            <a:off x="449263" y="4071938"/>
            <a:ext cx="8101012" cy="711200"/>
          </a:xfrm>
          <a:prstGeom prst="rect">
            <a:avLst/>
          </a:prstGeom>
          <a:noFill/>
          <a:ln w="9525">
            <a:noFill/>
            <a:miter lim="800000"/>
            <a:headEnd/>
            <a:tailEnd/>
          </a:ln>
        </p:spPr>
        <p:txBody>
          <a:bodyPr lIns="90516" tIns="45258" rIns="90516" bIns="45258" anchor="ctr"/>
          <a:lstStyle/>
          <a:p>
            <a:pPr algn="ctr" defTabSz="904875"/>
            <a:r>
              <a:rPr lang="sv-SE" sz="2800" b="0"/>
              <a:t>Resultat för LTH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1295400" y="271463"/>
          <a:ext cx="5997575" cy="6099166"/>
        </p:xfrm>
        <a:graphic>
          <a:graphicData uri="http://schemas.openxmlformats.org/drawingml/2006/table">
            <a:tbl>
              <a:tblPr/>
              <a:tblGrid>
                <a:gridCol w="1874838"/>
                <a:gridCol w="1257300"/>
                <a:gridCol w="1433512"/>
                <a:gridCol w="1431925"/>
              </a:tblGrid>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FFFFFF"/>
                          </a:solidFill>
                          <a:effectLst/>
                          <a:latin typeface="Arial" charset="0"/>
                          <a:ea typeface="MS PGothic" pitchFamily="34" charset="-128"/>
                        </a:rPr>
                        <a:t>Tabell 1 Bakgrund</a:t>
                      </a: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 </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 </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 </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634">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0" i="0" u="none" strike="noStrike" cap="none" normalizeH="0" baseline="0" smtClean="0">
                          <a:ln>
                            <a:noFill/>
                          </a:ln>
                          <a:solidFill>
                            <a:srgbClr val="000000"/>
                          </a:solidFill>
                          <a:effectLst/>
                          <a:latin typeface="Arial" charset="0"/>
                          <a:ea typeface="MS PGothic" pitchFamily="34" charset="-128"/>
                        </a:rPr>
                        <a:t>LTH % (n=696)</a:t>
                      </a:r>
                      <a:endParaRPr kumimoji="0" lang="sv-SE"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0" i="0" u="none" strike="noStrike" cap="none" normalizeH="0" baseline="0" smtClean="0">
                          <a:ln>
                            <a:noFill/>
                          </a:ln>
                          <a:solidFill>
                            <a:srgbClr val="000000"/>
                          </a:solidFill>
                          <a:effectLst/>
                          <a:latin typeface="Arial" charset="0"/>
                          <a:ea typeface="MS PGothic" pitchFamily="34" charset="-128"/>
                        </a:rPr>
                        <a:t>Övriga LU % (n=2812)</a:t>
                      </a:r>
                      <a:endParaRPr kumimoji="0" lang="sv-SE"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0" i="0" u="none" strike="noStrike" cap="none" normalizeH="0" baseline="0" smtClean="0">
                          <a:ln>
                            <a:noFill/>
                          </a:ln>
                          <a:solidFill>
                            <a:srgbClr val="000000"/>
                          </a:solidFill>
                          <a:effectLst/>
                          <a:latin typeface="Arial" charset="0"/>
                          <a:ea typeface="MS PGothic" pitchFamily="34" charset="-128"/>
                        </a:rPr>
                        <a:t>LU totalt % (n=3562)</a:t>
                      </a:r>
                      <a:endParaRPr kumimoji="0" lang="sv-SE"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Kön</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0"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0" i="0" u="none" strike="noStrike" cap="none" normalizeH="0" baseline="0" smtClean="0">
                          <a:ln>
                            <a:noFill/>
                          </a:ln>
                          <a:solidFill>
                            <a:srgbClr val="000000"/>
                          </a:solidFill>
                          <a:effectLst/>
                          <a:latin typeface="Arial" charset="0"/>
                          <a:ea typeface="MS PGothic" pitchFamily="34" charset="-128"/>
                        </a:rPr>
                        <a:t> </a:t>
                      </a:r>
                      <a:endParaRPr kumimoji="0" lang="sv-SE"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0"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Man</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56,7</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43,8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44,1</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Kvinna</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42,9</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55,6</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53,4 </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Annat</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0,4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0,6</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0,5</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Ålder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Medelvärde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43,88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45,13</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44,92</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Standardavvikelse</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12,12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11,22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11,4</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25-39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41,7</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35</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36,3</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40-54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33,8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40,4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38,9</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55+</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24,5</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24,6</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24,8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Anställning</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Tidsbegränsad</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36,8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31,2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32,2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Tillsvidare</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63,2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68,8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67,8</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under 50%</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0,7</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1,3</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50-99%</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8,4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12,6</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11,7</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100%</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90,9</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86</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87</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FFFFFF"/>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Anställd sedan</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 </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sv-SE" sz="1200" b="1"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mindre än 5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36,3</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38,3</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38</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5-9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13,2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17,2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16,4</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10-19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24,4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25,1</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24,9</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AE8"/>
                    </a:solidFill>
                  </a:tcPr>
                </a:tc>
              </a:tr>
              <a:tr h="210316">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FFFFFF"/>
                          </a:solidFill>
                          <a:effectLst/>
                          <a:latin typeface="Arial" charset="0"/>
                          <a:ea typeface="MS PGothic" pitchFamily="34" charset="-128"/>
                        </a:rPr>
                        <a:t>mer än 20 år</a:t>
                      </a:r>
                      <a:endParaRPr kumimoji="0" lang="sv-SE" sz="1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26,2</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smtClean="0">
                          <a:ln>
                            <a:noFill/>
                          </a:ln>
                          <a:solidFill>
                            <a:srgbClr val="000000"/>
                          </a:solidFill>
                          <a:effectLst/>
                          <a:latin typeface="Arial" charset="0"/>
                          <a:ea typeface="MS PGothic" pitchFamily="34" charset="-128"/>
                        </a:rPr>
                        <a:t>19,4</a:t>
                      </a:r>
                      <a:endParaRPr kumimoji="0" lang="sv-SE" sz="12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c>
                  <a:txBody>
                    <a:body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sv-SE" sz="1200" b="1" i="0" u="none" strike="noStrike" cap="none" normalizeH="0" baseline="0" dirty="0" smtClean="0">
                          <a:ln>
                            <a:noFill/>
                          </a:ln>
                          <a:solidFill>
                            <a:srgbClr val="000000"/>
                          </a:solidFill>
                          <a:effectLst/>
                          <a:latin typeface="Arial" charset="0"/>
                          <a:ea typeface="MS PGothic" pitchFamily="34" charset="-128"/>
                        </a:rPr>
                        <a:t>20,8</a:t>
                      </a:r>
                      <a:endParaRPr kumimoji="0" lang="sv-SE"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32154" marR="32154"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3CD"/>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515938" y="1116013"/>
          <a:ext cx="7791450" cy="3576636"/>
        </p:xfrm>
        <a:graphic>
          <a:graphicData uri="http://schemas.openxmlformats.org/drawingml/2006/table">
            <a:tbl>
              <a:tblPr firstRow="1" firstCol="1" bandRow="1">
                <a:tableStyleId>{5C22544A-7EE6-4342-B048-85BDC9FD1C3A}</a:tableStyleId>
              </a:tblPr>
              <a:tblGrid>
                <a:gridCol w="2434828"/>
                <a:gridCol w="1634557"/>
                <a:gridCol w="1861331"/>
                <a:gridCol w="1860734"/>
              </a:tblGrid>
              <a:tr h="420781">
                <a:tc>
                  <a:txBody>
                    <a:bodyPr/>
                    <a:lstStyle/>
                    <a:p>
                      <a:pPr>
                        <a:lnSpc>
                          <a:spcPct val="115000"/>
                        </a:lnSpc>
                        <a:spcAft>
                          <a:spcPts val="0"/>
                        </a:spcAft>
                      </a:pPr>
                      <a:r>
                        <a:rPr lang="sv-SE" sz="1200" kern="0" dirty="0">
                          <a:effectLst/>
                        </a:rPr>
                        <a:t>Tabell 3 Diskriminering och kränkande särbehandling</a:t>
                      </a:r>
                      <a:endParaRPr lang="sv-SE" sz="1200" b="1" kern="0" dirty="0">
                        <a:solidFill>
                          <a:srgbClr val="000000"/>
                        </a:solidFill>
                        <a:effectLst/>
                        <a:latin typeface="Calibri"/>
                        <a:ea typeface="Times New Roman"/>
                        <a:cs typeface="Times New Roman"/>
                      </a:endParaRPr>
                    </a:p>
                  </a:txBody>
                  <a:tcPr marL="41774" marR="41774" marT="0" marB="0" anchor="b"/>
                </a:tc>
                <a:tc>
                  <a:txBody>
                    <a:bodyPr/>
                    <a:lstStyle/>
                    <a:p>
                      <a:pPr algn="r">
                        <a:lnSpc>
                          <a:spcPct val="115000"/>
                        </a:lnSpc>
                        <a:spcAft>
                          <a:spcPts val="0"/>
                        </a:spcAft>
                      </a:pPr>
                      <a:r>
                        <a:rPr lang="sv-SE" sz="1200">
                          <a:effectLst/>
                        </a:rPr>
                        <a:t> </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a:effectLst/>
                        </a:rPr>
                        <a:t> </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a:effectLst/>
                        </a:rPr>
                        <a:t> </a:t>
                      </a:r>
                      <a:endParaRPr lang="sv-SE" sz="1200">
                        <a:effectLst/>
                        <a:latin typeface="Calibri"/>
                        <a:ea typeface="Calibri"/>
                        <a:cs typeface="Times New Roman"/>
                      </a:endParaRPr>
                    </a:p>
                  </a:txBody>
                  <a:tcPr marL="41774" marR="41774" marT="0" marB="0" anchor="b"/>
                </a:tc>
              </a:tr>
              <a:tr h="210390">
                <a:tc>
                  <a:txBody>
                    <a:bodyPr/>
                    <a:lstStyle/>
                    <a:p>
                      <a:pPr>
                        <a:lnSpc>
                          <a:spcPct val="115000"/>
                        </a:lnSpc>
                        <a:spcAft>
                          <a:spcPts val="0"/>
                        </a:spcAft>
                      </a:pPr>
                      <a:r>
                        <a:rPr lang="sv-SE" sz="1200">
                          <a:effectLst/>
                        </a:rPr>
                        <a:t> </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a:effectLst/>
                        </a:rPr>
                        <a:t>LTH % (n=696)</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a:effectLst/>
                        </a:rPr>
                        <a:t>Övriga LU % (n=2812)</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a:effectLst/>
                        </a:rPr>
                        <a:t>LU totalt % (n=3562)</a:t>
                      </a:r>
                      <a:endParaRPr lang="sv-SE" sz="1200">
                        <a:effectLst/>
                        <a:latin typeface="Calibri"/>
                        <a:ea typeface="Calibri"/>
                        <a:cs typeface="Times New Roman"/>
                      </a:endParaRPr>
                    </a:p>
                  </a:txBody>
                  <a:tcPr marL="41774" marR="41774" marT="0" marB="0" anchor="b"/>
                </a:tc>
              </a:tr>
              <a:tr h="1051952">
                <a:tc>
                  <a:txBody>
                    <a:bodyPr/>
                    <a:lstStyle/>
                    <a:p>
                      <a:pPr>
                        <a:lnSpc>
                          <a:spcPct val="115000"/>
                        </a:lnSpc>
                        <a:spcAft>
                          <a:spcPts val="0"/>
                        </a:spcAft>
                      </a:pPr>
                      <a:r>
                        <a:rPr lang="sv-SE" sz="1200">
                          <a:effectLst/>
                        </a:rPr>
                        <a:t>Har lagt märke till om någon blivit utsatt för kränkande särbehandling vid arbetsplatsen under de senaste sex månaderna?</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dirty="0">
                          <a:effectLst/>
                        </a:rPr>
                        <a:t>10,7</a:t>
                      </a:r>
                      <a:endParaRPr lang="sv-SE" sz="1200" b="1" dirty="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dirty="0">
                          <a:effectLst/>
                        </a:rPr>
                        <a:t>14,1</a:t>
                      </a:r>
                      <a:endParaRPr lang="sv-SE" sz="1200" b="1" dirty="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dirty="0">
                          <a:effectLst/>
                        </a:rPr>
                        <a:t>13,6</a:t>
                      </a:r>
                      <a:endParaRPr lang="sv-SE" sz="1200" b="1" dirty="0">
                        <a:effectLst/>
                        <a:latin typeface="Calibri"/>
                        <a:ea typeface="Calibri"/>
                        <a:cs typeface="Times New Roman"/>
                      </a:endParaRPr>
                    </a:p>
                  </a:txBody>
                  <a:tcPr marL="41774" marR="41774" marT="0" marB="0" anchor="b"/>
                </a:tc>
              </a:tr>
              <a:tr h="210390">
                <a:tc>
                  <a:txBody>
                    <a:bodyPr/>
                    <a:lstStyle/>
                    <a:p>
                      <a:pPr>
                        <a:lnSpc>
                          <a:spcPct val="115000"/>
                        </a:lnSpc>
                      </a:pPr>
                      <a:endParaRPr lang="sv-SE" sz="1200">
                        <a:effectLst/>
                        <a:latin typeface="Calibri"/>
                        <a:cs typeface="Times New Roman"/>
                      </a:endParaRPr>
                    </a:p>
                  </a:txBody>
                  <a:tcPr marL="41774" marR="41774" marT="0" marB="0" anchor="b"/>
                </a:tc>
                <a:tc>
                  <a:txBody>
                    <a:bodyPr/>
                    <a:lstStyle/>
                    <a:p>
                      <a:pPr>
                        <a:lnSpc>
                          <a:spcPct val="115000"/>
                        </a:lnSpc>
                        <a:spcAft>
                          <a:spcPts val="0"/>
                        </a:spcAft>
                      </a:pPr>
                      <a:r>
                        <a:rPr lang="sv-SE" sz="1200" b="1">
                          <a:effectLst/>
                        </a:rPr>
                        <a:t> </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 </a:t>
                      </a:r>
                      <a:endParaRPr lang="sv-SE" sz="1200" b="1">
                        <a:effectLst/>
                        <a:latin typeface="Calibri"/>
                        <a:ea typeface="Calibri"/>
                        <a:cs typeface="Times New Roman"/>
                      </a:endParaRPr>
                    </a:p>
                  </a:txBody>
                  <a:tcPr marL="41774" marR="41774" marT="0" marB="0" anchor="b"/>
                </a:tc>
                <a:tc>
                  <a:txBody>
                    <a:bodyPr/>
                    <a:lstStyle/>
                    <a:p>
                      <a:pPr>
                        <a:lnSpc>
                          <a:spcPct val="115000"/>
                        </a:lnSpc>
                        <a:spcAft>
                          <a:spcPts val="0"/>
                        </a:spcAft>
                      </a:pPr>
                      <a:r>
                        <a:rPr lang="sv-SE" sz="1200" b="1" dirty="0">
                          <a:effectLst/>
                        </a:rPr>
                        <a:t> </a:t>
                      </a:r>
                      <a:endParaRPr lang="sv-SE" sz="1200" b="1" dirty="0">
                        <a:effectLst/>
                        <a:latin typeface="Calibri"/>
                        <a:ea typeface="Calibri"/>
                        <a:cs typeface="Times New Roman"/>
                      </a:endParaRPr>
                    </a:p>
                  </a:txBody>
                  <a:tcPr marL="41774" marR="41774" marT="0" marB="0" anchor="b"/>
                </a:tc>
              </a:tr>
              <a:tr h="841562">
                <a:tc>
                  <a:txBody>
                    <a:bodyPr/>
                    <a:lstStyle/>
                    <a:p>
                      <a:pPr>
                        <a:lnSpc>
                          <a:spcPct val="115000"/>
                        </a:lnSpc>
                        <a:spcAft>
                          <a:spcPts val="0"/>
                        </a:spcAft>
                      </a:pPr>
                      <a:r>
                        <a:rPr lang="sv-SE" sz="1200">
                          <a:effectLst/>
                        </a:rPr>
                        <a:t>Har blivit utsatta för kränkande särbehandling på arbetsplatsen under de senaste sex månaderna?</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6,6</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7,1</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dirty="0">
                          <a:effectLst/>
                        </a:rPr>
                        <a:t>7,1</a:t>
                      </a:r>
                      <a:endParaRPr lang="sv-SE" sz="1200" b="1" dirty="0">
                        <a:effectLst/>
                        <a:latin typeface="Calibri"/>
                        <a:ea typeface="Calibri"/>
                        <a:cs typeface="Times New Roman"/>
                      </a:endParaRPr>
                    </a:p>
                  </a:txBody>
                  <a:tcPr marL="41774" marR="41774" marT="0" marB="0" anchor="b"/>
                </a:tc>
              </a:tr>
              <a:tr h="210390">
                <a:tc>
                  <a:txBody>
                    <a:bodyPr/>
                    <a:lstStyle/>
                    <a:p>
                      <a:pPr>
                        <a:lnSpc>
                          <a:spcPct val="115000"/>
                        </a:lnSpc>
                      </a:pPr>
                      <a:endParaRPr lang="sv-SE" sz="1200">
                        <a:effectLst/>
                        <a:latin typeface="Calibri"/>
                        <a:cs typeface="Times New Roman"/>
                      </a:endParaRPr>
                    </a:p>
                  </a:txBody>
                  <a:tcPr marL="41774" marR="41774" marT="0" marB="0" anchor="b"/>
                </a:tc>
                <a:tc>
                  <a:txBody>
                    <a:bodyPr/>
                    <a:lstStyle/>
                    <a:p>
                      <a:pPr>
                        <a:lnSpc>
                          <a:spcPct val="115000"/>
                        </a:lnSpc>
                        <a:spcAft>
                          <a:spcPts val="0"/>
                        </a:spcAft>
                      </a:pPr>
                      <a:r>
                        <a:rPr lang="sv-SE" sz="1200" b="1">
                          <a:effectLst/>
                        </a:rPr>
                        <a:t> </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 </a:t>
                      </a:r>
                      <a:endParaRPr lang="sv-SE" sz="1200" b="1">
                        <a:effectLst/>
                        <a:latin typeface="Calibri"/>
                        <a:ea typeface="Calibri"/>
                        <a:cs typeface="Times New Roman"/>
                      </a:endParaRPr>
                    </a:p>
                  </a:txBody>
                  <a:tcPr marL="41774" marR="41774" marT="0" marB="0" anchor="b"/>
                </a:tc>
                <a:tc>
                  <a:txBody>
                    <a:bodyPr/>
                    <a:lstStyle/>
                    <a:p>
                      <a:pPr>
                        <a:lnSpc>
                          <a:spcPct val="115000"/>
                        </a:lnSpc>
                        <a:spcAft>
                          <a:spcPts val="0"/>
                        </a:spcAft>
                      </a:pPr>
                      <a:r>
                        <a:rPr lang="sv-SE" sz="1200" b="1" dirty="0">
                          <a:effectLst/>
                        </a:rPr>
                        <a:t> </a:t>
                      </a:r>
                      <a:endParaRPr lang="sv-SE" sz="1200" b="1" dirty="0">
                        <a:effectLst/>
                        <a:latin typeface="Calibri"/>
                        <a:ea typeface="Calibri"/>
                        <a:cs typeface="Times New Roman"/>
                      </a:endParaRPr>
                    </a:p>
                  </a:txBody>
                  <a:tcPr marL="41774" marR="41774" marT="0" marB="0" anchor="b"/>
                </a:tc>
              </a:tr>
              <a:tr h="631171">
                <a:tc>
                  <a:txBody>
                    <a:bodyPr/>
                    <a:lstStyle/>
                    <a:p>
                      <a:pPr>
                        <a:lnSpc>
                          <a:spcPct val="115000"/>
                        </a:lnSpc>
                        <a:spcAft>
                          <a:spcPts val="0"/>
                        </a:spcAft>
                      </a:pPr>
                      <a:r>
                        <a:rPr lang="sv-SE" sz="1200">
                          <a:effectLst/>
                        </a:rPr>
                        <a:t>Anser att vi bemöter varandra med respekt vid Lunds universitet</a:t>
                      </a:r>
                      <a:endParaRPr lang="sv-SE" sz="1200">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87,2</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a:effectLst/>
                        </a:rPr>
                        <a:t>83,4</a:t>
                      </a:r>
                      <a:endParaRPr lang="sv-SE" sz="1200" b="1">
                        <a:effectLst/>
                        <a:latin typeface="Calibri"/>
                        <a:ea typeface="Calibri"/>
                        <a:cs typeface="Times New Roman"/>
                      </a:endParaRPr>
                    </a:p>
                  </a:txBody>
                  <a:tcPr marL="41774" marR="41774" marT="0" marB="0" anchor="b"/>
                </a:tc>
                <a:tc>
                  <a:txBody>
                    <a:bodyPr/>
                    <a:lstStyle/>
                    <a:p>
                      <a:pPr algn="r">
                        <a:lnSpc>
                          <a:spcPct val="115000"/>
                        </a:lnSpc>
                        <a:spcAft>
                          <a:spcPts val="0"/>
                        </a:spcAft>
                      </a:pPr>
                      <a:r>
                        <a:rPr lang="sv-SE" sz="1200" b="1" dirty="0">
                          <a:effectLst/>
                        </a:rPr>
                        <a:t>83,9</a:t>
                      </a:r>
                      <a:endParaRPr lang="sv-SE" sz="1200" b="1" dirty="0">
                        <a:effectLst/>
                        <a:latin typeface="Calibri"/>
                        <a:ea typeface="Calibri"/>
                        <a:cs typeface="Times New Roman"/>
                      </a:endParaRPr>
                    </a:p>
                  </a:txBody>
                  <a:tcPr marL="41774" marR="41774" marT="0" marB="0" anchor="b"/>
                </a:tc>
              </a:tr>
            </a:tbl>
          </a:graphicData>
        </a:graphic>
      </p:graphicFrame>
      <p:sp>
        <p:nvSpPr>
          <p:cNvPr id="3" name="textruta 2"/>
          <p:cNvSpPr txBox="1"/>
          <p:nvPr/>
        </p:nvSpPr>
        <p:spPr>
          <a:xfrm>
            <a:off x="942975" y="5267325"/>
            <a:ext cx="8058150" cy="276999"/>
          </a:xfrm>
          <a:prstGeom prst="rect">
            <a:avLst/>
          </a:prstGeom>
          <a:noFill/>
        </p:spPr>
        <p:txBody>
          <a:bodyPr wrap="square" rtlCol="0">
            <a:spAutoFit/>
          </a:bodyPr>
          <a:lstStyle/>
          <a:p>
            <a:endParaRPr lang="sv-SE" sz="1200" b="0" dirty="0" err="1" smtClean="0">
              <a:solidFill>
                <a:schemeClr val="tx2"/>
              </a:solidFill>
            </a:endParaRPr>
          </a:p>
        </p:txBody>
      </p:sp>
      <p:sp>
        <p:nvSpPr>
          <p:cNvPr id="6" name="Rektangel 5"/>
          <p:cNvSpPr/>
          <p:nvPr/>
        </p:nvSpPr>
        <p:spPr>
          <a:xfrm>
            <a:off x="657225" y="4876799"/>
            <a:ext cx="7067550" cy="1754326"/>
          </a:xfrm>
          <a:prstGeom prst="rect">
            <a:avLst/>
          </a:prstGeom>
        </p:spPr>
        <p:txBody>
          <a:bodyPr wrap="square">
            <a:spAutoFit/>
          </a:bodyPr>
          <a:lstStyle/>
          <a:p>
            <a:pPr>
              <a:buFontTx/>
              <a:buNone/>
            </a:pPr>
            <a:r>
              <a:rPr lang="sv-SE" dirty="0" smtClean="0"/>
              <a:t>För att kalla något "mobbning" ska den kränkande särbehandlingen ske vid upprepade tillfällen under en längre period och personen som är utsatt för detta upplever svårigheter att försvara sig. Det räknas inte som "mobbning" om två lika starka personer har en konflikt eller om det gäller en enstaka händelse.</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503238" y="744538"/>
          <a:ext cx="7791450" cy="4627562"/>
        </p:xfrm>
        <a:graphic>
          <a:graphicData uri="http://schemas.openxmlformats.org/drawingml/2006/table">
            <a:tbl>
              <a:tblPr firstRow="1" firstCol="1" bandRow="1">
                <a:tableStyleId>{5C22544A-7EE6-4342-B048-85BDC9FD1C3A}</a:tableStyleId>
              </a:tblPr>
              <a:tblGrid>
                <a:gridCol w="2831225"/>
                <a:gridCol w="1126337"/>
                <a:gridCol w="1954649"/>
                <a:gridCol w="1879239"/>
              </a:tblGrid>
              <a:tr h="210344">
                <a:tc>
                  <a:txBody>
                    <a:bodyPr/>
                    <a:lstStyle/>
                    <a:p>
                      <a:pPr>
                        <a:lnSpc>
                          <a:spcPct val="115000"/>
                        </a:lnSpc>
                        <a:spcAft>
                          <a:spcPts val="0"/>
                        </a:spcAft>
                      </a:pPr>
                      <a:r>
                        <a:rPr lang="sv-SE" sz="1200">
                          <a:effectLst/>
                        </a:rPr>
                        <a:t>Tabell 5 Upplevelse av stress</a:t>
                      </a:r>
                      <a:endParaRPr lang="sv-SE" sz="1200">
                        <a:effectLst/>
                        <a:latin typeface="Calibri"/>
                        <a:ea typeface="Calibri"/>
                        <a:cs typeface="Times New Roman"/>
                      </a:endParaRPr>
                    </a:p>
                  </a:txBody>
                  <a:tcPr marL="65155" marR="65155" marT="0" marB="0" anchor="ctr"/>
                </a:tc>
                <a:tc>
                  <a:txBody>
                    <a:bodyPr/>
                    <a:lstStyle/>
                    <a:p>
                      <a:pPr>
                        <a:lnSpc>
                          <a:spcPct val="115000"/>
                        </a:lnSpc>
                        <a:spcAft>
                          <a:spcPts val="0"/>
                        </a:spcAft>
                      </a:pPr>
                      <a:r>
                        <a:rPr lang="sv-SE" sz="1200">
                          <a:effectLst/>
                        </a:rPr>
                        <a:t> </a:t>
                      </a:r>
                      <a:endParaRPr lang="sv-SE" sz="1200">
                        <a:effectLst/>
                        <a:latin typeface="Calibri"/>
                        <a:ea typeface="Calibri"/>
                        <a:cs typeface="Times New Roman"/>
                      </a:endParaRPr>
                    </a:p>
                  </a:txBody>
                  <a:tcPr marL="65155" marR="65155" marT="0" marB="0" anchor="ctr"/>
                </a:tc>
                <a:tc>
                  <a:txBody>
                    <a:bodyPr/>
                    <a:lstStyle/>
                    <a:p>
                      <a:pPr>
                        <a:lnSpc>
                          <a:spcPct val="115000"/>
                        </a:lnSpc>
                        <a:spcAft>
                          <a:spcPts val="0"/>
                        </a:spcAft>
                      </a:pPr>
                      <a:r>
                        <a:rPr lang="en-US" sz="1200">
                          <a:effectLst/>
                        </a:rPr>
                        <a:t> </a:t>
                      </a:r>
                      <a:endParaRPr lang="sv-SE" sz="1200">
                        <a:effectLst/>
                        <a:latin typeface="Calibri"/>
                        <a:ea typeface="Calibri"/>
                        <a:cs typeface="Times New Roman"/>
                      </a:endParaRPr>
                    </a:p>
                  </a:txBody>
                  <a:tcPr marL="65155" marR="65155" marT="0" marB="0" anchor="ctr"/>
                </a:tc>
                <a:tc>
                  <a:txBody>
                    <a:bodyPr/>
                    <a:lstStyle/>
                    <a:p>
                      <a:pPr>
                        <a:lnSpc>
                          <a:spcPct val="115000"/>
                        </a:lnSpc>
                        <a:spcAft>
                          <a:spcPts val="0"/>
                        </a:spcAft>
                      </a:pPr>
                      <a:r>
                        <a:rPr lang="sv-SE" sz="1200">
                          <a:effectLst/>
                        </a:rPr>
                        <a:t> </a:t>
                      </a:r>
                      <a:endParaRPr lang="sv-SE" sz="1200">
                        <a:effectLst/>
                        <a:latin typeface="Calibri"/>
                        <a:ea typeface="Calibri"/>
                        <a:cs typeface="Times New Roman"/>
                      </a:endParaRPr>
                    </a:p>
                  </a:txBody>
                  <a:tcPr marL="65155" marR="65155" marT="0" marB="0" anchor="ctr"/>
                </a:tc>
              </a:tr>
              <a:tr h="420687">
                <a:tc>
                  <a:txBody>
                    <a:bodyPr/>
                    <a:lstStyle/>
                    <a:p>
                      <a:pPr>
                        <a:lnSpc>
                          <a:spcPct val="115000"/>
                        </a:lnSpc>
                        <a:spcAft>
                          <a:spcPts val="0"/>
                        </a:spcAft>
                      </a:pPr>
                      <a:r>
                        <a:rPr lang="sv-SE" sz="1200">
                          <a:effectLst/>
                        </a:rPr>
                        <a:t> </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a:effectLst/>
                        </a:rPr>
                        <a:t>LTH % (n=696)</a:t>
                      </a:r>
                      <a:endParaRPr lang="sv-SE" sz="1200">
                        <a:effectLst/>
                        <a:latin typeface="Calibri"/>
                        <a:ea typeface="Calibri"/>
                        <a:cs typeface="Times New Roman"/>
                      </a:endParaRPr>
                    </a:p>
                  </a:txBody>
                  <a:tcPr marL="65155" marR="65155" marT="0" marB="0" anchor="b"/>
                </a:tc>
                <a:tc>
                  <a:txBody>
                    <a:bodyPr/>
                    <a:lstStyle/>
                    <a:p>
                      <a:pPr algn="r">
                        <a:lnSpc>
                          <a:spcPct val="115000"/>
                        </a:lnSpc>
                        <a:spcAft>
                          <a:spcPts val="0"/>
                        </a:spcAft>
                      </a:pPr>
                      <a:r>
                        <a:rPr lang="sv-SE" sz="1200">
                          <a:effectLst/>
                        </a:rPr>
                        <a:t>Övriga LU % (n=2812)</a:t>
                      </a:r>
                      <a:endParaRPr lang="sv-SE" sz="1200">
                        <a:effectLst/>
                        <a:latin typeface="Calibri"/>
                        <a:ea typeface="Calibri"/>
                        <a:cs typeface="Times New Roman"/>
                      </a:endParaRPr>
                    </a:p>
                  </a:txBody>
                  <a:tcPr marL="65155" marR="65155" marT="0" marB="0" anchor="b"/>
                </a:tc>
                <a:tc>
                  <a:txBody>
                    <a:bodyPr/>
                    <a:lstStyle/>
                    <a:p>
                      <a:pPr algn="r">
                        <a:lnSpc>
                          <a:spcPct val="115000"/>
                        </a:lnSpc>
                        <a:spcAft>
                          <a:spcPts val="0"/>
                        </a:spcAft>
                      </a:pPr>
                      <a:r>
                        <a:rPr lang="sv-SE" sz="1200">
                          <a:effectLst/>
                        </a:rPr>
                        <a:t>LU totalt % (n=3562)</a:t>
                      </a:r>
                      <a:endParaRPr lang="sv-SE" sz="1200">
                        <a:effectLst/>
                        <a:latin typeface="Calibri"/>
                        <a:ea typeface="Calibri"/>
                        <a:cs typeface="Times New Roman"/>
                      </a:endParaRPr>
                    </a:p>
                  </a:txBody>
                  <a:tcPr marL="65155" marR="65155" marT="0" marB="0" anchor="b"/>
                </a:tc>
              </a:tr>
              <a:tr h="420687">
                <a:tc>
                  <a:txBody>
                    <a:bodyPr/>
                    <a:lstStyle/>
                    <a:p>
                      <a:pPr>
                        <a:lnSpc>
                          <a:spcPct val="115000"/>
                        </a:lnSpc>
                        <a:spcAft>
                          <a:spcPts val="0"/>
                        </a:spcAft>
                      </a:pPr>
                      <a:r>
                        <a:rPr lang="sv-SE" sz="1200">
                          <a:effectLst/>
                        </a:rPr>
                        <a:t>Har haft svårigheter att somna under de senaste tre månaderna?</a:t>
                      </a:r>
                      <a:endParaRPr lang="sv-SE" sz="1200">
                        <a:effectLst/>
                        <a:latin typeface="Calibri"/>
                        <a:ea typeface="Calibri"/>
                        <a:cs typeface="Times New Roman"/>
                      </a:endParaRPr>
                    </a:p>
                  </a:txBody>
                  <a:tcPr marL="65155" marR="65155" marT="0" marB="0" anchor="ctr"/>
                </a:tc>
                <a:tc>
                  <a:txBody>
                    <a:bodyPr/>
                    <a:lstStyle/>
                    <a:p>
                      <a:pPr>
                        <a:lnSpc>
                          <a:spcPct val="115000"/>
                        </a:lnSpc>
                      </a:pPr>
                      <a:endParaRPr lang="sv-SE" sz="1200">
                        <a:effectLst/>
                        <a:latin typeface="Calibri"/>
                        <a:cs typeface="Times New Roman"/>
                      </a:endParaRPr>
                    </a:p>
                  </a:txBody>
                  <a:tcPr marL="65155" marR="65155" marT="0" marB="0" anchor="b"/>
                </a:tc>
                <a:tc>
                  <a:txBody>
                    <a:bodyPr/>
                    <a:lstStyle/>
                    <a:p>
                      <a:pPr>
                        <a:lnSpc>
                          <a:spcPct val="115000"/>
                        </a:lnSpc>
                      </a:pPr>
                      <a:endParaRPr lang="sv-SE" sz="1200">
                        <a:effectLst/>
                        <a:latin typeface="Calibri"/>
                        <a:cs typeface="Times New Roman"/>
                      </a:endParaRPr>
                    </a:p>
                  </a:txBody>
                  <a:tcPr marL="65155" marR="65155" marT="0" marB="0" anchor="b"/>
                </a:tc>
                <a:tc>
                  <a:txBody>
                    <a:bodyPr/>
                    <a:lstStyle/>
                    <a:p>
                      <a:pPr>
                        <a:lnSpc>
                          <a:spcPct val="115000"/>
                        </a:lnSpc>
                      </a:pPr>
                      <a:endParaRPr lang="sv-SE" sz="1200">
                        <a:effectLst/>
                        <a:latin typeface="Calibri"/>
                        <a:cs typeface="Times New Roman"/>
                      </a:endParaRPr>
                    </a:p>
                  </a:txBody>
                  <a:tcPr marL="65155" marR="65155" marT="0" marB="0" anchor="b"/>
                </a:tc>
              </a:tr>
              <a:tr h="210344">
                <a:tc>
                  <a:txBody>
                    <a:bodyPr/>
                    <a:lstStyle/>
                    <a:p>
                      <a:pPr>
                        <a:lnSpc>
                          <a:spcPct val="115000"/>
                        </a:lnSpc>
                        <a:spcAft>
                          <a:spcPts val="0"/>
                        </a:spcAft>
                      </a:pPr>
                      <a:r>
                        <a:rPr lang="sv-SE" sz="1200">
                          <a:effectLst/>
                        </a:rPr>
                        <a:t>Aldrig/Sällan</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73,5</a:t>
                      </a:r>
                      <a:endParaRPr lang="sv-SE" sz="1200" b="1" dirty="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dirty="0">
                          <a:effectLst/>
                        </a:rPr>
                        <a:t>68,7</a:t>
                      </a:r>
                      <a:endParaRPr lang="sv-SE" sz="1200" b="1" dirty="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69,7</a:t>
                      </a:r>
                      <a:endParaRPr lang="sv-SE" sz="1200" b="1">
                        <a:effectLst/>
                        <a:latin typeface="Calibri"/>
                        <a:ea typeface="Calibri"/>
                        <a:cs typeface="Times New Roman"/>
                      </a:endParaRPr>
                    </a:p>
                  </a:txBody>
                  <a:tcPr marL="65155" marR="65155" marT="0" marB="0" anchor="ctr"/>
                </a:tc>
              </a:tr>
              <a:tr h="210344">
                <a:tc>
                  <a:txBody>
                    <a:bodyPr/>
                    <a:lstStyle/>
                    <a:p>
                      <a:pPr>
                        <a:lnSpc>
                          <a:spcPct val="115000"/>
                        </a:lnSpc>
                        <a:spcAft>
                          <a:spcPts val="0"/>
                        </a:spcAft>
                      </a:pPr>
                      <a:r>
                        <a:rPr lang="sv-SE" sz="1200">
                          <a:effectLst/>
                        </a:rPr>
                        <a:t>Ofta/För det mesta</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24,9</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28,6</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27,8</a:t>
                      </a:r>
                      <a:endParaRPr lang="sv-SE" sz="1200" b="1" dirty="0">
                        <a:effectLst/>
                        <a:latin typeface="Calibri"/>
                        <a:ea typeface="Calibri"/>
                        <a:cs typeface="Times New Roman"/>
                      </a:endParaRPr>
                    </a:p>
                  </a:txBody>
                  <a:tcPr marL="65155" marR="65155" marT="0" marB="0" anchor="ctr"/>
                </a:tc>
              </a:tr>
              <a:tr h="210344">
                <a:tc>
                  <a:txBody>
                    <a:bodyPr/>
                    <a:lstStyle/>
                    <a:p>
                      <a:pPr>
                        <a:lnSpc>
                          <a:spcPct val="115000"/>
                        </a:lnSpc>
                        <a:spcAft>
                          <a:spcPts val="0"/>
                        </a:spcAft>
                      </a:pPr>
                      <a:r>
                        <a:rPr lang="sv-SE" sz="1200">
                          <a:effectLst/>
                        </a:rPr>
                        <a:t>Alltid</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1,6</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2,7</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2,6</a:t>
                      </a:r>
                      <a:endParaRPr lang="sv-SE" sz="1200" b="1" dirty="0">
                        <a:effectLst/>
                        <a:latin typeface="Calibri"/>
                        <a:ea typeface="Calibri"/>
                        <a:cs typeface="Times New Roman"/>
                      </a:endParaRPr>
                    </a:p>
                  </a:txBody>
                  <a:tcPr marL="65155" marR="65155" marT="0" marB="0" anchor="ctr"/>
                </a:tc>
              </a:tr>
              <a:tr h="210344">
                <a:tc>
                  <a:txBody>
                    <a:bodyPr/>
                    <a:lstStyle/>
                    <a:p>
                      <a:pPr>
                        <a:lnSpc>
                          <a:spcPct val="115000"/>
                        </a:lnSpc>
                      </a:pPr>
                      <a:endParaRPr lang="sv-SE" sz="1200">
                        <a:effectLst/>
                        <a:latin typeface="Calibri"/>
                        <a:cs typeface="Times New Roman"/>
                      </a:endParaRPr>
                    </a:p>
                  </a:txBody>
                  <a:tcPr marL="65155" marR="65155" marT="0" marB="0" anchor="b"/>
                </a:tc>
                <a:tc>
                  <a:txBody>
                    <a:bodyPr/>
                    <a:lstStyle/>
                    <a:p>
                      <a:pPr>
                        <a:lnSpc>
                          <a:spcPct val="115000"/>
                        </a:lnSpc>
                      </a:pPr>
                      <a:endParaRPr lang="sv-SE" sz="1200" b="1">
                        <a:effectLst/>
                        <a:latin typeface="Calibri"/>
                        <a:cs typeface="Times New Roman"/>
                      </a:endParaRPr>
                    </a:p>
                  </a:txBody>
                  <a:tcPr marL="65155" marR="65155" marT="0" marB="0" anchor="b"/>
                </a:tc>
                <a:tc>
                  <a:txBody>
                    <a:bodyPr/>
                    <a:lstStyle/>
                    <a:p>
                      <a:pPr>
                        <a:lnSpc>
                          <a:spcPct val="115000"/>
                        </a:lnSpc>
                      </a:pPr>
                      <a:endParaRPr lang="sv-SE" sz="1200" b="1">
                        <a:effectLst/>
                        <a:latin typeface="Calibri"/>
                        <a:cs typeface="Times New Roman"/>
                      </a:endParaRPr>
                    </a:p>
                  </a:txBody>
                  <a:tcPr marL="65155" marR="65155" marT="0" marB="0" anchor="b"/>
                </a:tc>
                <a:tc>
                  <a:txBody>
                    <a:bodyPr/>
                    <a:lstStyle/>
                    <a:p>
                      <a:pPr>
                        <a:lnSpc>
                          <a:spcPct val="115000"/>
                        </a:lnSpc>
                      </a:pPr>
                      <a:endParaRPr lang="sv-SE" sz="1200" b="1">
                        <a:effectLst/>
                        <a:latin typeface="Calibri"/>
                        <a:cs typeface="Times New Roman"/>
                      </a:endParaRPr>
                    </a:p>
                  </a:txBody>
                  <a:tcPr marL="65155" marR="65155" marT="0" marB="0" anchor="b"/>
                </a:tc>
              </a:tr>
              <a:tr h="420687">
                <a:tc>
                  <a:txBody>
                    <a:bodyPr/>
                    <a:lstStyle/>
                    <a:p>
                      <a:pPr>
                        <a:lnSpc>
                          <a:spcPct val="115000"/>
                        </a:lnSpc>
                        <a:spcAft>
                          <a:spcPts val="0"/>
                        </a:spcAft>
                      </a:pPr>
                      <a:r>
                        <a:rPr lang="sv-SE" sz="1200">
                          <a:effectLst/>
                        </a:rPr>
                        <a:t>Har dagar då individen känner sig uppe i varv hela tiden</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56,5</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55,4</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55,5</a:t>
                      </a:r>
                      <a:endParaRPr lang="sv-SE" sz="1200" b="1" dirty="0">
                        <a:effectLst/>
                        <a:latin typeface="Calibri"/>
                        <a:ea typeface="Calibri"/>
                        <a:cs typeface="Times New Roman"/>
                      </a:endParaRPr>
                    </a:p>
                  </a:txBody>
                  <a:tcPr marL="65155" marR="65155" marT="0" marB="0" anchor="ctr"/>
                </a:tc>
              </a:tr>
              <a:tr h="631031">
                <a:tc>
                  <a:txBody>
                    <a:bodyPr/>
                    <a:lstStyle/>
                    <a:p>
                      <a:pPr>
                        <a:lnSpc>
                          <a:spcPct val="115000"/>
                        </a:lnSpc>
                        <a:spcAft>
                          <a:spcPts val="0"/>
                        </a:spcAft>
                      </a:pPr>
                      <a:r>
                        <a:rPr lang="sv-SE" sz="1200">
                          <a:effectLst/>
                        </a:rPr>
                        <a:t>Har dagar då individen känner sig mycket pressad, på gränsen av vad som klaras av</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28,5</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30,6</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30,2</a:t>
                      </a:r>
                      <a:endParaRPr lang="sv-SE" sz="1200" b="1">
                        <a:effectLst/>
                        <a:latin typeface="Calibri"/>
                        <a:ea typeface="Calibri"/>
                        <a:cs typeface="Times New Roman"/>
                      </a:endParaRPr>
                    </a:p>
                  </a:txBody>
                  <a:tcPr marL="65155" marR="65155" marT="0" marB="0" anchor="ctr"/>
                </a:tc>
              </a:tr>
              <a:tr h="210344">
                <a:tc>
                  <a:txBody>
                    <a:bodyPr/>
                    <a:lstStyle/>
                    <a:p>
                      <a:pPr>
                        <a:lnSpc>
                          <a:spcPct val="115000"/>
                        </a:lnSpc>
                        <a:spcAft>
                          <a:spcPts val="0"/>
                        </a:spcAft>
                      </a:pPr>
                      <a:r>
                        <a:rPr lang="sv-SE" sz="1200">
                          <a:effectLst/>
                        </a:rPr>
                        <a:t>Har svårt att slappna av på fritiden</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33,4</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35,2</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34,7</a:t>
                      </a:r>
                      <a:endParaRPr lang="sv-SE" sz="1200" b="1" dirty="0">
                        <a:effectLst/>
                        <a:latin typeface="Calibri"/>
                        <a:ea typeface="Calibri"/>
                        <a:cs typeface="Times New Roman"/>
                      </a:endParaRPr>
                    </a:p>
                  </a:txBody>
                  <a:tcPr marL="65155" marR="65155" marT="0" marB="0" anchor="ctr"/>
                </a:tc>
              </a:tr>
              <a:tr h="210344">
                <a:tc>
                  <a:txBody>
                    <a:bodyPr/>
                    <a:lstStyle/>
                    <a:p>
                      <a:pPr>
                        <a:lnSpc>
                          <a:spcPct val="115000"/>
                        </a:lnSpc>
                        <a:spcAft>
                          <a:spcPts val="0"/>
                        </a:spcAft>
                      </a:pPr>
                      <a:r>
                        <a:rPr lang="sv-SE" sz="1200">
                          <a:effectLst/>
                        </a:rPr>
                        <a:t>Har ofta oroande tankar</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31,4</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33,4</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33,1</a:t>
                      </a:r>
                      <a:endParaRPr lang="sv-SE" sz="1200" b="1">
                        <a:effectLst/>
                        <a:latin typeface="Calibri"/>
                        <a:ea typeface="Calibri"/>
                        <a:cs typeface="Times New Roman"/>
                      </a:endParaRPr>
                    </a:p>
                  </a:txBody>
                  <a:tcPr marL="65155" marR="65155" marT="0" marB="0" anchor="ctr"/>
                </a:tc>
              </a:tr>
              <a:tr h="210344">
                <a:tc>
                  <a:txBody>
                    <a:bodyPr/>
                    <a:lstStyle/>
                    <a:p>
                      <a:pPr>
                        <a:lnSpc>
                          <a:spcPct val="115000"/>
                        </a:lnSpc>
                        <a:spcAft>
                          <a:spcPts val="0"/>
                        </a:spcAft>
                      </a:pPr>
                      <a:r>
                        <a:rPr lang="sv-SE" sz="1200">
                          <a:effectLst/>
                        </a:rPr>
                        <a:t>Är ofta rastlös</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29,7</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30,2</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30,2</a:t>
                      </a:r>
                      <a:endParaRPr lang="sv-SE" sz="1200" b="1" dirty="0">
                        <a:effectLst/>
                        <a:latin typeface="Calibri"/>
                        <a:ea typeface="Calibri"/>
                        <a:cs typeface="Times New Roman"/>
                      </a:endParaRPr>
                    </a:p>
                  </a:txBody>
                  <a:tcPr marL="65155" marR="65155" marT="0" marB="0" anchor="ctr"/>
                </a:tc>
              </a:tr>
              <a:tr h="631031">
                <a:tc>
                  <a:txBody>
                    <a:bodyPr/>
                    <a:lstStyle/>
                    <a:p>
                      <a:pPr>
                        <a:lnSpc>
                          <a:spcPct val="115000"/>
                        </a:lnSpc>
                        <a:spcAft>
                          <a:spcPts val="0"/>
                        </a:spcAft>
                      </a:pPr>
                      <a:r>
                        <a:rPr lang="sv-SE" sz="1200">
                          <a:effectLst/>
                        </a:rPr>
                        <a:t>Individen känner sig inte utvilad även efter att ha tagit det lugnt ett par dagar</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30,2</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35,3</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34,2</a:t>
                      </a:r>
                      <a:endParaRPr lang="sv-SE" sz="1200" b="1" dirty="0">
                        <a:effectLst/>
                        <a:latin typeface="Calibri"/>
                        <a:ea typeface="Calibri"/>
                        <a:cs typeface="Times New Roman"/>
                      </a:endParaRPr>
                    </a:p>
                  </a:txBody>
                  <a:tcPr marL="65155" marR="65155" marT="0" marB="0" anchor="ctr"/>
                </a:tc>
              </a:tr>
              <a:tr h="420687">
                <a:tc>
                  <a:txBody>
                    <a:bodyPr/>
                    <a:lstStyle/>
                    <a:p>
                      <a:pPr>
                        <a:lnSpc>
                          <a:spcPct val="115000"/>
                        </a:lnSpc>
                        <a:spcAft>
                          <a:spcPts val="0"/>
                        </a:spcAft>
                      </a:pPr>
                      <a:r>
                        <a:rPr lang="sv-SE" sz="1200">
                          <a:effectLst/>
                        </a:rPr>
                        <a:t>Har dagar då individen hela tiden känner sig stressad</a:t>
                      </a:r>
                      <a:endParaRPr lang="sv-SE" sz="1200">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a:effectLst/>
                        </a:rPr>
                        <a:t>41,6</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en-US" sz="1200" b="1">
                          <a:effectLst/>
                        </a:rPr>
                        <a:t>43</a:t>
                      </a:r>
                      <a:endParaRPr lang="sv-SE" sz="1200" b="1">
                        <a:effectLst/>
                        <a:latin typeface="Calibri"/>
                        <a:ea typeface="Calibri"/>
                        <a:cs typeface="Times New Roman"/>
                      </a:endParaRPr>
                    </a:p>
                  </a:txBody>
                  <a:tcPr marL="65155" marR="65155" marT="0" marB="0" anchor="ctr"/>
                </a:tc>
                <a:tc>
                  <a:txBody>
                    <a:bodyPr/>
                    <a:lstStyle/>
                    <a:p>
                      <a:pPr algn="r">
                        <a:lnSpc>
                          <a:spcPct val="115000"/>
                        </a:lnSpc>
                        <a:spcAft>
                          <a:spcPts val="0"/>
                        </a:spcAft>
                      </a:pPr>
                      <a:r>
                        <a:rPr lang="sv-SE" sz="1200" b="1" dirty="0">
                          <a:effectLst/>
                        </a:rPr>
                        <a:t>42,7</a:t>
                      </a:r>
                      <a:endParaRPr lang="sv-SE" sz="1200" b="1" dirty="0">
                        <a:effectLst/>
                        <a:latin typeface="Calibri"/>
                        <a:ea typeface="Calibri"/>
                        <a:cs typeface="Times New Roman"/>
                      </a:endParaRPr>
                    </a:p>
                  </a:txBody>
                  <a:tcPr marL="65155" marR="65155"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55563"/>
            <a:ext cx="8532813" cy="568326"/>
          </a:xfrm>
          <a:prstGeom prst="rect">
            <a:avLst/>
          </a:prstGeom>
          <a:noFill/>
          <a:ln w="9525">
            <a:noFill/>
            <a:miter lim="800000"/>
            <a:headEnd/>
            <a:tailEnd/>
          </a:ln>
          <a:effectLst/>
        </p:spPr>
        <p:txBody>
          <a:bodyPr wrap="none" bIns="0" anchor="ctr">
            <a:spAutoFit/>
          </a:bodyPr>
          <a:lstStyle/>
          <a:p>
            <a:pPr eaLnBrk="0" hangingPunct="0"/>
            <a:r>
              <a:rPr lang="sv-SE" sz="1600"/>
              <a:t>Figur 1 Roll och självständighet i arbetet/ Balans mellan arbete och fritid (LTH, n=696)</a:t>
            </a:r>
          </a:p>
          <a:p>
            <a:pPr eaLnBrk="0" hangingPunct="0"/>
            <a:endParaRPr lang="sv-SE"/>
          </a:p>
        </p:txBody>
      </p:sp>
      <p:graphicFrame>
        <p:nvGraphicFramePr>
          <p:cNvPr id="18435" name="Diagram 2"/>
          <p:cNvGraphicFramePr>
            <a:graphicFrameLocks/>
          </p:cNvGraphicFramePr>
          <p:nvPr/>
        </p:nvGraphicFramePr>
        <p:xfrm>
          <a:off x="119063" y="654050"/>
          <a:ext cx="8932862" cy="5445125"/>
        </p:xfrm>
        <a:graphic>
          <a:graphicData uri="http://schemas.openxmlformats.org/presentationml/2006/ole">
            <p:oleObj spid="_x0000_s34818" r:id="rId3" imgW="8931414" imgH="5444200" progId="Excel.Sheet.8">
              <p:embed/>
            </p:oleObj>
          </a:graphicData>
        </a:graphic>
      </p:graphicFrame>
      <p:sp>
        <p:nvSpPr>
          <p:cNvPr id="18436" name="Rectangle 3"/>
          <p:cNvSpPr>
            <a:spLocks noChangeArrowheads="1"/>
          </p:cNvSpPr>
          <p:nvPr/>
        </p:nvSpPr>
        <p:spPr bwMode="auto">
          <a:xfrm>
            <a:off x="0" y="5476875"/>
            <a:ext cx="9001125" cy="0"/>
          </a:xfrm>
          <a:prstGeom prst="rect">
            <a:avLst/>
          </a:prstGeom>
          <a:noFill/>
          <a:ln w="9525">
            <a:noFill/>
            <a:miter lim="800000"/>
            <a:headEnd/>
            <a:tailEnd/>
          </a:ln>
          <a:effectLst/>
        </p:spPr>
        <p:txBody>
          <a:bodyPr wrap="none" anchor="ctr">
            <a:spAutoFit/>
          </a:bodyPr>
          <a:lstStyle/>
          <a:p>
            <a:pPr eaLnBrk="0" hangingPunct="0"/>
            <a:r>
              <a:rPr lang="sv-SE" sz="1000"/>
              <a:t>*Omvänd skala</a:t>
            </a:r>
            <a:r>
              <a:rPr lang="sv-SE" sz="800"/>
              <a:t> </a:t>
            </a:r>
            <a:endParaRPr lang="sv-S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Diagram 1"/>
          <p:cNvGraphicFramePr>
            <a:graphicFrameLocks/>
          </p:cNvGraphicFramePr>
          <p:nvPr/>
        </p:nvGraphicFramePr>
        <p:xfrm>
          <a:off x="188913" y="752475"/>
          <a:ext cx="8997950" cy="5673725"/>
        </p:xfrm>
        <a:graphic>
          <a:graphicData uri="http://schemas.openxmlformats.org/presentationml/2006/ole">
            <p:oleObj spid="_x0000_s35842" r:id="rId3" imgW="8998476" imgH="5675868" progId="Excel.Sheet.8">
              <p:embed/>
            </p:oleObj>
          </a:graphicData>
        </a:graphic>
      </p:graphicFrame>
      <p:sp>
        <p:nvSpPr>
          <p:cNvPr id="19459" name="Rektangel 2"/>
          <p:cNvSpPr>
            <a:spLocks noChangeArrowheads="1"/>
          </p:cNvSpPr>
          <p:nvPr/>
        </p:nvSpPr>
        <p:spPr bwMode="auto">
          <a:xfrm>
            <a:off x="265113" y="161925"/>
            <a:ext cx="8186737" cy="646113"/>
          </a:xfrm>
          <a:prstGeom prst="rect">
            <a:avLst/>
          </a:prstGeom>
          <a:noFill/>
          <a:ln w="9525">
            <a:noFill/>
            <a:miter lim="800000"/>
            <a:headEnd/>
            <a:tailEnd/>
          </a:ln>
        </p:spPr>
        <p:txBody>
          <a:bodyPr>
            <a:spAutoFit/>
          </a:bodyPr>
          <a:lstStyle/>
          <a:p>
            <a:r>
              <a:rPr lang="sv-SE"/>
              <a:t>Figur 2 Mångfald (LTH, n=696) Enligt min erfarenhet behandlas alla vid Lunds universitet lika oberoende av: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 xmlns:p14="http://schemas.microsoft.com/office/powerpoint/2010/main" val="3324117804"/>
              </p:ext>
            </p:extLst>
          </p:nvPr>
        </p:nvGraphicFramePr>
        <p:xfrm>
          <a:off x="80681" y="763587"/>
          <a:ext cx="8720420" cy="5875337"/>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Rektangel 2"/>
          <p:cNvSpPr>
            <a:spLocks noChangeArrowheads="1"/>
          </p:cNvSpPr>
          <p:nvPr/>
        </p:nvSpPr>
        <p:spPr bwMode="auto">
          <a:xfrm>
            <a:off x="192088" y="146050"/>
            <a:ext cx="86169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sv-SE" dirty="0"/>
              <a:t>Figur 2 Mångfald </a:t>
            </a:r>
            <a:r>
              <a:rPr lang="sv-SE" dirty="0" smtClean="0"/>
              <a:t> </a:t>
            </a:r>
            <a:r>
              <a:rPr lang="sv-SE" dirty="0" err="1" smtClean="0"/>
              <a:t>-LTHs</a:t>
            </a:r>
            <a:r>
              <a:rPr lang="sv-SE" dirty="0" smtClean="0"/>
              <a:t> kansli</a:t>
            </a:r>
            <a:endParaRPr lang="sv-SE" dirty="0"/>
          </a:p>
          <a:p>
            <a:r>
              <a:rPr lang="sv-SE" dirty="0"/>
              <a:t>Enligt min erfarenhet behandlas alla vid Lunds universitet lika oberoende av: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Diagram 1"/>
          <p:cNvGraphicFramePr>
            <a:graphicFrameLocks/>
          </p:cNvGraphicFramePr>
          <p:nvPr/>
        </p:nvGraphicFramePr>
        <p:xfrm>
          <a:off x="106363" y="471488"/>
          <a:ext cx="9925050" cy="5789612"/>
        </p:xfrm>
        <a:graphic>
          <a:graphicData uri="http://schemas.openxmlformats.org/presentationml/2006/ole">
            <p:oleObj spid="_x0000_s36866" r:id="rId3" imgW="9925148" imgH="5791702" progId="Excel.Sheet.8">
              <p:embed/>
            </p:oleObj>
          </a:graphicData>
        </a:graphic>
      </p:graphicFrame>
      <p:sp>
        <p:nvSpPr>
          <p:cNvPr id="20483" name="Rektangel 2"/>
          <p:cNvSpPr>
            <a:spLocks noChangeArrowheads="1"/>
          </p:cNvSpPr>
          <p:nvPr/>
        </p:nvSpPr>
        <p:spPr bwMode="auto">
          <a:xfrm>
            <a:off x="265113" y="117475"/>
            <a:ext cx="7454900" cy="369888"/>
          </a:xfrm>
          <a:prstGeom prst="rect">
            <a:avLst/>
          </a:prstGeom>
          <a:noFill/>
          <a:ln w="9525">
            <a:noFill/>
            <a:miter lim="800000"/>
            <a:headEnd/>
            <a:tailEnd/>
          </a:ln>
        </p:spPr>
        <p:txBody>
          <a:bodyPr>
            <a:spAutoFit/>
          </a:bodyPr>
          <a:lstStyle/>
          <a:p>
            <a:r>
              <a:rPr lang="sv-SE"/>
              <a:t>Figur 3 Kompetens- och karriärutveckling (LTH, n=696)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13 november 2012</a:t>
            </a:r>
          </a:p>
        </p:txBody>
      </p:sp>
      <p:sp>
        <p:nvSpPr>
          <p:cNvPr id="3" name="Platshållare för innehåll 2"/>
          <p:cNvSpPr>
            <a:spLocks noGrp="1"/>
          </p:cNvSpPr>
          <p:nvPr>
            <p:ph idx="1"/>
          </p:nvPr>
        </p:nvSpPr>
        <p:spPr>
          <a:xfrm>
            <a:off x="657538" y="1848670"/>
            <a:ext cx="7587440" cy="4991868"/>
          </a:xfrm>
        </p:spPr>
        <p:txBody>
          <a:bodyPr/>
          <a:lstStyle/>
          <a:p>
            <a:r>
              <a:rPr lang="sv-SE" sz="2000" dirty="0" smtClean="0"/>
              <a:t>Allmänt om ekonomi och finansiering (Åsa Söderberg)</a:t>
            </a:r>
          </a:p>
          <a:p>
            <a:r>
              <a:rPr lang="sv-SE" sz="2000" dirty="0" smtClean="0"/>
              <a:t>Primula ersätter Tur och Retur (Johan Ekman, Annika Hellberg)</a:t>
            </a:r>
          </a:p>
          <a:p>
            <a:pPr lvl="0"/>
            <a:r>
              <a:rPr lang="sv-SE" sz="2000" dirty="0" smtClean="0"/>
              <a:t>Bisysslor nya verktyg (Johan Ekman, Elisabet Kulle) </a:t>
            </a:r>
          </a:p>
          <a:p>
            <a:pPr lvl="0">
              <a:buNone/>
            </a:pPr>
            <a:r>
              <a:rPr lang="sv-SE" sz="2000" dirty="0" smtClean="0"/>
              <a:t>Fika….</a:t>
            </a:r>
          </a:p>
          <a:p>
            <a:pPr lvl="0"/>
            <a:r>
              <a:rPr lang="sv-SE" sz="2000" dirty="0" smtClean="0"/>
              <a:t>Internationella nyheter (Marie Brink, Carl-Johan (Kalle) </a:t>
            </a:r>
            <a:r>
              <a:rPr lang="sv-SE" sz="2000" dirty="0" smtClean="0"/>
              <a:t>Andersson)</a:t>
            </a:r>
            <a:endParaRPr lang="sv-SE" sz="2000" dirty="0" smtClean="0"/>
          </a:p>
          <a:p>
            <a:pPr lvl="0"/>
            <a:r>
              <a:rPr lang="sv-SE" sz="2000" dirty="0" err="1" smtClean="0"/>
              <a:t>Relocationtjänster</a:t>
            </a:r>
            <a:r>
              <a:rPr lang="sv-SE" sz="2000" dirty="0" smtClean="0"/>
              <a:t> (Sonja Meiby)</a:t>
            </a:r>
          </a:p>
          <a:p>
            <a:r>
              <a:rPr lang="sv-SE" sz="2000" dirty="0" smtClean="0"/>
              <a:t>Meriteringsanställningen</a:t>
            </a:r>
          </a:p>
          <a:p>
            <a:r>
              <a:rPr lang="sv-SE" sz="2000" dirty="0" smtClean="0"/>
              <a:t>Medarbetarenkät vid LU</a:t>
            </a:r>
          </a:p>
          <a:p>
            <a:pPr lvl="0"/>
            <a:r>
              <a:rPr lang="sv-SE" sz="2000" dirty="0" smtClean="0"/>
              <a:t>Certifierade rekryteringsspecialister</a:t>
            </a:r>
          </a:p>
          <a:p>
            <a:pPr lvl="0"/>
            <a:r>
              <a:rPr lang="sv-SE" sz="2000" dirty="0" smtClean="0"/>
              <a:t>Övrigt </a:t>
            </a:r>
          </a:p>
          <a:p>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 xmlns:p14="http://schemas.microsoft.com/office/powerpoint/2010/main" val="3396313950"/>
              </p:ext>
            </p:extLst>
          </p:nvPr>
        </p:nvGraphicFramePr>
        <p:xfrm>
          <a:off x="50800" y="700088"/>
          <a:ext cx="8809038" cy="5489575"/>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Rektangel 2"/>
          <p:cNvSpPr>
            <a:spLocks noChangeArrowheads="1"/>
          </p:cNvSpPr>
          <p:nvPr/>
        </p:nvSpPr>
        <p:spPr bwMode="auto">
          <a:xfrm>
            <a:off x="384175" y="263525"/>
            <a:ext cx="72882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sv-SE" dirty="0"/>
              <a:t>Figur 3 Kompetens- och </a:t>
            </a:r>
            <a:r>
              <a:rPr lang="sv-SE" dirty="0" smtClean="0"/>
              <a:t>karriärutveckling  LTHS- KANSLI ENB ADM.</a:t>
            </a:r>
            <a:endParaRPr lang="sv-S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Diagram 1"/>
          <p:cNvGraphicFramePr>
            <a:graphicFrameLocks/>
          </p:cNvGraphicFramePr>
          <p:nvPr/>
        </p:nvGraphicFramePr>
        <p:xfrm>
          <a:off x="1588" y="601663"/>
          <a:ext cx="8997950" cy="5635625"/>
        </p:xfrm>
        <a:graphic>
          <a:graphicData uri="http://schemas.openxmlformats.org/presentationml/2006/ole">
            <p:oleObj spid="_x0000_s44034" r:id="rId3" imgW="8998476" imgH="5633192" progId="Excel.Sheet.8">
              <p:embed/>
            </p:oleObj>
          </a:graphicData>
        </a:graphic>
      </p:graphicFrame>
      <p:sp>
        <p:nvSpPr>
          <p:cNvPr id="27651" name="Rektangel 2"/>
          <p:cNvSpPr>
            <a:spLocks noChangeArrowheads="1"/>
          </p:cNvSpPr>
          <p:nvPr/>
        </p:nvSpPr>
        <p:spPr bwMode="auto">
          <a:xfrm>
            <a:off x="192088" y="282575"/>
            <a:ext cx="4200525" cy="369888"/>
          </a:xfrm>
          <a:prstGeom prst="rect">
            <a:avLst/>
          </a:prstGeom>
          <a:noFill/>
          <a:ln w="9525">
            <a:noFill/>
            <a:miter lim="800000"/>
            <a:headEnd/>
            <a:tailEnd/>
          </a:ln>
        </p:spPr>
        <p:txBody>
          <a:bodyPr wrap="none">
            <a:spAutoFit/>
          </a:bodyPr>
          <a:lstStyle/>
          <a:p>
            <a:r>
              <a:rPr lang="sv-SE"/>
              <a:t>Figur 7 Kommunikation (LTH, n=696)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Chart 1"/>
          <p:cNvGraphicFramePr>
            <a:graphicFrameLocks/>
          </p:cNvGraphicFramePr>
          <p:nvPr/>
        </p:nvGraphicFramePr>
        <p:xfrm>
          <a:off x="301625" y="573088"/>
          <a:ext cx="8397875" cy="5692775"/>
        </p:xfrm>
        <a:graphic>
          <a:graphicData uri="http://schemas.openxmlformats.org/presentationml/2006/ole">
            <p:oleObj spid="_x0000_s46082" r:id="rId3" imgW="8401016" imgH="5694157" progId="Excel.Sheet.8">
              <p:embed/>
            </p:oleObj>
          </a:graphicData>
        </a:graphic>
      </p:graphicFrame>
      <p:sp>
        <p:nvSpPr>
          <p:cNvPr id="29699" name="Rektangel 2"/>
          <p:cNvSpPr>
            <a:spLocks noChangeArrowheads="1"/>
          </p:cNvSpPr>
          <p:nvPr/>
        </p:nvSpPr>
        <p:spPr bwMode="auto">
          <a:xfrm>
            <a:off x="885825" y="387350"/>
            <a:ext cx="1558925" cy="368300"/>
          </a:xfrm>
          <a:prstGeom prst="rect">
            <a:avLst/>
          </a:prstGeom>
          <a:noFill/>
          <a:ln w="9525">
            <a:noFill/>
            <a:miter lim="800000"/>
            <a:headEnd/>
            <a:tailEnd/>
          </a:ln>
        </p:spPr>
        <p:txBody>
          <a:bodyPr wrap="none">
            <a:spAutoFit/>
          </a:bodyPr>
          <a:lstStyle/>
          <a:p>
            <a:r>
              <a:rPr lang="en-US"/>
              <a:t>LTH (n=696) </a:t>
            </a:r>
            <a:endParaRPr lang="sv-S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97267" y="395784"/>
            <a:ext cx="7651750" cy="1069477"/>
          </a:xfrm>
        </p:spPr>
        <p:txBody>
          <a:bodyPr/>
          <a:lstStyle/>
          <a:p>
            <a:pPr algn="ctr"/>
            <a:r>
              <a:rPr lang="sv-SE" dirty="0" smtClean="0">
                <a:solidFill>
                  <a:srgbClr val="00B0F0"/>
                </a:solidFill>
              </a:rPr>
              <a:t>Utbildning till </a:t>
            </a:r>
            <a:br>
              <a:rPr lang="sv-SE" dirty="0" smtClean="0">
                <a:solidFill>
                  <a:srgbClr val="00B0F0"/>
                </a:solidFill>
              </a:rPr>
            </a:br>
            <a:r>
              <a:rPr lang="sv-SE" dirty="0" smtClean="0">
                <a:solidFill>
                  <a:srgbClr val="00B0F0"/>
                </a:solidFill>
              </a:rPr>
              <a:t>”Rekryteringsexpert vid LU”</a:t>
            </a:r>
            <a:endParaRPr lang="sv-SE" dirty="0">
              <a:solidFill>
                <a:srgbClr val="00B0F0"/>
              </a:solidFill>
            </a:endParaRPr>
          </a:p>
        </p:txBody>
      </p:sp>
      <p:sp>
        <p:nvSpPr>
          <p:cNvPr id="3" name="Underrubrik 2"/>
          <p:cNvSpPr>
            <a:spLocks noGrp="1"/>
          </p:cNvSpPr>
          <p:nvPr>
            <p:ph type="subTitle" idx="1"/>
          </p:nvPr>
        </p:nvSpPr>
        <p:spPr>
          <a:xfrm>
            <a:off x="1241781" y="1788568"/>
            <a:ext cx="6300787" cy="4639528"/>
          </a:xfrm>
        </p:spPr>
        <p:txBody>
          <a:bodyPr/>
          <a:lstStyle/>
          <a:p>
            <a:pPr algn="l"/>
            <a:endParaRPr lang="sv-SE" dirty="0" smtClean="0"/>
          </a:p>
          <a:p>
            <a:pPr algn="l"/>
            <a:r>
              <a:rPr lang="sv-SE" b="1" dirty="0" smtClean="0"/>
              <a:t>Målgrupp: </a:t>
            </a:r>
            <a:r>
              <a:rPr lang="sv-SE" dirty="0" smtClean="0"/>
              <a:t>Personalsamordnare</a:t>
            </a:r>
          </a:p>
          <a:p>
            <a:pPr algn="l"/>
            <a:endParaRPr lang="sv-SE" dirty="0" smtClean="0"/>
          </a:p>
          <a:p>
            <a:pPr algn="l"/>
            <a:endParaRPr lang="sv-SE" dirty="0" smtClean="0"/>
          </a:p>
          <a:p>
            <a:pPr algn="l"/>
            <a:r>
              <a:rPr lang="sv-SE" b="1" dirty="0" smtClean="0"/>
              <a:t>Grundkrav: </a:t>
            </a:r>
            <a:r>
              <a:rPr lang="sv-SE" dirty="0" smtClean="0"/>
              <a:t>PA-utbildning el. motsv. samt 		        erfarenhet av rekrytering.</a:t>
            </a:r>
          </a:p>
          <a:p>
            <a:pPr algn="l"/>
            <a:endParaRPr lang="sv-SE" dirty="0" smtClean="0"/>
          </a:p>
          <a:p>
            <a:pPr algn="l"/>
            <a:r>
              <a:rPr lang="sv-SE" dirty="0" smtClean="0"/>
              <a:t>	        Intresse för rekryteringsarbete och 	        för att utveckla sitt arbetssätt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descr="logoforMac"/>
          <p:cNvPicPr>
            <a:picLocks noChangeAspect="1" noChangeArrowheads="1"/>
          </p:cNvPicPr>
          <p:nvPr/>
        </p:nvPicPr>
        <p:blipFill>
          <a:blip r:embed="rId3"/>
          <a:srcRect/>
          <a:stretch>
            <a:fillRect/>
          </a:stretch>
        </p:blipFill>
        <p:spPr bwMode="auto">
          <a:xfrm>
            <a:off x="438150" y="357188"/>
            <a:ext cx="1012825" cy="1254125"/>
          </a:xfrm>
          <a:prstGeom prst="rect">
            <a:avLst/>
          </a:prstGeom>
          <a:noFill/>
          <a:ln w="9525">
            <a:noFill/>
            <a:miter lim="800000"/>
            <a:headEnd/>
            <a:tailEnd/>
          </a:ln>
        </p:spPr>
      </p:pic>
      <p:sp>
        <p:nvSpPr>
          <p:cNvPr id="14339" name="Rectangle 16"/>
          <p:cNvSpPr>
            <a:spLocks noGrp="1" noChangeArrowheads="1"/>
          </p:cNvSpPr>
          <p:nvPr>
            <p:ph type="title"/>
          </p:nvPr>
        </p:nvSpPr>
        <p:spPr>
          <a:xfrm>
            <a:off x="579438" y="336550"/>
            <a:ext cx="8099425" cy="1139825"/>
          </a:xfrm>
          <a:noFill/>
        </p:spPr>
        <p:txBody>
          <a:bodyPr/>
          <a:lstStyle/>
          <a:p>
            <a:pPr algn="ctr" eaLnBrk="1" hangingPunct="1"/>
            <a:r>
              <a:rPr lang="sv-SE" sz="3600" dirty="0" smtClean="0"/>
              <a:t/>
            </a:r>
            <a:br>
              <a:rPr lang="sv-SE" sz="3600" dirty="0" smtClean="0"/>
            </a:br>
            <a:r>
              <a:rPr lang="sv-SE" sz="3600" dirty="0" smtClean="0"/>
              <a:t/>
            </a:r>
            <a:br>
              <a:rPr lang="sv-SE" sz="3600" dirty="0" smtClean="0"/>
            </a:br>
            <a:endParaRPr lang="sv-SE" sz="3600" dirty="0" smtClean="0">
              <a:solidFill>
                <a:schemeClr val="accent1"/>
              </a:solidFill>
            </a:endParaRPr>
          </a:p>
        </p:txBody>
      </p:sp>
      <p:graphicFrame>
        <p:nvGraphicFramePr>
          <p:cNvPr id="11" name="Platshållare för innehåll 10"/>
          <p:cNvGraphicFramePr>
            <a:graphicFrameLocks noGrp="1"/>
          </p:cNvGraphicFramePr>
          <p:nvPr>
            <p:ph idx="1"/>
          </p:nvPr>
        </p:nvGraphicFramePr>
        <p:xfrm>
          <a:off x="505011" y="1680882"/>
          <a:ext cx="7683500" cy="4679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340" name="Rectangle 17"/>
          <p:cNvSpPr>
            <a:spLocks noChangeArrowheads="1"/>
          </p:cNvSpPr>
          <p:nvPr/>
        </p:nvSpPr>
        <p:spPr bwMode="auto">
          <a:xfrm>
            <a:off x="0" y="0"/>
            <a:ext cx="209550" cy="801688"/>
          </a:xfrm>
          <a:prstGeom prst="rect">
            <a:avLst/>
          </a:prstGeom>
          <a:solidFill>
            <a:srgbClr val="000080"/>
          </a:solidFill>
          <a:ln w="9525">
            <a:noFill/>
            <a:miter lim="800000"/>
            <a:headEnd/>
            <a:tailEnd/>
          </a:ln>
        </p:spPr>
        <p:txBody>
          <a:bodyPr wrap="none" anchor="ctr"/>
          <a:lstStyle/>
          <a:p>
            <a:endParaRPr lang="en-US"/>
          </a:p>
        </p:txBody>
      </p:sp>
      <p:sp>
        <p:nvSpPr>
          <p:cNvPr id="14341" name="Rectangle 18"/>
          <p:cNvSpPr>
            <a:spLocks noChangeArrowheads="1"/>
          </p:cNvSpPr>
          <p:nvPr/>
        </p:nvSpPr>
        <p:spPr bwMode="auto">
          <a:xfrm>
            <a:off x="0" y="801688"/>
            <a:ext cx="209550" cy="800100"/>
          </a:xfrm>
          <a:prstGeom prst="rect">
            <a:avLst/>
          </a:prstGeom>
          <a:solidFill>
            <a:srgbClr val="996633"/>
          </a:solidFill>
          <a:ln w="9525">
            <a:noFill/>
            <a:miter lim="800000"/>
            <a:headEnd/>
            <a:tailEnd/>
          </a:ln>
        </p:spPr>
        <p:txBody>
          <a:bodyPr wrap="none" anchor="ctr"/>
          <a:lstStyle/>
          <a:p>
            <a:endParaRPr lang="en-US"/>
          </a:p>
        </p:txBody>
      </p:sp>
      <p:sp>
        <p:nvSpPr>
          <p:cNvPr id="14342" name="Rectangle 23"/>
          <p:cNvSpPr>
            <a:spLocks noChangeArrowheads="1"/>
          </p:cNvSpPr>
          <p:nvPr/>
        </p:nvSpPr>
        <p:spPr bwMode="auto">
          <a:xfrm>
            <a:off x="203692" y="3356949"/>
            <a:ext cx="7988773" cy="754303"/>
          </a:xfrm>
          <a:prstGeom prst="rect">
            <a:avLst/>
          </a:prstGeom>
          <a:noFill/>
          <a:ln w="9525">
            <a:noFill/>
            <a:miter lim="800000"/>
            <a:headEnd/>
            <a:tailEnd/>
          </a:ln>
        </p:spPr>
        <p:txBody>
          <a:bodyPr lIns="90516" tIns="45258" rIns="90516" bIns="45258" anchor="ctr"/>
          <a:lstStyle/>
          <a:p>
            <a:pPr algn="ctr" defTabSz="904875"/>
            <a:endParaRPr lang="sv-SE" sz="2800" b="0" dirty="0"/>
          </a:p>
        </p:txBody>
      </p:sp>
      <p:sp>
        <p:nvSpPr>
          <p:cNvPr id="12" name="textruta 11"/>
          <p:cNvSpPr txBox="1"/>
          <p:nvPr/>
        </p:nvSpPr>
        <p:spPr>
          <a:xfrm>
            <a:off x="1975223" y="292100"/>
            <a:ext cx="6496424" cy="830997"/>
          </a:xfrm>
          <a:prstGeom prst="rect">
            <a:avLst/>
          </a:prstGeom>
          <a:noFill/>
        </p:spPr>
        <p:txBody>
          <a:bodyPr wrap="square" rtlCol="0">
            <a:spAutoFit/>
          </a:bodyPr>
          <a:lstStyle/>
          <a:p>
            <a:r>
              <a:rPr lang="sv-SE" sz="2400" dirty="0" smtClean="0"/>
              <a:t>Kompetensutveckling för</a:t>
            </a:r>
          </a:p>
          <a:p>
            <a:r>
              <a:rPr lang="sv-SE" sz="2400" dirty="0" smtClean="0"/>
              <a:t>”Certifierad rekryteringsspecialist ”</a:t>
            </a:r>
            <a:endParaRPr lang="sv-SE"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2682" y="236054"/>
            <a:ext cx="8099425" cy="1139825"/>
          </a:xfrm>
        </p:spPr>
        <p:txBody>
          <a:bodyPr/>
          <a:lstStyle/>
          <a:p>
            <a:r>
              <a:rPr lang="sv-SE" dirty="0" smtClean="0"/>
              <a:t>Påbyggnadsmoduler</a:t>
            </a:r>
            <a:endParaRPr lang="sv-SE" dirty="0"/>
          </a:p>
        </p:txBody>
      </p:sp>
      <p:graphicFrame>
        <p:nvGraphicFramePr>
          <p:cNvPr id="4" name="Platshållare för innehåll 3"/>
          <p:cNvGraphicFramePr>
            <a:graphicFrameLocks noGrp="1"/>
          </p:cNvGraphicFramePr>
          <p:nvPr>
            <p:ph idx="1"/>
          </p:nvPr>
        </p:nvGraphicFramePr>
        <p:xfrm>
          <a:off x="423555" y="1481635"/>
          <a:ext cx="7791450" cy="486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Andra målgrupper – med </a:t>
            </a:r>
            <a:r>
              <a:rPr lang="sv-SE" smtClean="0"/>
              <a:t>anpassat innehåll</a:t>
            </a:r>
            <a:endParaRPr lang="sv-SE" dirty="0"/>
          </a:p>
        </p:txBody>
      </p:sp>
      <p:graphicFrame>
        <p:nvGraphicFramePr>
          <p:cNvPr id="4" name="Platshållare för innehåll 3"/>
          <p:cNvGraphicFramePr>
            <a:graphicFrameLocks noGrp="1"/>
          </p:cNvGraphicFramePr>
          <p:nvPr>
            <p:ph idx="1"/>
          </p:nvPr>
        </p:nvGraphicFramePr>
        <p:xfrm>
          <a:off x="450850" y="2000250"/>
          <a:ext cx="7791450" cy="387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Relocationtjänster</a:t>
            </a:r>
            <a:endParaRPr lang="sv-SE" dirty="0"/>
          </a:p>
        </p:txBody>
      </p:sp>
      <p:sp>
        <p:nvSpPr>
          <p:cNvPr id="3" name="Platshållare för innehåll 2"/>
          <p:cNvSpPr>
            <a:spLocks noGrp="1"/>
          </p:cNvSpPr>
          <p:nvPr>
            <p:ph idx="1"/>
          </p:nvPr>
        </p:nvSpPr>
        <p:spPr/>
        <p:txBody>
          <a:bodyPr/>
          <a:lstStyle/>
          <a:p>
            <a:pPr>
              <a:buNone/>
            </a:pPr>
            <a:endParaRPr lang="sv-SE" dirty="0" smtClean="0"/>
          </a:p>
          <a:p>
            <a:r>
              <a:rPr lang="sv-SE" dirty="0" smtClean="0"/>
              <a:t>”PAKET”</a:t>
            </a:r>
          </a:p>
          <a:p>
            <a:pPr lvl="1"/>
            <a:r>
              <a:rPr lang="sv-SE" dirty="0" smtClean="0"/>
              <a:t>Familj, Par, Singel</a:t>
            </a:r>
          </a:p>
          <a:p>
            <a:pPr lvl="1"/>
            <a:r>
              <a:rPr lang="sv-SE" dirty="0" smtClean="0"/>
              <a:t>Inom och utom EU    </a:t>
            </a:r>
          </a:p>
          <a:p>
            <a:pPr lvl="1"/>
            <a:r>
              <a:rPr lang="sv-SE" dirty="0" err="1" smtClean="0"/>
              <a:t>Previsit</a:t>
            </a:r>
            <a:r>
              <a:rPr lang="sv-SE" dirty="0" smtClean="0"/>
              <a:t> (i samband med rekrytering), Ankomst och Avresa   </a:t>
            </a:r>
          </a:p>
          <a:p>
            <a:pPr lvl="1"/>
            <a:endParaRPr lang="sv-SE" dirty="0" smtClean="0"/>
          </a:p>
          <a:p>
            <a:pPr lvl="1"/>
            <a:r>
              <a:rPr lang="sv-SE" i="1" dirty="0" smtClean="0">
                <a:solidFill>
                  <a:srgbClr val="61ACD1"/>
                </a:solidFill>
              </a:rPr>
              <a:t>Kontaktperson LTH : Julia Edgerton</a:t>
            </a:r>
          </a:p>
          <a:p>
            <a:pPr lvl="1">
              <a:buNone/>
            </a:pPr>
            <a:r>
              <a:rPr lang="sv-SE" dirty="0" smtClean="0"/>
              <a:t>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err="1" smtClean="0"/>
              <a:t>Relocation</a:t>
            </a:r>
            <a:endParaRPr lang="sv-SE" dirty="0"/>
          </a:p>
        </p:txBody>
      </p:sp>
      <p:sp>
        <p:nvSpPr>
          <p:cNvPr id="7" name="Platshållare för innehåll 6"/>
          <p:cNvSpPr>
            <a:spLocks noGrp="1"/>
          </p:cNvSpPr>
          <p:nvPr>
            <p:ph idx="1"/>
          </p:nvPr>
        </p:nvSpPr>
        <p:spPr/>
        <p:txBody>
          <a:bodyPr/>
          <a:lstStyle/>
          <a:p>
            <a:r>
              <a:rPr lang="sv-SE" dirty="0" smtClean="0"/>
              <a:t>Exempel tjänster </a:t>
            </a:r>
            <a:r>
              <a:rPr lang="sv-SE" dirty="0" err="1" smtClean="0"/>
              <a:t>previsit</a:t>
            </a:r>
            <a:r>
              <a:rPr lang="sv-SE" dirty="0" smtClean="0"/>
              <a:t> (vid rekrytering)</a:t>
            </a:r>
          </a:p>
          <a:p>
            <a:pPr lvl="1"/>
            <a:r>
              <a:rPr lang="sv-SE" dirty="0" smtClean="0"/>
              <a:t>Info bostadsmarknad</a:t>
            </a:r>
          </a:p>
          <a:p>
            <a:pPr lvl="1"/>
            <a:r>
              <a:rPr lang="sv-SE" dirty="0" smtClean="0"/>
              <a:t>Expertrådgivning levnadskostnadsberäkning, skatter, socialförsäkringssystem, pensioner mm</a:t>
            </a:r>
          </a:p>
          <a:p>
            <a:pPr lvl="1"/>
            <a:r>
              <a:rPr lang="sv-SE" dirty="0" smtClean="0"/>
              <a:t>Medföljande, arbetsmarknad</a:t>
            </a:r>
          </a:p>
          <a:p>
            <a:pPr lvl="1"/>
            <a:r>
              <a:rPr lang="sv-SE" dirty="0" smtClean="0"/>
              <a:t>Utbildningssystem, skolor…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Relocationtjänster</a:t>
            </a:r>
            <a:r>
              <a:rPr lang="sv-SE" dirty="0" smtClean="0"/>
              <a:t>	</a:t>
            </a:r>
            <a:endParaRPr lang="sv-SE" dirty="0"/>
          </a:p>
        </p:txBody>
      </p:sp>
      <p:sp>
        <p:nvSpPr>
          <p:cNvPr id="3" name="Platshållare för innehåll 2"/>
          <p:cNvSpPr>
            <a:spLocks noGrp="1"/>
          </p:cNvSpPr>
          <p:nvPr>
            <p:ph idx="1"/>
          </p:nvPr>
        </p:nvSpPr>
        <p:spPr/>
        <p:txBody>
          <a:bodyPr/>
          <a:lstStyle/>
          <a:p>
            <a:r>
              <a:rPr lang="sv-SE" dirty="0" smtClean="0"/>
              <a:t>Exempel på tjänster ankomst:</a:t>
            </a:r>
          </a:p>
          <a:p>
            <a:pPr lvl="1"/>
            <a:r>
              <a:rPr lang="sv-SE" dirty="0" smtClean="0"/>
              <a:t>Hitta bostad</a:t>
            </a:r>
          </a:p>
          <a:p>
            <a:pPr lvl="1"/>
            <a:r>
              <a:rPr lang="sv-SE" dirty="0" smtClean="0"/>
              <a:t>Regional orientering</a:t>
            </a:r>
          </a:p>
          <a:p>
            <a:pPr lvl="1"/>
            <a:r>
              <a:rPr lang="sv-SE" dirty="0" smtClean="0"/>
              <a:t>Skolor</a:t>
            </a:r>
          </a:p>
          <a:p>
            <a:pPr lvl="1"/>
            <a:r>
              <a:rPr lang="sv-SE" dirty="0" smtClean="0"/>
              <a:t>Försäkringar</a:t>
            </a:r>
          </a:p>
          <a:p>
            <a:pPr lvl="1"/>
            <a:r>
              <a:rPr lang="sv-SE" dirty="0" smtClean="0"/>
              <a:t>Tillstånd</a:t>
            </a:r>
          </a:p>
          <a:p>
            <a:pPr lvl="1"/>
            <a:r>
              <a:rPr lang="sv-SE" dirty="0" smtClean="0"/>
              <a:t>Osv. </a:t>
            </a:r>
          </a:p>
          <a:p>
            <a:pPr lvl="2">
              <a:buNone/>
            </a:pPr>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Meriteringsanställning</a:t>
            </a:r>
            <a:br>
              <a:rPr lang="sv-SE" dirty="0" smtClean="0"/>
            </a:br>
            <a:endParaRPr lang="sv-SE" dirty="0"/>
          </a:p>
        </p:txBody>
      </p:sp>
      <p:sp>
        <p:nvSpPr>
          <p:cNvPr id="3" name="Platshållare för innehåll 2"/>
          <p:cNvSpPr>
            <a:spLocks noGrp="1"/>
          </p:cNvSpPr>
          <p:nvPr>
            <p:ph idx="1"/>
          </p:nvPr>
        </p:nvSpPr>
        <p:spPr>
          <a:xfrm>
            <a:off x="657538" y="1848670"/>
            <a:ext cx="7587440" cy="4380680"/>
          </a:xfrm>
        </p:spPr>
        <p:txBody>
          <a:bodyPr/>
          <a:lstStyle/>
          <a:p>
            <a:r>
              <a:rPr lang="sv-SE" dirty="0" smtClean="0"/>
              <a:t>HF §12 a/b – från 2012 08 15</a:t>
            </a:r>
          </a:p>
          <a:p>
            <a:r>
              <a:rPr lang="sv-SE" dirty="0" smtClean="0"/>
              <a:t>Längst 4 år</a:t>
            </a:r>
          </a:p>
          <a:p>
            <a:r>
              <a:rPr lang="sv-SE" dirty="0" smtClean="0"/>
              <a:t>Skall utveckla sin självständighet som forskare och få meriter som kan ge behörighet för ”högre” läraranställning</a:t>
            </a:r>
          </a:p>
          <a:p>
            <a:r>
              <a:rPr lang="sv-SE" dirty="0" smtClean="0"/>
              <a:t>Kan förlängas p g a sjukdom, föräldraledighet, eller särskilda skäl som längst till  6 år.</a:t>
            </a:r>
          </a:p>
          <a:p>
            <a:r>
              <a:rPr lang="sv-SE" dirty="0" smtClean="0"/>
              <a:t>Behörighet doktorsexamen (7 år före ansökningstidens utgång  el. motsvarande vetenskaplig kompetens, får företräde.</a:t>
            </a:r>
          </a:p>
          <a:p>
            <a:r>
              <a:rPr lang="sv-SE" dirty="0" smtClean="0"/>
              <a:t>Kan ej anställas enl. LAS inom 6 månader därefter!</a:t>
            </a:r>
          </a:p>
          <a:p>
            <a:pPr>
              <a:buNone/>
            </a:pPr>
            <a:endParaRPr lang="sv-SE" dirty="0" smtClean="0"/>
          </a:p>
          <a:p>
            <a:pPr>
              <a:buNone/>
            </a:pPr>
            <a:r>
              <a:rPr lang="sv-SE" dirty="0" smtClean="0"/>
              <a:t>.</a:t>
            </a:r>
          </a:p>
          <a:p>
            <a:pPr>
              <a:buNone/>
            </a:pP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Anställningsformer som tillämpas vid LTH</a:t>
            </a:r>
            <a:endParaRPr lang="sv-SE" dirty="0"/>
          </a:p>
        </p:txBody>
      </p:sp>
      <p:sp>
        <p:nvSpPr>
          <p:cNvPr id="3" name="Platshållare för innehåll 2"/>
          <p:cNvSpPr>
            <a:spLocks noGrp="1"/>
          </p:cNvSpPr>
          <p:nvPr>
            <p:ph idx="1"/>
          </p:nvPr>
        </p:nvSpPr>
        <p:spPr>
          <a:xfrm>
            <a:off x="657538" y="1848670"/>
            <a:ext cx="7587440" cy="4866455"/>
          </a:xfrm>
        </p:spPr>
        <p:txBody>
          <a:bodyPr/>
          <a:lstStyle/>
          <a:p>
            <a:r>
              <a:rPr lang="sv-SE" dirty="0" smtClean="0"/>
              <a:t>Anställningsordningen på LU säger: </a:t>
            </a:r>
          </a:p>
          <a:p>
            <a:pPr>
              <a:buNone/>
            </a:pPr>
            <a:r>
              <a:rPr lang="sv-SE" dirty="0" smtClean="0"/>
              <a:t>” </a:t>
            </a:r>
            <a:r>
              <a:rPr lang="sv-SE" i="1" dirty="0" smtClean="0"/>
              <a:t>Utgångspunkten är att alla anställningar som avser utbildning och forskning ska vara läraranställningar”</a:t>
            </a:r>
          </a:p>
          <a:p>
            <a:pPr>
              <a:buNone/>
            </a:pPr>
            <a:endParaRPr lang="sv-SE" i="1" dirty="0" smtClean="0"/>
          </a:p>
          <a:p>
            <a:pPr>
              <a:buNone/>
            </a:pPr>
            <a:r>
              <a:rPr lang="sv-SE" i="1" dirty="0" smtClean="0"/>
              <a:t>Fördel: </a:t>
            </a:r>
          </a:p>
          <a:p>
            <a:r>
              <a:rPr lang="sv-SE" dirty="0" smtClean="0"/>
              <a:t>Tydliga karriärvägar – kan befordras</a:t>
            </a:r>
          </a:p>
          <a:p>
            <a:r>
              <a:rPr lang="sv-SE" dirty="0" smtClean="0"/>
              <a:t>Bättre för den enskilde att kunna söka externa medel, viktigt på LTH</a:t>
            </a:r>
          </a:p>
          <a:p>
            <a:r>
              <a:rPr lang="sv-SE" dirty="0" smtClean="0"/>
              <a:t>Följer lärartidsavtalet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Förslag LTH</a:t>
            </a:r>
            <a:endParaRPr lang="sv-SE" dirty="0"/>
          </a:p>
        </p:txBody>
      </p:sp>
      <p:graphicFrame>
        <p:nvGraphicFramePr>
          <p:cNvPr id="4" name="Platshållare för innehåll 3"/>
          <p:cNvGraphicFramePr>
            <a:graphicFrameLocks noGrp="1"/>
          </p:cNvGraphicFramePr>
          <p:nvPr>
            <p:ph idx="1"/>
          </p:nvPr>
        </p:nvGraphicFramePr>
        <p:xfrm>
          <a:off x="574418" y="1647825"/>
          <a:ext cx="7791450" cy="427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 5"/>
          <p:cNvSpPr/>
          <p:nvPr/>
        </p:nvSpPr>
        <p:spPr bwMode="auto">
          <a:xfrm>
            <a:off x="0" y="3181350"/>
            <a:ext cx="1219200" cy="115252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l" defTabSz="904875" rtl="0" eaLnBrk="1" fontAlgn="base" latinLnBrk="0" hangingPunct="1">
              <a:lnSpc>
                <a:spcPct val="100000"/>
              </a:lnSpc>
              <a:spcBef>
                <a:spcPct val="0"/>
              </a:spcBef>
              <a:spcAft>
                <a:spcPct val="0"/>
              </a:spcAft>
              <a:buClrTx/>
              <a:buSzTx/>
              <a:buFontTx/>
              <a:buNone/>
              <a:tabLst/>
            </a:pPr>
            <a:r>
              <a:rPr lang="sv-S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D</a:t>
            </a:r>
            <a:r>
              <a:rPr kumimoji="0" lang="sv-SE" sz="180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oktorand</a:t>
            </a:r>
          </a:p>
        </p:txBody>
      </p:sp>
      <p:sp>
        <p:nvSpPr>
          <p:cNvPr id="7" name="Ellips 6"/>
          <p:cNvSpPr/>
          <p:nvPr/>
        </p:nvSpPr>
        <p:spPr bwMode="auto">
          <a:xfrm>
            <a:off x="190500" y="4638675"/>
            <a:ext cx="1219200" cy="115252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l" defTabSz="904875" rtl="0" eaLnBrk="1" fontAlgn="base" latinLnBrk="0" hangingPunct="1">
              <a:lnSpc>
                <a:spcPct val="100000"/>
              </a:lnSpc>
              <a:spcBef>
                <a:spcPct val="0"/>
              </a:spcBef>
              <a:spcAft>
                <a:spcPct val="0"/>
              </a:spcAft>
              <a:buClrTx/>
              <a:buSzTx/>
              <a:buFontTx/>
              <a:buNone/>
              <a:tabLst/>
            </a:pPr>
            <a:r>
              <a:rPr kumimoji="0" lang="sv-SE" sz="200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Post</a:t>
            </a:r>
            <a:r>
              <a:rPr kumimoji="0" lang="sv-SE" sz="2000" i="0" u="none" strike="noStrike" normalizeH="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 </a:t>
            </a:r>
            <a:r>
              <a:rPr kumimoji="0" lang="sv-SE" sz="2000" i="0" u="none" strike="noStrike" normalizeH="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doc</a:t>
            </a:r>
            <a:endParaRPr kumimoji="0" lang="sv-SE" sz="200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
        <p:nvSpPr>
          <p:cNvPr id="8" name="Ellips 7"/>
          <p:cNvSpPr/>
          <p:nvPr/>
        </p:nvSpPr>
        <p:spPr bwMode="auto">
          <a:xfrm>
            <a:off x="1295400" y="2295525"/>
            <a:ext cx="1238250" cy="115252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l" defTabSz="904875" rtl="0" eaLnBrk="1" fontAlgn="base" latinLnBrk="0" hangingPunct="1">
              <a:lnSpc>
                <a:spcPct val="100000"/>
              </a:lnSpc>
              <a:spcBef>
                <a:spcPct val="0"/>
              </a:spcBef>
              <a:spcAft>
                <a:spcPct val="0"/>
              </a:spcAft>
              <a:buClrTx/>
              <a:buSzTx/>
              <a:buFontTx/>
              <a:buNone/>
              <a:tabLst/>
            </a:pPr>
            <a:r>
              <a:rPr kumimoji="0" lang="sv-SE" sz="2000" i="0" u="none" strike="noStrike" normalizeH="0" baseline="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När-ings-liv</a:t>
            </a:r>
            <a:endParaRPr kumimoji="0" lang="sv-SE" sz="200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
        <p:nvSpPr>
          <p:cNvPr id="9" name="Ellips 8"/>
          <p:cNvSpPr/>
          <p:nvPr/>
        </p:nvSpPr>
        <p:spPr bwMode="auto">
          <a:xfrm>
            <a:off x="1790700" y="5086350"/>
            <a:ext cx="1219200" cy="115252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l" defTabSz="904875" rtl="0" eaLnBrk="1" fontAlgn="base" latinLnBrk="0" hangingPunct="1">
              <a:lnSpc>
                <a:spcPct val="100000"/>
              </a:lnSpc>
              <a:spcBef>
                <a:spcPct val="0"/>
              </a:spcBef>
              <a:spcAft>
                <a:spcPct val="0"/>
              </a:spcAft>
              <a:buClrTx/>
              <a:buSzTx/>
              <a:buFontTx/>
              <a:buNone/>
              <a:tabLst/>
            </a:pPr>
            <a:r>
              <a:rPr kumimoji="0" lang="sv-SE" sz="151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Forskare/post</a:t>
            </a:r>
            <a:r>
              <a:rPr kumimoji="0" lang="sv-SE" sz="1510" i="0" u="none" strike="noStrike" normalizeH="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 doktor</a:t>
            </a:r>
            <a:endParaRPr kumimoji="0" lang="sv-SE" sz="1510"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cxnSp>
        <p:nvCxnSpPr>
          <p:cNvPr id="11" name="Rak pil 10"/>
          <p:cNvCxnSpPr/>
          <p:nvPr/>
        </p:nvCxnSpPr>
        <p:spPr bwMode="auto">
          <a:xfrm>
            <a:off x="1933575" y="3495675"/>
            <a:ext cx="38100" cy="59055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3" name="Rak pil 12"/>
          <p:cNvCxnSpPr/>
          <p:nvPr/>
        </p:nvCxnSpPr>
        <p:spPr bwMode="auto">
          <a:xfrm>
            <a:off x="1162050" y="4048125"/>
            <a:ext cx="666750" cy="24765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5" name="Rak pil 14"/>
          <p:cNvCxnSpPr/>
          <p:nvPr/>
        </p:nvCxnSpPr>
        <p:spPr bwMode="auto">
          <a:xfrm flipV="1">
            <a:off x="1285875" y="4400550"/>
            <a:ext cx="542925" cy="4476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Rak pil 16"/>
          <p:cNvCxnSpPr/>
          <p:nvPr/>
        </p:nvCxnSpPr>
        <p:spPr bwMode="auto">
          <a:xfrm flipH="1" flipV="1">
            <a:off x="2066925" y="4429125"/>
            <a:ext cx="180975" cy="609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sld>
</file>

<file path=ppt/theme/theme1.xml><?xml version="1.0" encoding="utf-8"?>
<a:theme xmlns:a="http://schemas.openxmlformats.org/drawingml/2006/main" name="LU_PPT-mall_2012_SV_120620">
  <a:themeElements>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LU_PPT-mall_2012_SV_120620</Template>
  <TotalTime>405</TotalTime>
  <Words>919</Words>
  <Application>Microsoft Office PowerPoint</Application>
  <PresentationFormat>Anpassad</PresentationFormat>
  <Paragraphs>277</Paragraphs>
  <Slides>27</Slides>
  <Notes>2</Notes>
  <HiddenSlides>0</HiddenSlides>
  <MMClips>0</MMClips>
  <ScaleCrop>false</ScaleCrop>
  <HeadingPairs>
    <vt:vector size="6" baseType="variant">
      <vt:variant>
        <vt:lpstr>Tema</vt:lpstr>
      </vt:variant>
      <vt:variant>
        <vt:i4>1</vt:i4>
      </vt:variant>
      <vt:variant>
        <vt:lpstr>Serverprogram för OLE-inbäddning</vt:lpstr>
      </vt:variant>
      <vt:variant>
        <vt:i4>1</vt:i4>
      </vt:variant>
      <vt:variant>
        <vt:lpstr>Bildrubriker</vt:lpstr>
      </vt:variant>
      <vt:variant>
        <vt:i4>27</vt:i4>
      </vt:variant>
    </vt:vector>
  </HeadingPairs>
  <TitlesOfParts>
    <vt:vector size="29" baseType="lpstr">
      <vt:lpstr>LU_PPT-mall_2012_SV_120620</vt:lpstr>
      <vt:lpstr>Microsoft Office Excel 97-2003 Worksheet</vt:lpstr>
      <vt:lpstr>Den 13 november 2012 </vt:lpstr>
      <vt:lpstr>13 november 2012</vt:lpstr>
      <vt:lpstr>Relocationtjänster</vt:lpstr>
      <vt:lpstr>Relocation</vt:lpstr>
      <vt:lpstr>Relocationtjänster </vt:lpstr>
      <vt:lpstr>Bild 6</vt:lpstr>
      <vt:lpstr>Meriteringsanställning </vt:lpstr>
      <vt:lpstr>Anställningsformer som tillämpas vid LTH</vt:lpstr>
      <vt:lpstr>Förslag LTH</vt:lpstr>
      <vt:lpstr>Andra titlar </vt:lpstr>
      <vt:lpstr>Bild 11</vt:lpstr>
      <vt:lpstr>Återkommande enkät för anställda som ett led i strategiskt personalpolitiskt utvecklingsarbete</vt:lpstr>
      <vt:lpstr>Bild 13</vt:lpstr>
      <vt:lpstr>Bild 14</vt:lpstr>
      <vt:lpstr>Bild 15</vt:lpstr>
      <vt:lpstr>Bild 16</vt:lpstr>
      <vt:lpstr>Bild 17</vt:lpstr>
      <vt:lpstr>Bild 18</vt:lpstr>
      <vt:lpstr>Bild 19</vt:lpstr>
      <vt:lpstr>Bild 20</vt:lpstr>
      <vt:lpstr>Bild 21</vt:lpstr>
      <vt:lpstr>Bild 22</vt:lpstr>
      <vt:lpstr>Bild 23</vt:lpstr>
      <vt:lpstr>Utbildning till  ”Rekryteringsexpert vid LU”</vt:lpstr>
      <vt:lpstr>  </vt:lpstr>
      <vt:lpstr>Påbyggnadsmoduler</vt:lpstr>
      <vt:lpstr>Andra målgrupper – med anpassat innehåll</vt:lpstr>
    </vt:vector>
  </TitlesOfParts>
  <Company>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sonja.meiby</dc:creator>
  <cp:lastModifiedBy>anne.berg</cp:lastModifiedBy>
  <cp:revision>108</cp:revision>
  <cp:lastPrinted>2011-10-27T13:44:15Z</cp:lastPrinted>
  <dcterms:created xsi:type="dcterms:W3CDTF">2012-07-26T08:46:22Z</dcterms:created>
  <dcterms:modified xsi:type="dcterms:W3CDTF">2012-11-16T11:06:13Z</dcterms:modified>
</cp:coreProperties>
</file>