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8350" cy="9145588"/>
  <p:notesSz cx="9144000" cy="6858000"/>
  <p:defaultTextStyle>
    <a:defPPr>
      <a:defRPr lang="sv-SE"/>
    </a:defPPr>
    <a:lvl1pPr marL="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98" y="-78"/>
      </p:cViewPr>
      <p:guideLst>
        <p:guide orient="horz" pos="288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876" y="2841061"/>
            <a:ext cx="10368598" cy="196037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9753" y="5182500"/>
            <a:ext cx="8538845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9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75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43804" y="366248"/>
            <a:ext cx="2744629" cy="78033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918" y="366248"/>
            <a:ext cx="8030580" cy="78033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75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1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585" y="5876888"/>
            <a:ext cx="10368598" cy="181641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585" y="3876291"/>
            <a:ext cx="10368598" cy="200059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8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6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4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9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9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6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8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917" y="2133971"/>
            <a:ext cx="5387605" cy="603566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0828" y="2133971"/>
            <a:ext cx="5387605" cy="603566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9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918" y="2047173"/>
            <a:ext cx="5389723" cy="8531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813" indent="0">
              <a:buNone/>
              <a:defRPr sz="2700" b="1"/>
            </a:lvl2pPr>
            <a:lvl3pPr marL="1219627" indent="0">
              <a:buNone/>
              <a:defRPr sz="2400" b="1"/>
            </a:lvl3pPr>
            <a:lvl4pPr marL="1829440" indent="0">
              <a:buNone/>
              <a:defRPr sz="2100" b="1"/>
            </a:lvl4pPr>
            <a:lvl5pPr marL="2439253" indent="0">
              <a:buNone/>
              <a:defRPr sz="2100" b="1"/>
            </a:lvl5pPr>
            <a:lvl6pPr marL="3049067" indent="0">
              <a:buNone/>
              <a:defRPr sz="2100" b="1"/>
            </a:lvl6pPr>
            <a:lvl7pPr marL="3658880" indent="0">
              <a:buNone/>
              <a:defRPr sz="2100" b="1"/>
            </a:lvl7pPr>
            <a:lvl8pPr marL="4268694" indent="0">
              <a:buNone/>
              <a:defRPr sz="2100" b="1"/>
            </a:lvl8pPr>
            <a:lvl9pPr marL="4878507" indent="0">
              <a:buNone/>
              <a:defRPr sz="21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918" y="2900337"/>
            <a:ext cx="5389723" cy="526929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6593" y="2047173"/>
            <a:ext cx="5391840" cy="8531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813" indent="0">
              <a:buNone/>
              <a:defRPr sz="2700" b="1"/>
            </a:lvl2pPr>
            <a:lvl3pPr marL="1219627" indent="0">
              <a:buNone/>
              <a:defRPr sz="2400" b="1"/>
            </a:lvl3pPr>
            <a:lvl4pPr marL="1829440" indent="0">
              <a:buNone/>
              <a:defRPr sz="2100" b="1"/>
            </a:lvl4pPr>
            <a:lvl5pPr marL="2439253" indent="0">
              <a:buNone/>
              <a:defRPr sz="2100" b="1"/>
            </a:lvl5pPr>
            <a:lvl6pPr marL="3049067" indent="0">
              <a:buNone/>
              <a:defRPr sz="2100" b="1"/>
            </a:lvl6pPr>
            <a:lvl7pPr marL="3658880" indent="0">
              <a:buNone/>
              <a:defRPr sz="2100" b="1"/>
            </a:lvl7pPr>
            <a:lvl8pPr marL="4268694" indent="0">
              <a:buNone/>
              <a:defRPr sz="2100" b="1"/>
            </a:lvl8pPr>
            <a:lvl9pPr marL="4878507" indent="0">
              <a:buNone/>
              <a:defRPr sz="21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6593" y="2900337"/>
            <a:ext cx="5391840" cy="526929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14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30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918" y="364130"/>
            <a:ext cx="4013173" cy="154966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9216" y="364131"/>
            <a:ext cx="6819216" cy="780550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918" y="1913800"/>
            <a:ext cx="4013173" cy="6255837"/>
          </a:xfrm>
        </p:spPr>
        <p:txBody>
          <a:bodyPr/>
          <a:lstStyle>
            <a:lvl1pPr marL="0" indent="0">
              <a:buNone/>
              <a:defRPr sz="1900"/>
            </a:lvl1pPr>
            <a:lvl2pPr marL="609813" indent="0">
              <a:buNone/>
              <a:defRPr sz="1600"/>
            </a:lvl2pPr>
            <a:lvl3pPr marL="1219627" indent="0">
              <a:buNone/>
              <a:defRPr sz="1300"/>
            </a:lvl3pPr>
            <a:lvl4pPr marL="1829440" indent="0">
              <a:buNone/>
              <a:defRPr sz="1200"/>
            </a:lvl4pPr>
            <a:lvl5pPr marL="2439253" indent="0">
              <a:buNone/>
              <a:defRPr sz="1200"/>
            </a:lvl5pPr>
            <a:lvl6pPr marL="3049067" indent="0">
              <a:buNone/>
              <a:defRPr sz="1200"/>
            </a:lvl6pPr>
            <a:lvl7pPr marL="3658880" indent="0">
              <a:buNone/>
              <a:defRPr sz="1200"/>
            </a:lvl7pPr>
            <a:lvl8pPr marL="4268694" indent="0">
              <a:buNone/>
              <a:defRPr sz="1200"/>
            </a:lvl8pPr>
            <a:lvl9pPr marL="4878507" indent="0">
              <a:buNone/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73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0962" y="6401912"/>
            <a:ext cx="7319010" cy="7557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90962" y="817175"/>
            <a:ext cx="7319010" cy="5487353"/>
          </a:xfrm>
        </p:spPr>
        <p:txBody>
          <a:bodyPr/>
          <a:lstStyle>
            <a:lvl1pPr marL="0" indent="0">
              <a:buNone/>
              <a:defRPr sz="4300"/>
            </a:lvl1pPr>
            <a:lvl2pPr marL="609813" indent="0">
              <a:buNone/>
              <a:defRPr sz="3700"/>
            </a:lvl2pPr>
            <a:lvl3pPr marL="1219627" indent="0">
              <a:buNone/>
              <a:defRPr sz="3200"/>
            </a:lvl3pPr>
            <a:lvl4pPr marL="1829440" indent="0">
              <a:buNone/>
              <a:defRPr sz="2700"/>
            </a:lvl4pPr>
            <a:lvl5pPr marL="2439253" indent="0">
              <a:buNone/>
              <a:defRPr sz="2700"/>
            </a:lvl5pPr>
            <a:lvl6pPr marL="3049067" indent="0">
              <a:buNone/>
              <a:defRPr sz="2700"/>
            </a:lvl6pPr>
            <a:lvl7pPr marL="3658880" indent="0">
              <a:buNone/>
              <a:defRPr sz="2700"/>
            </a:lvl7pPr>
            <a:lvl8pPr marL="4268694" indent="0">
              <a:buNone/>
              <a:defRPr sz="2700"/>
            </a:lvl8pPr>
            <a:lvl9pPr marL="4878507" indent="0">
              <a:buNone/>
              <a:defRPr sz="27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90962" y="7157693"/>
            <a:ext cx="7319010" cy="1073336"/>
          </a:xfrm>
        </p:spPr>
        <p:txBody>
          <a:bodyPr/>
          <a:lstStyle>
            <a:lvl1pPr marL="0" indent="0">
              <a:buNone/>
              <a:defRPr sz="1900"/>
            </a:lvl1pPr>
            <a:lvl2pPr marL="609813" indent="0">
              <a:buNone/>
              <a:defRPr sz="1600"/>
            </a:lvl2pPr>
            <a:lvl3pPr marL="1219627" indent="0">
              <a:buNone/>
              <a:defRPr sz="1300"/>
            </a:lvl3pPr>
            <a:lvl4pPr marL="1829440" indent="0">
              <a:buNone/>
              <a:defRPr sz="1200"/>
            </a:lvl4pPr>
            <a:lvl5pPr marL="2439253" indent="0">
              <a:buNone/>
              <a:defRPr sz="1200"/>
            </a:lvl5pPr>
            <a:lvl6pPr marL="3049067" indent="0">
              <a:buNone/>
              <a:defRPr sz="1200"/>
            </a:lvl6pPr>
            <a:lvl7pPr marL="3658880" indent="0">
              <a:buNone/>
              <a:defRPr sz="1200"/>
            </a:lvl7pPr>
            <a:lvl8pPr marL="4268694" indent="0">
              <a:buNone/>
              <a:defRPr sz="1200"/>
            </a:lvl8pPr>
            <a:lvl9pPr marL="4878507" indent="0">
              <a:buNone/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35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918" y="366247"/>
            <a:ext cx="10978515" cy="1524265"/>
          </a:xfrm>
          <a:prstGeom prst="rect">
            <a:avLst/>
          </a:prstGeom>
        </p:spPr>
        <p:txBody>
          <a:bodyPr vert="horz" lIns="121963" tIns="60981" rIns="121963" bIns="60981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918" y="2133971"/>
            <a:ext cx="10978515" cy="6035665"/>
          </a:xfrm>
          <a:prstGeom prst="rect">
            <a:avLst/>
          </a:prstGeom>
        </p:spPr>
        <p:txBody>
          <a:bodyPr vert="horz" lIns="121963" tIns="60981" rIns="121963" bIns="60981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917" y="8476606"/>
            <a:ext cx="2846282" cy="486918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CD0F-FEB6-4123-ABBF-4E18FE6E5FF6}" type="datetimeFigureOut">
              <a:rPr lang="sv-SE" smtClean="0"/>
              <a:t>2013-04-16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7770" y="8476606"/>
            <a:ext cx="3862811" cy="486918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42151" y="8476606"/>
            <a:ext cx="2846282" cy="486918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7F3D-02B8-414B-A054-A15F945FE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89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62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360" indent="-457360" algn="l" defTabSz="121962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947" indent="-381133" algn="l" defTabSz="121962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53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347" indent="-304907" algn="l" defTabSz="12196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160" indent="-304907" algn="l" defTabSz="121962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97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787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600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414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81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2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4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25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06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8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694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0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98975" y="1548458"/>
            <a:ext cx="7416547" cy="936104"/>
          </a:xfrm>
        </p:spPr>
        <p:txBody>
          <a:bodyPr>
            <a:normAutofit fontScale="90000"/>
          </a:bodyPr>
          <a:lstStyle/>
          <a:p>
            <a:pPr algn="l"/>
            <a:r>
              <a:rPr lang="sv-SE" sz="6100" b="1" spc="1000" baseline="30000" dirty="0">
                <a:solidFill>
                  <a:srgbClr val="9C6114"/>
                </a:solidFill>
                <a:latin typeface="Adobe Garamond Pro" pitchFamily="18" charset="0"/>
              </a:rPr>
              <a:t>Disputation</a:t>
            </a:r>
            <a:r>
              <a:rPr lang="sv-SE" sz="5400" b="1" baseline="30000" dirty="0"/>
              <a:t/>
            </a:r>
            <a:br>
              <a:rPr lang="sv-SE" sz="5400" b="1" baseline="30000" dirty="0"/>
            </a:br>
            <a:r>
              <a:rPr lang="sv-SE" sz="2200" b="1" baseline="30000" dirty="0">
                <a:solidFill>
                  <a:srgbClr val="9C6114"/>
                </a:solidFill>
                <a:latin typeface="Frutiger 45 Light" pitchFamily="34" charset="0"/>
              </a:rPr>
              <a:t>INSTITUTIONEN FÖR JORD OCH MILJÖ | 2013</a:t>
            </a:r>
            <a:endParaRPr lang="sv-SE" sz="2200" b="1" dirty="0">
              <a:solidFill>
                <a:srgbClr val="9C6114"/>
              </a:solidFill>
              <a:latin typeface="Frutiger 45 Light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90863" y="3204642"/>
            <a:ext cx="8538845" cy="2952328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5500" b="1" spc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Kullamannen</a:t>
            </a:r>
          </a:p>
          <a:p>
            <a:pPr algn="l"/>
            <a:endParaRPr lang="sv-SE" sz="26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pPr algn="l"/>
            <a:r>
              <a:rPr lang="sv-SE" sz="3500" b="1" spc="5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Periferins </a:t>
            </a:r>
            <a:r>
              <a:rPr lang="sv-SE" sz="3500" b="1" spc="5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micrópolis</a:t>
            </a:r>
            <a:r>
              <a:rPr lang="sv-SE" sz="3500" b="1" spc="5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</a:t>
            </a:r>
          </a:p>
          <a:p>
            <a:pPr algn="l"/>
            <a:r>
              <a:rPr lang="sv-SE" sz="3500" b="1" spc="5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Genus och </a:t>
            </a: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fattiglappar</a:t>
            </a:r>
            <a:endParaRPr lang="sv-SE" sz="2600" b="1" spc="500" baseline="30000" dirty="0">
              <a:latin typeface="Adobe Garamond Pro" pitchFamily="18" charset="0"/>
            </a:endParaRPr>
          </a:p>
          <a:p>
            <a:pPr algn="l"/>
            <a:endParaRPr lang="sv-SE" sz="2600" i="1" baseline="30000" dirty="0" smtClean="0">
              <a:latin typeface="Adobe Garamond Pro" pitchFamily="18" charset="0"/>
            </a:endParaRPr>
          </a:p>
          <a:p>
            <a:pPr algn="l"/>
            <a:endParaRPr lang="sv-SE" sz="2600" i="1" baseline="30000" dirty="0">
              <a:latin typeface="Adobe Garamond Pro" pitchFamily="18" charset="0"/>
            </a:endParaRPr>
          </a:p>
          <a:p>
            <a:pPr algn="l"/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Opponent</a:t>
            </a:r>
            <a:r>
              <a:rPr lang="sv-SE" sz="2600" i="1" spc="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: Professor Kristus </a:t>
            </a:r>
            <a:r>
              <a:rPr lang="sv-SE" sz="2600" i="1" spc="1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Corpi</a:t>
            </a:r>
            <a:r>
              <a:rPr lang="sv-SE" sz="2600" i="1" spc="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, Inst. för art och samhall, </a:t>
            </a:r>
            <a:r>
              <a:rPr lang="sv-SE" sz="2600" i="1" spc="1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Camabridge</a:t>
            </a:r>
            <a:r>
              <a:rPr lang="sv-SE" sz="2600" i="1" spc="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UK</a:t>
            </a:r>
          </a:p>
          <a:p>
            <a:pPr algn="l"/>
            <a:r>
              <a:rPr lang="sv-SE" sz="2600" i="1" spc="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Handledare: Professor Knopp Bara, Inst. för jord och miljö, LTH </a:t>
            </a:r>
            <a:endParaRPr lang="sv-SE" sz="2600" spc="100" baseline="30000" dirty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94519" y="781315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94519" y="7669138"/>
            <a:ext cx="8496944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5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 txBox="1">
            <a:spLocks/>
          </p:cNvSpPr>
          <p:nvPr/>
        </p:nvSpPr>
        <p:spPr>
          <a:xfrm>
            <a:off x="3290863" y="2412554"/>
            <a:ext cx="8538845" cy="2952328"/>
          </a:xfrm>
          <a:prstGeom prst="rect">
            <a:avLst/>
          </a:prstGeom>
        </p:spPr>
        <p:txBody>
          <a:bodyPr vert="horz" lIns="121963" tIns="60981" rIns="121963" bIns="60981" rtlCol="0">
            <a:normAutofit lnSpcReduction="10000"/>
          </a:bodyPr>
          <a:lstStyle>
            <a:lvl1pPr marL="457360" indent="-457360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947" indent="-381133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53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34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16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97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78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60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414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5500" b="1" spc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Kullamannen</a:t>
            </a:r>
          </a:p>
          <a:p>
            <a:endParaRPr lang="sv-SE" sz="2600" b="1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Periferins </a:t>
            </a:r>
            <a:r>
              <a:rPr lang="sv-SE" sz="3500" b="1" spc="5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micrópolis</a:t>
            </a: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</a:t>
            </a: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Genus och fattiglappar</a:t>
            </a:r>
            <a:endParaRPr lang="sv-SE" sz="2600" b="1" spc="500" baseline="30000" dirty="0" smtClean="0">
              <a:latin typeface="Adobe Garamond Pro" pitchFamily="18" charset="0"/>
            </a:endParaRPr>
          </a:p>
          <a:p>
            <a:endParaRPr lang="sv-SE" sz="2600" i="1" baseline="30000" dirty="0" smtClean="0">
              <a:latin typeface="Adobe Garamond Pro" pitchFamily="18" charset="0"/>
            </a:endParaRPr>
          </a:p>
          <a:p>
            <a:endParaRPr lang="sv-SE" sz="2600" i="1" baseline="30000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Opponent: Professor Kristus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Corpi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, Inst. för art och samhall,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Camabridge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UK</a:t>
            </a: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Handledare: Professor Knopp Bara, Inst. för jord och miljö, LTH </a:t>
            </a:r>
            <a:endParaRPr lang="sv-SE" sz="2600" spc="100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94519" y="7597130"/>
            <a:ext cx="8496944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5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94519" y="7669138"/>
            <a:ext cx="8496944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7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 txBox="1">
            <a:spLocks/>
          </p:cNvSpPr>
          <p:nvPr/>
        </p:nvSpPr>
        <p:spPr>
          <a:xfrm>
            <a:off x="3290863" y="2340546"/>
            <a:ext cx="8538845" cy="2952328"/>
          </a:xfrm>
          <a:prstGeom prst="rect">
            <a:avLst/>
          </a:prstGeom>
        </p:spPr>
        <p:txBody>
          <a:bodyPr vert="horz" lIns="121963" tIns="60981" rIns="121963" bIns="60981" rtlCol="0">
            <a:normAutofit lnSpcReduction="10000"/>
          </a:bodyPr>
          <a:lstStyle>
            <a:lvl1pPr marL="457360" indent="-457360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947" indent="-381133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53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34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16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97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78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60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414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5500" b="1" spc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Kullamannen</a:t>
            </a:r>
          </a:p>
          <a:p>
            <a:pPr marL="0" indent="0">
              <a:buNone/>
            </a:pPr>
            <a:endParaRPr lang="sv-SE" sz="2600" b="1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Periferins </a:t>
            </a:r>
            <a:r>
              <a:rPr lang="sv-SE" sz="3500" b="1" spc="5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micrópolis</a:t>
            </a: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</a:t>
            </a: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Genus och fattiglappar</a:t>
            </a:r>
            <a:endParaRPr lang="sv-SE" sz="2600" b="1" spc="500" baseline="30000" dirty="0" smtClean="0">
              <a:latin typeface="Adobe Garamond Pro" pitchFamily="18" charset="0"/>
            </a:endParaRPr>
          </a:p>
          <a:p>
            <a:endParaRPr lang="sv-SE" sz="2600" i="1" baseline="30000" dirty="0" smtClean="0">
              <a:latin typeface="Adobe Garamond Pro" pitchFamily="18" charset="0"/>
            </a:endParaRPr>
          </a:p>
          <a:p>
            <a:pPr marL="0" indent="0">
              <a:buNone/>
            </a:pPr>
            <a:endParaRPr lang="sv-SE" sz="2600" i="1" baseline="30000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Opponent: Professor Kristus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Corpi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, Inst. för art och samhall,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Camabridge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UK</a:t>
            </a: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Handledare: Professor Knopp Bara, Inst. för jord och miljö, LTH </a:t>
            </a:r>
            <a:endParaRPr lang="sv-SE" sz="2600" spc="100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94519" y="7669138"/>
            <a:ext cx="8496944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3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94519" y="7669138"/>
            <a:ext cx="8496944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 txBox="1">
            <a:spLocks/>
          </p:cNvSpPr>
          <p:nvPr/>
        </p:nvSpPr>
        <p:spPr>
          <a:xfrm>
            <a:off x="3290863" y="2412554"/>
            <a:ext cx="8538845" cy="2952328"/>
          </a:xfrm>
          <a:prstGeom prst="rect">
            <a:avLst/>
          </a:prstGeom>
        </p:spPr>
        <p:txBody>
          <a:bodyPr vert="horz" lIns="121963" tIns="60981" rIns="121963" bIns="60981" rtlCol="0">
            <a:normAutofit lnSpcReduction="10000"/>
          </a:bodyPr>
          <a:lstStyle>
            <a:lvl1pPr marL="457360" indent="-457360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947" indent="-381133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53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34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16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97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78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60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414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5500" b="1" spc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Kullamannen</a:t>
            </a:r>
          </a:p>
          <a:p>
            <a:endParaRPr lang="sv-SE" sz="2600" b="1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Periferins </a:t>
            </a:r>
            <a:r>
              <a:rPr lang="sv-SE" sz="3500" b="1" spc="5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micrópolis</a:t>
            </a: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</a:t>
            </a: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Genus och fattiglappar</a:t>
            </a:r>
            <a:endParaRPr lang="sv-SE" sz="2600" b="1" spc="500" baseline="30000" dirty="0" smtClean="0">
              <a:latin typeface="Adobe Garamond Pro" pitchFamily="18" charset="0"/>
            </a:endParaRPr>
          </a:p>
          <a:p>
            <a:endParaRPr lang="sv-SE" sz="2600" i="1" baseline="30000" dirty="0" smtClean="0">
              <a:latin typeface="Adobe Garamond Pro" pitchFamily="18" charset="0"/>
            </a:endParaRPr>
          </a:p>
          <a:p>
            <a:endParaRPr lang="sv-SE" sz="2600" i="1" baseline="30000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Opponent: Professor Kristus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Corpi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, Inst. för art och samhall,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Camabridge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UK</a:t>
            </a: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Handledare: Professor Knopp Bara, Inst. för jord och miljö, LTH </a:t>
            </a:r>
            <a:endParaRPr lang="sv-SE" sz="2600" spc="100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94519" y="7669138"/>
            <a:ext cx="8496944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3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298975" y="1243583"/>
            <a:ext cx="7416547" cy="936104"/>
          </a:xfrm>
          <a:prstGeom prst="rect">
            <a:avLst/>
          </a:prstGeom>
        </p:spPr>
        <p:txBody>
          <a:bodyPr vert="horz" lIns="121963" tIns="60981" rIns="121963" bIns="60981" rtlCol="0" anchor="ctr">
            <a:normAutofit fontScale="90000" lnSpcReduction="10000"/>
          </a:bodyPr>
          <a:lstStyle>
            <a:lvl1pPr algn="ctr" defTabSz="121962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6100" b="1" spc="1000" baseline="30000" dirty="0" smtClean="0">
                <a:solidFill>
                  <a:srgbClr val="9C6114"/>
                </a:solidFill>
                <a:latin typeface="Adobe Garamond Pro" pitchFamily="18" charset="0"/>
              </a:rPr>
              <a:t>Lite annan information</a:t>
            </a:r>
            <a:r>
              <a:rPr lang="sv-SE" sz="5400" b="1" baseline="30000" dirty="0" smtClean="0"/>
              <a:t/>
            </a:r>
            <a:br>
              <a:rPr lang="sv-SE" sz="5400" b="1" baseline="30000" dirty="0" smtClean="0"/>
            </a:br>
            <a:r>
              <a:rPr lang="sv-SE" sz="2200" b="1" baseline="30000" dirty="0" smtClean="0">
                <a:solidFill>
                  <a:srgbClr val="9C6114"/>
                </a:solidFill>
                <a:latin typeface="Frutiger 45 Light" pitchFamily="34" charset="0"/>
              </a:rPr>
              <a:t>INSTITUTIONEN FÖR JORD OCH MILJÖ | 2013</a:t>
            </a:r>
            <a:endParaRPr lang="sv-SE" sz="2200" b="1" dirty="0">
              <a:solidFill>
                <a:srgbClr val="9C6114"/>
              </a:solidFill>
              <a:latin typeface="Frutiger 45 Light" pitchFamily="34" charset="0"/>
            </a:endParaRPr>
          </a:p>
        </p:txBody>
      </p:sp>
      <p:sp>
        <p:nvSpPr>
          <p:cNvPr id="5" name="Underrubrik 2"/>
          <p:cNvSpPr txBox="1">
            <a:spLocks/>
          </p:cNvSpPr>
          <p:nvPr/>
        </p:nvSpPr>
        <p:spPr>
          <a:xfrm>
            <a:off x="3290863" y="2899767"/>
            <a:ext cx="8538845" cy="2952328"/>
          </a:xfrm>
          <a:prstGeom prst="rect">
            <a:avLst/>
          </a:prstGeom>
        </p:spPr>
        <p:txBody>
          <a:bodyPr vert="horz" lIns="121963" tIns="60981" rIns="121963" bIns="60981" rtlCol="0">
            <a:normAutofit lnSpcReduction="10000"/>
          </a:bodyPr>
          <a:lstStyle>
            <a:lvl1pPr marL="457360" indent="-457360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947" indent="-381133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53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34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16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973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787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600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414" indent="-304907" algn="l" defTabSz="1219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5500" b="1" spc="1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Kullamannen</a:t>
            </a:r>
          </a:p>
          <a:p>
            <a:endParaRPr lang="sv-SE" sz="2600" b="1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Periferins </a:t>
            </a:r>
            <a:r>
              <a:rPr lang="sv-SE" sz="3500" b="1" spc="5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micrópolis</a:t>
            </a: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</a:t>
            </a:r>
          </a:p>
          <a:p>
            <a:pPr marL="0" indent="0">
              <a:buNone/>
            </a:pPr>
            <a:r>
              <a:rPr lang="sv-SE" sz="3500" b="1" spc="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Genus och fattiglappar</a:t>
            </a:r>
            <a:endParaRPr lang="sv-SE" sz="2600" b="1" spc="500" baseline="30000" dirty="0" smtClean="0">
              <a:latin typeface="Adobe Garamond Pro" pitchFamily="18" charset="0"/>
            </a:endParaRPr>
          </a:p>
          <a:p>
            <a:pPr marL="0" indent="0">
              <a:buNone/>
            </a:pPr>
            <a:endParaRPr lang="sv-SE" sz="2600" i="1" baseline="30000" dirty="0">
              <a:latin typeface="Adobe Garamond Pro" pitchFamily="18" charset="0"/>
            </a:endParaRPr>
          </a:p>
          <a:p>
            <a:pPr marL="0" indent="0">
              <a:buNone/>
            </a:pPr>
            <a:endParaRPr lang="sv-SE" sz="2600" i="1" baseline="30000" dirty="0" smtClean="0">
              <a:latin typeface="Adobe Garamond Pro" pitchFamily="18" charset="0"/>
            </a:endParaRP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Opponent: Professor Kristus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Corpi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, Inst. för art och samhall, </a:t>
            </a:r>
            <a:r>
              <a:rPr lang="sv-SE" sz="2600" i="1" spc="100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Camabridge</a:t>
            </a: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 UK</a:t>
            </a:r>
          </a:p>
          <a:p>
            <a:pPr marL="0" indent="0">
              <a:buNone/>
            </a:pPr>
            <a:r>
              <a:rPr lang="sv-SE" sz="2600" i="1" spc="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</a:rPr>
              <a:t>Handledare: Professor Knopp Bara, Inst. för jord och miljö, LTH </a:t>
            </a:r>
            <a:endParaRPr lang="sv-SE" sz="2600" spc="100" baseline="30000" dirty="0" smtClean="0">
              <a:solidFill>
                <a:schemeClr val="tx1">
                  <a:lumMod val="65000"/>
                  <a:lumOff val="35000"/>
                </a:schemeClr>
              </a:solidFill>
              <a:latin typeface="Adobe Garamond Pro" pitchFamily="18" charset="0"/>
            </a:endParaRPr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94519" y="6733034"/>
            <a:ext cx="849694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aseline="30000" dirty="0">
                <a:latin typeface="Adobe Garamond Pro" pitchFamily="18" charset="0"/>
              </a:rPr>
              <a:t>Tid: Fredagen den 1 december 2012, kl 13.15</a:t>
            </a:r>
          </a:p>
          <a:p>
            <a:r>
              <a:rPr lang="sv-SE" sz="2800" baseline="30000" dirty="0">
                <a:latin typeface="Adobe Garamond Pro" pitchFamily="18" charset="0"/>
              </a:rPr>
              <a:t>Plats: C-huset LTH, sal C:B </a:t>
            </a: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 smtClean="0">
              <a:latin typeface="Adobe Garamond Pro" pitchFamily="18" charset="0"/>
            </a:endParaRPr>
          </a:p>
          <a:p>
            <a:endParaRPr lang="sv-SE" sz="2800" i="1" baseline="30000" dirty="0">
              <a:latin typeface="Adobe Garamond Pro" pitchFamily="18" charset="0"/>
            </a:endParaRPr>
          </a:p>
          <a:p>
            <a:r>
              <a:rPr lang="sv-SE" sz="2800" i="1" baseline="30000" dirty="0" smtClean="0">
                <a:latin typeface="Adobe Garamond Pro" pitchFamily="18" charset="0"/>
              </a:rPr>
              <a:t>Avhandlingen </a:t>
            </a:r>
            <a:r>
              <a:rPr lang="sv-SE" sz="2800" i="1" baseline="30000" dirty="0">
                <a:latin typeface="Adobe Garamond Pro" pitchFamily="18" charset="0"/>
              </a:rPr>
              <a:t>finns tillgänglig hos Britta Handlingsson, </a:t>
            </a:r>
            <a:r>
              <a:rPr lang="sv-SE" sz="2800" i="1" baseline="30000" dirty="0" err="1">
                <a:latin typeface="Adobe Garamond Pro" pitchFamily="18" charset="0"/>
              </a:rPr>
              <a:t>tel</a:t>
            </a:r>
            <a:r>
              <a:rPr lang="sv-SE" sz="2800" i="1" baseline="30000" dirty="0">
                <a:latin typeface="Adobe Garamond Pro" pitchFamily="18" charset="0"/>
              </a:rPr>
              <a:t> 046-222 01 01</a:t>
            </a:r>
            <a:endParaRPr lang="sv-SE" sz="28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2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403</Words>
  <Application>Microsoft Office PowerPoint</Application>
  <PresentationFormat>Anpassad</PresentationFormat>
  <Paragraphs>84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Disputation INSTITUTIONEN FÖR JORD OCH MILJÖ | 2013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LTH:s kansli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Disputation INSTITUTIONEN FÖR JORD OCH MILJÖ | 2013</dc:title>
  <dc:creator>Ulla Ki Harrysson</dc:creator>
  <cp:lastModifiedBy>Sophie Albrechtson</cp:lastModifiedBy>
  <cp:revision>16</cp:revision>
  <dcterms:created xsi:type="dcterms:W3CDTF">2013-03-13T12:10:25Z</dcterms:created>
  <dcterms:modified xsi:type="dcterms:W3CDTF">2013-04-16T09:45:36Z</dcterms:modified>
</cp:coreProperties>
</file>