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4" r:id="rId9"/>
    <p:sldId id="262" r:id="rId10"/>
    <p:sldId id="263" r:id="rId11"/>
    <p:sldId id="265" r:id="rId12"/>
    <p:sldId id="266" r:id="rId13"/>
    <p:sldId id="270" r:id="rId14"/>
    <p:sldId id="269" r:id="rId15"/>
    <p:sldId id="274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06" autoAdjust="0"/>
    <p:restoredTop sz="86380" autoAdjust="0"/>
  </p:normalViewPr>
  <p:slideViewPr>
    <p:cSldViewPr snapToGrid="0" snapToObjects="1">
      <p:cViewPr varScale="1">
        <p:scale>
          <a:sx n="99" d="100"/>
          <a:sy n="99" d="100"/>
        </p:scale>
        <p:origin x="-9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94726B7-C177-074E-9841-8754D6F9C9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A366022-17E2-5343-AFCE-2078455DEA17}" type="datetimeFigureOut">
              <a:rPr lang="en-US" smtClean="0"/>
              <a:pPr/>
              <a:t>5/11/2011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smtClean="0"/>
              <a:t>Presentation of EQ11 Advisory Group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smtClean="0"/>
              <a:t>May 6 2011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32179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And how do we do this?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Connected to our past and the future</a:t>
            </a:r>
          </a:p>
          <a:p>
            <a:pPr lvl="1"/>
            <a:r>
              <a:rPr lang="en-US" noProof="0" dirty="0"/>
              <a:t>values connected to its past, but inform its </a:t>
            </a:r>
            <a:r>
              <a:rPr lang="en-US" noProof="0" dirty="0" smtClean="0"/>
              <a:t>future</a:t>
            </a:r>
          </a:p>
          <a:p>
            <a:pPr lvl="1"/>
            <a:r>
              <a:rPr lang="en-US" noProof="0" dirty="0" smtClean="0"/>
              <a:t> </a:t>
            </a:r>
            <a:r>
              <a:rPr lang="en-US" noProof="0" dirty="0"/>
              <a:t>through its students needs and </a:t>
            </a:r>
            <a:r>
              <a:rPr lang="en-US" noProof="0" dirty="0" smtClean="0"/>
              <a:t>expectations</a:t>
            </a:r>
          </a:p>
          <a:p>
            <a:pPr lvl="1"/>
            <a:r>
              <a:rPr lang="en-US" noProof="0" dirty="0" smtClean="0"/>
              <a:t> </a:t>
            </a:r>
            <a:r>
              <a:rPr lang="en-US" noProof="0" dirty="0"/>
              <a:t>and the world as it is </a:t>
            </a:r>
            <a:r>
              <a:rPr lang="en-US" noProof="0" dirty="0" smtClean="0"/>
              <a:t>today </a:t>
            </a:r>
          </a:p>
          <a:p>
            <a:pPr lvl="1"/>
            <a:r>
              <a:rPr lang="en-US" noProof="0" dirty="0" smtClean="0"/>
              <a:t>global issues</a:t>
            </a:r>
          </a:p>
          <a:p>
            <a:pPr lvl="1"/>
            <a:r>
              <a:rPr lang="en-US" noProof="0" dirty="0" smtClean="0"/>
              <a:t>challenges </a:t>
            </a:r>
            <a:r>
              <a:rPr lang="en-US" noProof="0" dirty="0"/>
              <a:t>of </a:t>
            </a:r>
            <a:r>
              <a:rPr lang="en-US" noProof="0" dirty="0" smtClean="0"/>
              <a:t>the contemporary world</a:t>
            </a:r>
          </a:p>
          <a:p>
            <a:pPr lvl="2"/>
            <a:r>
              <a:rPr lang="en-US" noProof="0" dirty="0"/>
              <a:t>t</a:t>
            </a:r>
            <a:r>
              <a:rPr lang="en-US" noProof="0" dirty="0" smtClean="0"/>
              <a:t>echnology</a:t>
            </a:r>
          </a:p>
          <a:p>
            <a:pPr lvl="2"/>
            <a:r>
              <a:rPr lang="en-US" noProof="0" dirty="0" err="1" smtClean="0"/>
              <a:t>globalisation</a:t>
            </a:r>
            <a:endParaRPr lang="en-US" noProof="0" dirty="0"/>
          </a:p>
          <a:p>
            <a:endParaRPr lang="en-US" noProof="0" dirty="0" smtClean="0"/>
          </a:p>
          <a:p>
            <a:pPr lvl="1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85804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Disconnections 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Balance between teaching and research</a:t>
            </a:r>
          </a:p>
          <a:p>
            <a:r>
              <a:rPr lang="en-US" noProof="0" dirty="0" smtClean="0"/>
              <a:t>Locus of control</a:t>
            </a:r>
          </a:p>
          <a:p>
            <a:pPr lvl="1"/>
            <a:r>
              <a:rPr lang="en-US" noProof="0" dirty="0" smtClean="0"/>
              <a:t>Central, rather than faculty, driving and steering</a:t>
            </a:r>
          </a:p>
          <a:p>
            <a:r>
              <a:rPr lang="en-US" noProof="0" dirty="0" smtClean="0"/>
              <a:t>Resource allocation principles create barriers for interdisciplinary teaching</a:t>
            </a:r>
          </a:p>
          <a:p>
            <a:r>
              <a:rPr lang="en-US" noProof="0" dirty="0" smtClean="0"/>
              <a:t>New activities are started before others are completed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24377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Dilemmas (1)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Incentive for cross faculty collaborations in teaching </a:t>
            </a:r>
          </a:p>
          <a:p>
            <a:pPr lvl="1"/>
            <a:r>
              <a:rPr lang="en-US" noProof="0" dirty="0" smtClean="0"/>
              <a:t>An ongoing dialogue between faculties creates possibilities for cross  faculty teaching BUT university policies and financial structures create barriers and disincentives that inhibit doing this</a:t>
            </a:r>
          </a:p>
          <a:p>
            <a:r>
              <a:rPr lang="en-US" noProof="0" dirty="0" smtClean="0"/>
              <a:t>Teaching is said to be important BUT reward and recognition is through research</a:t>
            </a:r>
          </a:p>
          <a:p>
            <a:r>
              <a:rPr lang="en-US" noProof="0" dirty="0" smtClean="0"/>
              <a:t>New generation of teachers and researchers required BUT processes impede this being done quickly</a:t>
            </a:r>
          </a:p>
          <a:p>
            <a:r>
              <a:rPr lang="en-US" noProof="0" dirty="0" smtClean="0"/>
              <a:t>Ph.D. is an education BUT: </a:t>
            </a:r>
            <a:br>
              <a:rPr lang="en-US" noProof="0" dirty="0" smtClean="0"/>
            </a:br>
            <a:r>
              <a:rPr lang="en-US" noProof="0" dirty="0" smtClean="0"/>
              <a:t>	- is financed largely by external research funds.</a:t>
            </a:r>
            <a:br>
              <a:rPr lang="en-US" noProof="0" dirty="0" smtClean="0"/>
            </a:br>
            <a:r>
              <a:rPr lang="en-US" noProof="0" dirty="0" smtClean="0"/>
              <a:t>	- is sometimes regarded as workforce </a:t>
            </a:r>
          </a:p>
          <a:p>
            <a:r>
              <a:rPr lang="en-US" noProof="0" dirty="0" smtClean="0"/>
              <a:t>QA is inconsistent in Ph.D. programs</a:t>
            </a:r>
            <a:r>
              <a:rPr lang="en-US" noProof="0" dirty="0"/>
              <a:t/>
            </a:r>
            <a:br>
              <a:rPr lang="en-US" noProof="0" dirty="0"/>
            </a:br>
            <a:r>
              <a:rPr lang="en-US" noProof="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9080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Dilemmas (2)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Both students and teachers want to improve quality BUT have different time horizons </a:t>
            </a:r>
          </a:p>
          <a:p>
            <a:r>
              <a:rPr lang="en-US" noProof="0" dirty="0" smtClean="0"/>
              <a:t>An organizational structure that allows innovations in teaching/programs BUT does not involve a systematic sharing of knowledge </a:t>
            </a:r>
          </a:p>
          <a:p>
            <a:r>
              <a:rPr lang="en-US" noProof="0" dirty="0" smtClean="0"/>
              <a:t>Some faculties have relatively scarce resources  BUT have many students</a:t>
            </a:r>
            <a:r>
              <a:rPr lang="en-US" noProof="0" dirty="0"/>
              <a:t/>
            </a:r>
            <a:br>
              <a:rPr lang="en-US" noProof="0" dirty="0"/>
            </a:br>
            <a:r>
              <a:rPr lang="en-US" noProof="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9080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Recommendations (1)</a:t>
            </a:r>
            <a:endParaRPr lang="en-US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856509"/>
            <a:ext cx="7620000" cy="4800600"/>
          </a:xfrm>
        </p:spPr>
        <p:txBody>
          <a:bodyPr/>
          <a:lstStyle/>
          <a:p>
            <a:r>
              <a:rPr lang="en-US" dirty="0" smtClean="0"/>
              <a:t>Move to a student centered environment </a:t>
            </a:r>
            <a:r>
              <a:rPr lang="en-US" noProof="0" dirty="0" smtClean="0"/>
              <a:t>”</a:t>
            </a:r>
            <a:r>
              <a:rPr lang="en-US" i="1" noProof="0" dirty="0" smtClean="0"/>
              <a:t>Students as change agents” </a:t>
            </a:r>
          </a:p>
          <a:p>
            <a:r>
              <a:rPr lang="en-US" dirty="0" smtClean="0"/>
              <a:t>Incentive systems and “seed-money” for cross-institutional collaborations</a:t>
            </a:r>
            <a:endParaRPr lang="en-US" noProof="0" dirty="0" smtClean="0"/>
          </a:p>
          <a:p>
            <a:r>
              <a:rPr lang="en-US" noProof="0" dirty="0" smtClean="0"/>
              <a:t>Build on individual faculty strengths in teaching and learning through networks and seminars to communicate best practice</a:t>
            </a:r>
          </a:p>
          <a:p>
            <a:r>
              <a:rPr lang="en-US" noProof="0" dirty="0" smtClean="0"/>
              <a:t>Recognize and reward teaching - ”</a:t>
            </a:r>
            <a:r>
              <a:rPr lang="en-US" i="1" noProof="0" dirty="0" smtClean="0"/>
              <a:t>teaching counts</a:t>
            </a:r>
            <a:r>
              <a:rPr lang="en-US" noProof="0" dirty="0" smtClean="0"/>
              <a:t>” </a:t>
            </a:r>
            <a:endParaRPr lang="en-US" dirty="0" smtClean="0"/>
          </a:p>
          <a:p>
            <a:r>
              <a:rPr lang="en-US" dirty="0" smtClean="0"/>
              <a:t>Implement s</a:t>
            </a:r>
            <a:r>
              <a:rPr lang="en-US" noProof="0" dirty="0" err="1" smtClean="0"/>
              <a:t>ystematic</a:t>
            </a:r>
            <a:r>
              <a:rPr lang="en-US" noProof="0" dirty="0" smtClean="0"/>
              <a:t> QA in Ph.D. education</a:t>
            </a:r>
            <a:endParaRPr lang="en-US" dirty="0" smtClean="0"/>
          </a:p>
          <a:p>
            <a:r>
              <a:rPr lang="en-US" noProof="0" dirty="0" smtClean="0"/>
              <a:t>Put structures in place to support Ph.D. students</a:t>
            </a:r>
          </a:p>
          <a:p>
            <a:r>
              <a:rPr lang="en-US" dirty="0" smtClean="0"/>
              <a:t>Align plans across the university to ensure consistency and coherence – cost benefit</a:t>
            </a: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118" y="274638"/>
            <a:ext cx="7620000" cy="7459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T&amp;L Network to Build on Strengths</a:t>
            </a:r>
            <a:endParaRPr lang="en-US" dirty="0"/>
          </a:p>
        </p:txBody>
      </p:sp>
      <p:sp>
        <p:nvSpPr>
          <p:cNvPr id="4" name="Decagon 3"/>
          <p:cNvSpPr/>
          <p:nvPr/>
        </p:nvSpPr>
        <p:spPr>
          <a:xfrm>
            <a:off x="1250291" y="1329435"/>
            <a:ext cx="6310997" cy="4722471"/>
          </a:xfrm>
          <a:prstGeom prst="decagon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>
            <a:endCxn id="4" idx="0"/>
          </p:cNvCxnSpPr>
          <p:nvPr/>
        </p:nvCxnSpPr>
        <p:spPr>
          <a:xfrm flipV="1">
            <a:off x="4187486" y="2231350"/>
            <a:ext cx="2771155" cy="1419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6"/>
            <a:endCxn id="4" idx="1"/>
          </p:cNvCxnSpPr>
          <p:nvPr/>
        </p:nvCxnSpPr>
        <p:spPr>
          <a:xfrm>
            <a:off x="1250291" y="3690671"/>
            <a:ext cx="63109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3532571" y="1329435"/>
            <a:ext cx="654915" cy="23215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1912476" y="2225514"/>
            <a:ext cx="2334548" cy="1419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9"/>
          </p:cNvCxnSpPr>
          <p:nvPr/>
        </p:nvCxnSpPr>
        <p:spPr>
          <a:xfrm flipH="1">
            <a:off x="4206532" y="1329440"/>
            <a:ext cx="1174360" cy="24183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703914" y="1426271"/>
            <a:ext cx="2004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LTH</a:t>
            </a:r>
            <a:r>
              <a:rPr lang="en-US" b="1" dirty="0" smtClean="0">
                <a:solidFill>
                  <a:srgbClr val="000090"/>
                </a:solidFill>
              </a:rPr>
              <a:t>: Pedagogy Academy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08349" y="2784803"/>
            <a:ext cx="2500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Economics &amp; Management:            </a:t>
            </a:r>
            <a:r>
              <a:rPr lang="en-US" b="1" dirty="0" smtClean="0">
                <a:solidFill>
                  <a:srgbClr val="000090"/>
                </a:solidFill>
              </a:rPr>
              <a:t>Case Teaching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80892" y="3811311"/>
            <a:ext cx="2828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Theology &amp; Humanities:  </a:t>
            </a:r>
            <a:r>
              <a:rPr lang="en-US" b="1" dirty="0" smtClean="0">
                <a:solidFill>
                  <a:srgbClr val="000090"/>
                </a:solidFill>
              </a:rPr>
              <a:t>Supplemental Instruction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35930" y="4600244"/>
            <a:ext cx="2014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Fine &amp; Performing Arts:  </a:t>
            </a:r>
            <a:r>
              <a:rPr lang="en-US" b="1" dirty="0" smtClean="0">
                <a:solidFill>
                  <a:srgbClr val="000090"/>
                </a:solidFill>
              </a:rPr>
              <a:t>Inter Arts Center</a:t>
            </a:r>
          </a:p>
          <a:p>
            <a:r>
              <a:rPr lang="en-US" b="1" dirty="0" smtClean="0">
                <a:solidFill>
                  <a:srgbClr val="000090"/>
                </a:solidFill>
              </a:rPr>
              <a:t>Research in Ed Center*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26102" y="4433301"/>
            <a:ext cx="13098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Social Science:  </a:t>
            </a:r>
            <a:r>
              <a:rPr lang="en-US" b="1" dirty="0" smtClean="0">
                <a:solidFill>
                  <a:srgbClr val="000090"/>
                </a:solidFill>
              </a:rPr>
              <a:t>Mentoring New Teachers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59138" y="1792156"/>
            <a:ext cx="2375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Medicine: </a:t>
            </a:r>
            <a:r>
              <a:rPr lang="en-US" b="1" dirty="0" smtClean="0">
                <a:solidFill>
                  <a:srgbClr val="000090"/>
                </a:solidFill>
              </a:rPr>
              <a:t>Medical Education </a:t>
            </a:r>
            <a:r>
              <a:rPr lang="en-US" b="1" smtClean="0">
                <a:solidFill>
                  <a:srgbClr val="000090"/>
                </a:solidFill>
              </a:rPr>
              <a:t>Center 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696190" y="1631185"/>
            <a:ext cx="1491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Law: </a:t>
            </a:r>
            <a:r>
              <a:rPr lang="en-US" b="1" dirty="0" smtClean="0">
                <a:solidFill>
                  <a:srgbClr val="000090"/>
                </a:solidFill>
              </a:rPr>
              <a:t> Student-Centered Environment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696822" y="2507804"/>
            <a:ext cx="144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Science:</a:t>
            </a:r>
          </a:p>
          <a:p>
            <a:r>
              <a:rPr lang="en-US" b="1" dirty="0" smtClean="0">
                <a:solidFill>
                  <a:srgbClr val="000090"/>
                </a:solidFill>
              </a:rPr>
              <a:t>Teaching Close to Research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96822" y="3767660"/>
            <a:ext cx="1617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Specialized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800000"/>
                </a:solidFill>
              </a:rPr>
              <a:t>Centers: </a:t>
            </a:r>
            <a:r>
              <a:rPr lang="en-US" b="1" dirty="0" smtClean="0">
                <a:solidFill>
                  <a:srgbClr val="000090"/>
                </a:solidFill>
              </a:rPr>
              <a:t>Asia House*</a:t>
            </a:r>
            <a:endParaRPr lang="en-US" b="1" dirty="0">
              <a:solidFill>
                <a:srgbClr val="00009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4187486" y="3650986"/>
            <a:ext cx="2771155" cy="15278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296236" y="3650986"/>
            <a:ext cx="2" cy="2400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3919568" y="3253346"/>
            <a:ext cx="684682" cy="794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28532" y="5917508"/>
            <a:ext cx="21433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In planning stage</a:t>
            </a:r>
            <a:endParaRPr lang="en-US" sz="1600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912476" y="3747817"/>
            <a:ext cx="2007092" cy="143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810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Recommendations (2)</a:t>
            </a:r>
            <a:endParaRPr lang="en-US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Reinforce and institutionalize the Pedagogical Academies in all faculties</a:t>
            </a:r>
          </a:p>
          <a:p>
            <a:r>
              <a:rPr lang="en-US" smtClean="0"/>
              <a:t>Improve recruitment processes without compromising quality</a:t>
            </a:r>
          </a:p>
          <a:p>
            <a:r>
              <a:rPr lang="en-US" smtClean="0"/>
              <a:t>Provide efficient electronic support - invest in e-learning</a:t>
            </a:r>
          </a:p>
          <a:p>
            <a:r>
              <a:rPr lang="en-US" smtClean="0"/>
              <a:t>Institutionalize the. ”</a:t>
            </a:r>
            <a:r>
              <a:rPr lang="en-US" i="1" smtClean="0"/>
              <a:t>EQ11-dialogue</a:t>
            </a:r>
            <a:r>
              <a:rPr lang="en-US" smtClean="0"/>
              <a:t>” on a 4-6 year time-scale</a:t>
            </a:r>
          </a:p>
          <a:p>
            <a:r>
              <a:rPr lang="en-US" smtClean="0"/>
              <a:t>Create networks for sharing  good ideas </a:t>
            </a:r>
          </a:p>
          <a:p>
            <a:r>
              <a:rPr lang="en-US" smtClean="0"/>
              <a:t>Promote teaching  as a research activity – scholarship of teaching</a:t>
            </a:r>
          </a:p>
          <a:p>
            <a:r>
              <a:rPr lang="en-US" smtClean="0"/>
              <a:t>Audit of teaching facilities across the university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Recommendations (3)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b="1" i="1" smtClean="0">
                <a:solidFill>
                  <a:srgbClr val="FF0000"/>
                </a:solidFill>
              </a:rPr>
              <a:t>5 Bs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B</a:t>
            </a:r>
            <a:r>
              <a:rPr lang="en-US" smtClean="0"/>
              <a:t>asis for recommendations</a:t>
            </a:r>
          </a:p>
          <a:p>
            <a:pPr>
              <a:buNone/>
            </a:pPr>
            <a:r>
              <a:rPr lang="en-US" smtClean="0"/>
              <a:t>	- External factors, Quality and relevance</a:t>
            </a:r>
          </a:p>
          <a:p>
            <a:pPr>
              <a:buNone/>
            </a:pPr>
            <a:r>
              <a:rPr lang="en-US" smtClean="0"/>
              <a:t>	- Internal factors, Connected University and faculty diversity respected</a:t>
            </a:r>
          </a:p>
          <a:p>
            <a:pPr marL="571500" indent="-457200">
              <a:buNone/>
            </a:pPr>
            <a:r>
              <a:rPr lang="en-US" b="1" smtClean="0">
                <a:solidFill>
                  <a:srgbClr val="FF0000"/>
                </a:solidFill>
              </a:rPr>
              <a:t>B</a:t>
            </a:r>
            <a:r>
              <a:rPr lang="en-US" smtClean="0"/>
              <a:t>alance  of education and research</a:t>
            </a:r>
          </a:p>
          <a:p>
            <a:pPr marL="571500" indent="-457200">
              <a:buNone/>
            </a:pPr>
            <a:r>
              <a:rPr lang="en-US" smtClean="0"/>
              <a:t>	-  Faculty strategy based on EQ 11 and new incentives</a:t>
            </a:r>
          </a:p>
          <a:p>
            <a:pPr marL="571500" indent="-457200">
              <a:buNone/>
            </a:pPr>
            <a:r>
              <a:rPr lang="en-US" smtClean="0"/>
              <a:t>	-  Make sure education is rewarded in merits</a:t>
            </a:r>
          </a:p>
          <a:p>
            <a:pPr marL="571500" indent="-457200">
              <a:buNone/>
            </a:pPr>
            <a:r>
              <a:rPr lang="en-US" b="1" smtClean="0">
                <a:solidFill>
                  <a:srgbClr val="FF0000"/>
                </a:solidFill>
              </a:rPr>
              <a:t>B</a:t>
            </a:r>
            <a:r>
              <a:rPr lang="en-US" smtClean="0"/>
              <a:t>asic principles</a:t>
            </a:r>
          </a:p>
          <a:p>
            <a:pPr marL="571500" indent="-457200">
              <a:buNone/>
            </a:pPr>
            <a:r>
              <a:rPr lang="en-US" smtClean="0"/>
              <a:t>	- Employabily, civic engagement and critical academic thinking</a:t>
            </a:r>
          </a:p>
          <a:p>
            <a:pPr marL="571500" indent="-457200">
              <a:buNone/>
            </a:pPr>
            <a:r>
              <a:rPr lang="en-US" b="1" smtClean="0">
                <a:solidFill>
                  <a:srgbClr val="FF0000"/>
                </a:solidFill>
              </a:rPr>
              <a:t>B</a:t>
            </a:r>
            <a:r>
              <a:rPr lang="en-US" smtClean="0"/>
              <a:t>ank of ideas</a:t>
            </a:r>
          </a:p>
          <a:p>
            <a:pPr marL="571500" indent="-457200">
              <a:buNone/>
            </a:pPr>
            <a:r>
              <a:rPr lang="en-US" smtClean="0"/>
              <a:t>	- Best practice and incentives – sharing and seed money</a:t>
            </a:r>
          </a:p>
          <a:p>
            <a:pPr marL="571500" indent="-457200">
              <a:buNone/>
            </a:pPr>
            <a:r>
              <a:rPr lang="en-US" smtClean="0"/>
              <a:t>	-  Barriers for cross border – suggestions on how to overcome</a:t>
            </a:r>
          </a:p>
          <a:p>
            <a:pPr marL="571500" indent="-457200">
              <a:buNone/>
            </a:pPr>
            <a:r>
              <a:rPr lang="en-US" b="1" smtClean="0">
                <a:solidFill>
                  <a:srgbClr val="FF0000"/>
                </a:solidFill>
              </a:rPr>
              <a:t>B</a:t>
            </a:r>
            <a:r>
              <a:rPr lang="en-US" smtClean="0"/>
              <a:t>etter processes</a:t>
            </a:r>
          </a:p>
          <a:p>
            <a:pPr marL="571500" indent="-457200">
              <a:buNone/>
            </a:pPr>
            <a:r>
              <a:rPr lang="en-US" smtClean="0"/>
              <a:t>	- Use of ICT, QA of PhD education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The Approach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Faculty reflections</a:t>
            </a:r>
          </a:p>
          <a:p>
            <a:r>
              <a:rPr lang="en-US" noProof="0" dirty="0" smtClean="0"/>
              <a:t>Faculty visit and discussions</a:t>
            </a:r>
          </a:p>
          <a:p>
            <a:r>
              <a:rPr lang="en-US" noProof="0" dirty="0" smtClean="0"/>
              <a:t>Discussion papers</a:t>
            </a:r>
          </a:p>
          <a:p>
            <a:endParaRPr lang="en-US" noProof="0" dirty="0"/>
          </a:p>
          <a:p>
            <a:r>
              <a:rPr lang="en-US" noProof="0" dirty="0" smtClean="0"/>
              <a:t>Our challenge was to make sense of these and use these sources of data to make some informed and useful observations and recommendations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50663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Our Instructions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noProof="0" dirty="0" smtClean="0"/>
              <a:t>Not an evaluation </a:t>
            </a:r>
          </a:p>
          <a:p>
            <a:r>
              <a:rPr lang="en-US" sz="3200" noProof="0" dirty="0" smtClean="0"/>
              <a:t>Help to advise the University on enhancement of education quality</a:t>
            </a:r>
          </a:p>
          <a:p>
            <a:r>
              <a:rPr lang="en-US" sz="3200" noProof="0" dirty="0" smtClean="0"/>
              <a:t>Be clear, short and usable</a:t>
            </a:r>
            <a:endParaRPr lang="en-US" sz="3200" noProof="0" dirty="0"/>
          </a:p>
        </p:txBody>
      </p:sp>
    </p:spTree>
    <p:extLst>
      <p:ext uri="{BB962C8B-B14F-4D97-AF65-F5344CB8AC3E}">
        <p14:creationId xmlns:p14="http://schemas.microsoft.com/office/powerpoint/2010/main" xmlns="" val="276365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General Observations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Many exciting and positive things happening</a:t>
            </a:r>
          </a:p>
          <a:p>
            <a:r>
              <a:rPr lang="en-US" noProof="0" dirty="0" smtClean="0"/>
              <a:t>Great deal of energy</a:t>
            </a:r>
          </a:p>
          <a:p>
            <a:r>
              <a:rPr lang="en-US" noProof="0" dirty="0" smtClean="0"/>
              <a:t>EQ11 was constructive – created creative dialogue </a:t>
            </a:r>
          </a:p>
          <a:p>
            <a:r>
              <a:rPr lang="en-US" noProof="0" dirty="0" smtClean="0"/>
              <a:t>Tension between teaching and research</a:t>
            </a:r>
          </a:p>
          <a:p>
            <a:r>
              <a:rPr lang="en-US" noProof="0" dirty="0" smtClean="0"/>
              <a:t>Different views on Ph.D. studies </a:t>
            </a:r>
          </a:p>
          <a:p>
            <a:r>
              <a:rPr lang="en-US" noProof="0" dirty="0" smtClean="0"/>
              <a:t>“One University” </a:t>
            </a:r>
            <a:r>
              <a:rPr lang="en-US" i="1" noProof="0" dirty="0" smtClean="0"/>
              <a:t>vs</a:t>
            </a:r>
            <a:r>
              <a:rPr lang="en-US" noProof="0" dirty="0" smtClean="0"/>
              <a:t>. Faculties</a:t>
            </a:r>
          </a:p>
          <a:p>
            <a:r>
              <a:rPr lang="en-US" noProof="0" dirty="0" err="1" smtClean="0"/>
              <a:t>Presentism</a:t>
            </a:r>
            <a:endParaRPr lang="en-US" noProof="0" dirty="0" smtClean="0"/>
          </a:p>
          <a:p>
            <a:r>
              <a:rPr lang="en-US" noProof="0" dirty="0" smtClean="0"/>
              <a:t>Faculty centered thinking</a:t>
            </a:r>
          </a:p>
          <a:p>
            <a:r>
              <a:rPr lang="en-US" noProof="0" dirty="0" smtClean="0"/>
              <a:t>Diversity in practices</a:t>
            </a:r>
          </a:p>
          <a:p>
            <a:r>
              <a:rPr lang="en-US" noProof="0" dirty="0" smtClean="0"/>
              <a:t>Focus on </a:t>
            </a:r>
            <a:r>
              <a:rPr lang="en-US" noProof="0" dirty="0" err="1" smtClean="0"/>
              <a:t>internationalisation</a:t>
            </a:r>
            <a:endParaRPr lang="en-US" noProof="0" dirty="0" smtClean="0"/>
          </a:p>
          <a:p>
            <a:r>
              <a:rPr lang="en-US" noProof="0" dirty="0" smtClean="0"/>
              <a:t>Student involvement</a:t>
            </a:r>
          </a:p>
          <a:p>
            <a:r>
              <a:rPr lang="en-US" noProof="0" dirty="0" smtClean="0"/>
              <a:t>Tactical rather than strategic thinking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07724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External Challenges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New political environment – autonomy</a:t>
            </a:r>
          </a:p>
          <a:p>
            <a:r>
              <a:rPr lang="en-US" noProof="0" dirty="0" smtClean="0"/>
              <a:t>Fees for non EU students</a:t>
            </a:r>
          </a:p>
          <a:p>
            <a:r>
              <a:rPr lang="en-US" noProof="0" dirty="0" smtClean="0"/>
              <a:t>Recruitment, retention and generational change of staff</a:t>
            </a:r>
          </a:p>
          <a:p>
            <a:r>
              <a:rPr lang="en-US" noProof="0" dirty="0" smtClean="0"/>
              <a:t>Rankings </a:t>
            </a:r>
          </a:p>
          <a:p>
            <a:r>
              <a:rPr lang="en-US" noProof="0" dirty="0" smtClean="0"/>
              <a:t>New student generation</a:t>
            </a:r>
          </a:p>
          <a:p>
            <a:r>
              <a:rPr lang="en-US" noProof="0" dirty="0" smtClean="0"/>
              <a:t>Meeting societal needs</a:t>
            </a:r>
          </a:p>
          <a:p>
            <a:r>
              <a:rPr lang="en-US" noProof="0" dirty="0" smtClean="0"/>
              <a:t>Widening participation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13273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Internal Challenges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Alignment between aspiration and operation</a:t>
            </a:r>
          </a:p>
          <a:p>
            <a:r>
              <a:rPr lang="en-US" noProof="0" dirty="0" smtClean="0"/>
              <a:t>The new autonomy of the university – impact on promotion and recruitment</a:t>
            </a:r>
          </a:p>
          <a:p>
            <a:r>
              <a:rPr lang="en-US" noProof="0" dirty="0" smtClean="0"/>
              <a:t>What to do with EQ11 and ownership</a:t>
            </a:r>
          </a:p>
          <a:p>
            <a:r>
              <a:rPr lang="en-US" noProof="0" dirty="0" smtClean="0"/>
              <a:t>Ownership and engagement with change agenda</a:t>
            </a:r>
          </a:p>
          <a:p>
            <a:r>
              <a:rPr lang="en-US" noProof="0" dirty="0" smtClean="0"/>
              <a:t>Balance: teaching and research</a:t>
            </a:r>
          </a:p>
          <a:p>
            <a:r>
              <a:rPr lang="en-US" noProof="0" dirty="0" smtClean="0"/>
              <a:t>Balance: undergraduate and postgraduate training</a:t>
            </a:r>
          </a:p>
          <a:p>
            <a:r>
              <a:rPr lang="en-US" noProof="0" dirty="0" smtClean="0"/>
              <a:t>Quality of Ph.D. training</a:t>
            </a:r>
          </a:p>
          <a:p>
            <a:r>
              <a:rPr lang="en-US" noProof="0" dirty="0" smtClean="0"/>
              <a:t>Decline in student numbers – adjustment to new student cultures</a:t>
            </a:r>
          </a:p>
          <a:p>
            <a:r>
              <a:rPr lang="en-US" noProof="0" dirty="0" smtClean="0"/>
              <a:t>Networking and experimentation in education</a:t>
            </a:r>
          </a:p>
          <a:p>
            <a:r>
              <a:rPr lang="en-US" noProof="0" dirty="0" smtClean="0"/>
              <a:t>ICT to enhance education and student experience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13273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Lund a “</a:t>
            </a:r>
            <a:r>
              <a:rPr lang="en-US" i="1" noProof="0" dirty="0" smtClean="0"/>
              <a:t>connected university</a:t>
            </a:r>
            <a:r>
              <a:rPr lang="en-US" noProof="0" dirty="0" smtClean="0"/>
              <a:t>”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smtClean="0"/>
              <a:t>Connected to:</a:t>
            </a:r>
          </a:p>
          <a:p>
            <a:pPr lvl="1"/>
            <a:r>
              <a:rPr lang="en-US" noProof="0" smtClean="0"/>
              <a:t>Society</a:t>
            </a:r>
          </a:p>
          <a:p>
            <a:pPr lvl="1"/>
            <a:r>
              <a:rPr lang="en-US" noProof="0" smtClean="0"/>
              <a:t>Students</a:t>
            </a:r>
          </a:p>
          <a:p>
            <a:pPr lvl="1"/>
            <a:r>
              <a:rPr lang="en-US" noProof="0" smtClean="0"/>
              <a:t>Faculties and departments</a:t>
            </a:r>
          </a:p>
          <a:p>
            <a:pPr lvl="1"/>
            <a:r>
              <a:rPr lang="en-US" noProof="0" smtClean="0"/>
              <a:t>International</a:t>
            </a:r>
          </a:p>
          <a:p>
            <a:pPr lvl="1"/>
            <a:r>
              <a:rPr lang="en-US" noProof="0" smtClean="0"/>
              <a:t>Roots and history as well as future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173185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Why a connected university?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noProof="0" dirty="0" smtClean="0"/>
          </a:p>
          <a:p>
            <a:pPr marL="114300" indent="0">
              <a:buNone/>
            </a:pPr>
            <a:endParaRPr lang="en-US" noProof="0" dirty="0"/>
          </a:p>
          <a:p>
            <a:pPr marL="114300" indent="0">
              <a:buNone/>
            </a:pPr>
            <a:r>
              <a:rPr lang="en-US" noProof="0" dirty="0" smtClean="0"/>
              <a:t>The world is knowledge-intensive, fast-changing, complex, global . . . and requires a connected university across fields of study to develop new knowledge and competencies suitable to understanding and acting in such a world.</a:t>
            </a:r>
          </a:p>
        </p:txBody>
      </p:sp>
    </p:spTree>
    <p:extLst>
      <p:ext uri="{BB962C8B-B14F-4D97-AF65-F5344CB8AC3E}">
        <p14:creationId xmlns:p14="http://schemas.microsoft.com/office/powerpoint/2010/main" xmlns="" val="168443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And how can this be done?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Connected to society</a:t>
            </a:r>
          </a:p>
          <a:p>
            <a:pPr lvl="1"/>
            <a:r>
              <a:rPr lang="en-US" noProof="0" dirty="0" smtClean="0"/>
              <a:t>Leading debate and dialogue </a:t>
            </a:r>
          </a:p>
          <a:p>
            <a:pPr lvl="1"/>
            <a:r>
              <a:rPr lang="en-US" noProof="0" dirty="0" smtClean="0"/>
              <a:t>Relationships with stakeholders</a:t>
            </a:r>
          </a:p>
          <a:p>
            <a:pPr lvl="2"/>
            <a:r>
              <a:rPr lang="en-US" noProof="0" dirty="0" smtClean="0"/>
              <a:t>Government</a:t>
            </a:r>
          </a:p>
          <a:p>
            <a:pPr lvl="2"/>
            <a:r>
              <a:rPr lang="en-US" noProof="0" dirty="0" smtClean="0"/>
              <a:t>Industry</a:t>
            </a:r>
          </a:p>
          <a:p>
            <a:pPr lvl="2"/>
            <a:r>
              <a:rPr lang="en-US" noProof="0" dirty="0" smtClean="0"/>
              <a:t>Community -</a:t>
            </a:r>
          </a:p>
          <a:p>
            <a:r>
              <a:rPr lang="en-US" noProof="0" dirty="0" smtClean="0"/>
              <a:t>Connected to students</a:t>
            </a:r>
          </a:p>
          <a:p>
            <a:pPr lvl="1"/>
            <a:r>
              <a:rPr lang="en-US" noProof="0" dirty="0" smtClean="0"/>
              <a:t>Education, research, support</a:t>
            </a:r>
          </a:p>
          <a:p>
            <a:r>
              <a:rPr lang="en-US" noProof="0" dirty="0" smtClean="0"/>
              <a:t>Connected to each other (faculties and departments)</a:t>
            </a:r>
          </a:p>
          <a:p>
            <a:pPr lvl="1"/>
            <a:r>
              <a:rPr lang="en-US" noProof="0" dirty="0" smtClean="0"/>
              <a:t>Education, research, support; </a:t>
            </a:r>
            <a:r>
              <a:rPr lang="en-US" noProof="0" dirty="0"/>
              <a:t>interdisciplinary teaching and research; structures, processes</a:t>
            </a:r>
            <a:r>
              <a:rPr lang="en-US" noProof="0" dirty="0" smtClean="0"/>
              <a:t>, and culture</a:t>
            </a:r>
          </a:p>
          <a:p>
            <a:r>
              <a:rPr lang="en-US" noProof="0" dirty="0" smtClean="0"/>
              <a:t>Connected to  international world</a:t>
            </a:r>
          </a:p>
          <a:p>
            <a:pPr lvl="1"/>
            <a:r>
              <a:rPr lang="en-US" noProof="0" dirty="0" smtClean="0"/>
              <a:t>Networks, partnerships and collaborations</a:t>
            </a:r>
          </a:p>
          <a:p>
            <a:pPr lvl="1"/>
            <a:r>
              <a:rPr lang="en-US" noProof="0" dirty="0" smtClean="0"/>
              <a:t>Strategic and high quality</a:t>
            </a:r>
          </a:p>
          <a:p>
            <a:pPr lvl="1"/>
            <a:endParaRPr lang="en-US" noProof="0" dirty="0" smtClean="0"/>
          </a:p>
          <a:p>
            <a:pPr lvl="1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6316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882</TotalTime>
  <Words>748</Words>
  <Application>Microsoft Office PowerPoint</Application>
  <PresentationFormat>Bildspel på skärmen (4:3)</PresentationFormat>
  <Paragraphs>139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18" baseType="lpstr">
      <vt:lpstr>Adjacency</vt:lpstr>
      <vt:lpstr>Presentation of EQ11 Advisory Group</vt:lpstr>
      <vt:lpstr>The Approach</vt:lpstr>
      <vt:lpstr>Our Instructions</vt:lpstr>
      <vt:lpstr>General Observations</vt:lpstr>
      <vt:lpstr>External Challenges</vt:lpstr>
      <vt:lpstr>Internal Challenges</vt:lpstr>
      <vt:lpstr>Lund a “connected university”</vt:lpstr>
      <vt:lpstr>Why a connected university?</vt:lpstr>
      <vt:lpstr>And how can this be done?</vt:lpstr>
      <vt:lpstr>And how do we do this?</vt:lpstr>
      <vt:lpstr>Disconnections </vt:lpstr>
      <vt:lpstr>Dilemmas (1)</vt:lpstr>
      <vt:lpstr>Dilemmas (2)</vt:lpstr>
      <vt:lpstr> Recommendations (1)</vt:lpstr>
      <vt:lpstr>T&amp;L Network to Build on Strengths</vt:lpstr>
      <vt:lpstr> Recommendations (2)</vt:lpstr>
      <vt:lpstr> Recommendations (3)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EQ11 Advisory Group</dc:title>
  <dc:creator>Judith</dc:creator>
  <cp:lastModifiedBy>yens.wahlgren</cp:lastModifiedBy>
  <cp:revision>62</cp:revision>
  <dcterms:created xsi:type="dcterms:W3CDTF">2011-05-05T19:38:53Z</dcterms:created>
  <dcterms:modified xsi:type="dcterms:W3CDTF">2011-05-11T07:00:06Z</dcterms:modified>
</cp:coreProperties>
</file>