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6858000" cy="9906000" type="A4"/>
  <p:notesSz cx="6789738" cy="99298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740" y="-78"/>
      </p:cViewPr>
      <p:guideLst>
        <p:guide orient="horz" pos="312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514350" y="3077282"/>
            <a:ext cx="5829300" cy="2123369"/>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3729037" y="573264"/>
            <a:ext cx="1157288" cy="1220822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257175" y="573264"/>
            <a:ext cx="3357563" cy="1220822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541735" y="6365523"/>
            <a:ext cx="5829300" cy="1967442"/>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342900" y="396699"/>
            <a:ext cx="6172200" cy="1651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342900" y="394405"/>
            <a:ext cx="2256235" cy="1678517"/>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44216" y="6934200"/>
            <a:ext cx="4114800" cy="818622"/>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CB5B4D40-212E-4122-8317-AD76C477DF8B}" type="datetimeFigureOut">
              <a:rPr lang="sv-SE" smtClean="0"/>
              <a:pPr/>
              <a:t>2012-02-07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B45B434-B9C6-43EF-94CA-921B987CEB8D}"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CB5B4D40-212E-4122-8317-AD76C477DF8B}" type="datetimeFigureOut">
              <a:rPr lang="sv-SE" smtClean="0"/>
              <a:pPr/>
              <a:t>2012-02-07</a:t>
            </a:fld>
            <a:endParaRPr lang="sv-SE"/>
          </a:p>
        </p:txBody>
      </p:sp>
      <p:sp>
        <p:nvSpPr>
          <p:cNvPr id="5" name="Platshållare för sidfot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AB45B434-B9C6-43EF-94CA-921B987CEB8D}"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ChangeArrowheads="1"/>
          </p:cNvSpPr>
          <p:nvPr/>
        </p:nvSpPr>
        <p:spPr bwMode="auto">
          <a:xfrm>
            <a:off x="0" y="0"/>
            <a:ext cx="6858000" cy="632520"/>
          </a:xfrm>
          <a:prstGeom prst="rect">
            <a:avLst/>
          </a:prstGeom>
          <a:solidFill>
            <a:srgbClr val="0000CC">
              <a:alpha val="50196"/>
            </a:srgbClr>
          </a:solidFill>
          <a:ln w="9525">
            <a:noFill/>
            <a:miter lim="800000"/>
            <a:headEnd/>
            <a:tailEnd/>
          </a:ln>
          <a:effectLst/>
        </p:spPr>
        <p:txBody>
          <a:bodyPr wrap="none" anchor="ctr"/>
          <a:lstStyle/>
          <a:p>
            <a:pPr algn="ctr"/>
            <a:r>
              <a:rPr lang="sv-SE" sz="1400" b="1" dirty="0" smtClean="0">
                <a:solidFill>
                  <a:schemeClr val="bg1"/>
                </a:solidFill>
                <a:latin typeface="Arial" pitchFamily="34" charset="0"/>
                <a:cs typeface="Arial" pitchFamily="34" charset="0"/>
              </a:rPr>
              <a:t>ABOUT </a:t>
            </a:r>
            <a:r>
              <a:rPr lang="sv-SE" sz="1400" b="1" dirty="0" err="1" smtClean="0">
                <a:solidFill>
                  <a:schemeClr val="bg1"/>
                </a:solidFill>
                <a:latin typeface="Arial" pitchFamily="34" charset="0"/>
                <a:cs typeface="Arial" pitchFamily="34" charset="0"/>
              </a:rPr>
              <a:t>LiL</a:t>
            </a:r>
            <a:r>
              <a:rPr lang="sv-SE" sz="1400" b="1" dirty="0" smtClean="0">
                <a:solidFill>
                  <a:schemeClr val="bg1"/>
                </a:solidFill>
                <a:latin typeface="Arial" pitchFamily="34" charset="0"/>
                <a:cs typeface="Arial" pitchFamily="34" charset="0"/>
              </a:rPr>
              <a:t> AND </a:t>
            </a:r>
            <a:r>
              <a:rPr lang="sv-SE" sz="1400" b="1" dirty="0" err="1" smtClean="0">
                <a:solidFill>
                  <a:schemeClr val="bg1"/>
                </a:solidFill>
                <a:latin typeface="Arial" pitchFamily="34" charset="0"/>
                <a:cs typeface="Arial" pitchFamily="34" charset="0"/>
              </a:rPr>
              <a:t>SwedenBIO</a:t>
            </a:r>
            <a:endParaRPr lang="sv-SE" sz="1400" b="1" dirty="0">
              <a:solidFill>
                <a:schemeClr val="bg1"/>
              </a:solidFill>
              <a:latin typeface="Arial" pitchFamily="34" charset="0"/>
              <a:cs typeface="Arial" pitchFamily="34" charset="0"/>
            </a:endParaRPr>
          </a:p>
        </p:txBody>
      </p:sp>
      <p:sp>
        <p:nvSpPr>
          <p:cNvPr id="6" name="textruta 5"/>
          <p:cNvSpPr txBox="1"/>
          <p:nvPr/>
        </p:nvSpPr>
        <p:spPr>
          <a:xfrm>
            <a:off x="0" y="632521"/>
            <a:ext cx="6858000" cy="307777"/>
          </a:xfrm>
          <a:prstGeom prst="rect">
            <a:avLst/>
          </a:prstGeom>
          <a:solidFill>
            <a:schemeClr val="accent1">
              <a:lumMod val="20000"/>
              <a:lumOff val="80000"/>
            </a:schemeClr>
          </a:solidFill>
        </p:spPr>
        <p:txBody>
          <a:bodyPr wrap="square" rtlCol="0">
            <a:spAutoFit/>
          </a:bodyPr>
          <a:lstStyle/>
          <a:p>
            <a:pPr lvl="0"/>
            <a:r>
              <a:rPr lang="sv-SE" sz="1400" b="1" dirty="0" smtClean="0">
                <a:latin typeface="Arial" pitchFamily="34" charset="0"/>
                <a:cs typeface="Arial" pitchFamily="34" charset="0"/>
              </a:rPr>
              <a:t>           </a:t>
            </a:r>
            <a:r>
              <a:rPr lang="sv-SE" sz="1400" b="1" dirty="0" err="1" smtClean="0">
                <a:latin typeface="Arial" pitchFamily="34" charset="0"/>
                <a:cs typeface="Arial" pitchFamily="34" charset="0"/>
              </a:rPr>
              <a:t>LiL-</a:t>
            </a:r>
            <a:r>
              <a:rPr lang="sv-SE" sz="1400" b="1" dirty="0" smtClean="0">
                <a:latin typeface="Arial" pitchFamily="34" charset="0"/>
                <a:cs typeface="Arial" pitchFamily="34" charset="0"/>
              </a:rPr>
              <a:t> </a:t>
            </a:r>
            <a:r>
              <a:rPr lang="sv-SE" sz="1400" b="1" dirty="0">
                <a:latin typeface="Arial" pitchFamily="34" charset="0"/>
                <a:cs typeface="Arial" pitchFamily="34" charset="0"/>
              </a:rPr>
              <a:t>Läkemedel i Lund / </a:t>
            </a:r>
            <a:r>
              <a:rPr lang="sv-SE" sz="1400" b="1" dirty="0" err="1">
                <a:latin typeface="Arial" pitchFamily="34" charset="0"/>
                <a:cs typeface="Arial" pitchFamily="34" charset="0"/>
              </a:rPr>
              <a:t>Pharmaceutical</a:t>
            </a:r>
            <a:r>
              <a:rPr lang="sv-SE" sz="1400" b="1" dirty="0">
                <a:latin typeface="Arial" pitchFamily="34" charset="0"/>
                <a:cs typeface="Arial" pitchFamily="34" charset="0"/>
              </a:rPr>
              <a:t> Research at Lund </a:t>
            </a:r>
            <a:r>
              <a:rPr lang="sv-SE" sz="1400" b="1" dirty="0" smtClean="0">
                <a:latin typeface="Arial" pitchFamily="34" charset="0"/>
                <a:cs typeface="Arial" pitchFamily="34" charset="0"/>
              </a:rPr>
              <a:t>U</a:t>
            </a:r>
            <a:r>
              <a:rPr lang="sv-SE" sz="1400" b="1" dirty="0" smtClean="0">
                <a:solidFill>
                  <a:schemeClr val="dk1"/>
                </a:solidFill>
                <a:latin typeface="Arial" pitchFamily="34" charset="0"/>
                <a:cs typeface="Arial" pitchFamily="34" charset="0"/>
              </a:rPr>
              <a:t>niversity</a:t>
            </a:r>
            <a:endParaRPr lang="sv-SE" sz="1400" b="1" dirty="0">
              <a:latin typeface="Arial" pitchFamily="34" charset="0"/>
              <a:cs typeface="Arial" pitchFamily="34" charset="0"/>
            </a:endParaRPr>
          </a:p>
        </p:txBody>
      </p:sp>
      <p:sp>
        <p:nvSpPr>
          <p:cNvPr id="7" name="textruta 6"/>
          <p:cNvSpPr txBox="1"/>
          <p:nvPr/>
        </p:nvSpPr>
        <p:spPr>
          <a:xfrm>
            <a:off x="548680" y="1061661"/>
            <a:ext cx="5760640" cy="2893100"/>
          </a:xfrm>
          <a:prstGeom prst="rect">
            <a:avLst/>
          </a:prstGeom>
          <a:noFill/>
        </p:spPr>
        <p:txBody>
          <a:bodyPr wrap="square" rtlCol="0">
            <a:spAutoFit/>
          </a:bodyPr>
          <a:lstStyle/>
          <a:p>
            <a:pPr lvl="0"/>
            <a:r>
              <a:rPr lang="sv-SE" sz="1400" dirty="0" err="1">
                <a:latin typeface="Garamond" pitchFamily="18" charset="0"/>
              </a:rPr>
              <a:t>LiL</a:t>
            </a:r>
            <a:r>
              <a:rPr lang="sv-SE" sz="1400" dirty="0">
                <a:latin typeface="Garamond" pitchFamily="18" charset="0"/>
              </a:rPr>
              <a:t> </a:t>
            </a:r>
            <a:r>
              <a:rPr lang="sv-SE" sz="1400" dirty="0" err="1">
                <a:latin typeface="Garamond" pitchFamily="18" charset="0"/>
              </a:rPr>
              <a:t>was</a:t>
            </a:r>
            <a:r>
              <a:rPr lang="sv-SE" sz="1400" dirty="0">
                <a:latin typeface="Garamond" pitchFamily="18" charset="0"/>
              </a:rPr>
              <a:t> </a:t>
            </a:r>
            <a:r>
              <a:rPr lang="sv-SE" sz="1400" dirty="0" err="1">
                <a:latin typeface="Garamond" pitchFamily="18" charset="0"/>
              </a:rPr>
              <a:t>founded</a:t>
            </a:r>
            <a:r>
              <a:rPr lang="sv-SE" sz="1400" dirty="0">
                <a:latin typeface="Garamond" pitchFamily="18" charset="0"/>
              </a:rPr>
              <a:t> in 2009 as a joint </a:t>
            </a:r>
            <a:r>
              <a:rPr lang="sv-SE" sz="1400" dirty="0" err="1">
                <a:latin typeface="Garamond" pitchFamily="18" charset="0"/>
              </a:rPr>
              <a:t>initiative</a:t>
            </a:r>
            <a:r>
              <a:rPr lang="sv-SE" sz="1400" dirty="0">
                <a:latin typeface="Garamond" pitchFamily="18" charset="0"/>
              </a:rPr>
              <a:t> </a:t>
            </a:r>
            <a:r>
              <a:rPr lang="sv-SE" sz="1400" dirty="0" err="1">
                <a:latin typeface="Garamond" pitchFamily="18" charset="0"/>
              </a:rPr>
              <a:t>between</a:t>
            </a:r>
            <a:r>
              <a:rPr lang="sv-SE" sz="1400" dirty="0">
                <a:latin typeface="Garamond" pitchFamily="18" charset="0"/>
              </a:rPr>
              <a:t> the </a:t>
            </a:r>
            <a:r>
              <a:rPr lang="sv-SE" sz="1400" dirty="0" err="1">
                <a:latin typeface="Garamond" pitchFamily="18" charset="0"/>
              </a:rPr>
              <a:t>three</a:t>
            </a:r>
            <a:r>
              <a:rPr lang="sv-SE" sz="1400" dirty="0">
                <a:latin typeface="Garamond" pitchFamily="18" charset="0"/>
              </a:rPr>
              <a:t> </a:t>
            </a:r>
            <a:r>
              <a:rPr lang="sv-SE" sz="1400" dirty="0" err="1">
                <a:latin typeface="Garamond" pitchFamily="18" charset="0"/>
              </a:rPr>
              <a:t>faculties</a:t>
            </a:r>
            <a:r>
              <a:rPr lang="sv-SE" sz="1400" dirty="0">
                <a:latin typeface="Garamond" pitchFamily="18" charset="0"/>
              </a:rPr>
              <a:t> of Medicine, Science and LTH at Lund University. Our intention is to provide an information </a:t>
            </a:r>
            <a:r>
              <a:rPr lang="sv-SE" sz="1400" dirty="0" err="1">
                <a:latin typeface="Garamond" pitchFamily="18" charset="0"/>
              </a:rPr>
              <a:t>exchange</a:t>
            </a:r>
            <a:r>
              <a:rPr lang="sv-SE" sz="1400" dirty="0">
                <a:latin typeface="Garamond" pitchFamily="18" charset="0"/>
              </a:rPr>
              <a:t> </a:t>
            </a:r>
            <a:r>
              <a:rPr lang="sv-SE" sz="1400" dirty="0" err="1">
                <a:latin typeface="Garamond" pitchFamily="18" charset="0"/>
              </a:rPr>
              <a:t>platform</a:t>
            </a:r>
            <a:r>
              <a:rPr lang="sv-SE" sz="1400" dirty="0">
                <a:latin typeface="Garamond" pitchFamily="18" charset="0"/>
              </a:rPr>
              <a:t> for </a:t>
            </a:r>
            <a:r>
              <a:rPr lang="sv-SE" sz="1400" dirty="0" err="1">
                <a:latin typeface="Garamond" pitchFamily="18" charset="0"/>
              </a:rPr>
              <a:t>pharmaceutically</a:t>
            </a:r>
            <a:r>
              <a:rPr lang="sv-SE" sz="1400" dirty="0">
                <a:latin typeface="Garamond" pitchFamily="18" charset="0"/>
              </a:rPr>
              <a:t> </a:t>
            </a:r>
            <a:r>
              <a:rPr lang="sv-SE" sz="1400" dirty="0" err="1">
                <a:latin typeface="Garamond" pitchFamily="18" charset="0"/>
              </a:rPr>
              <a:t>related</a:t>
            </a:r>
            <a:r>
              <a:rPr lang="sv-SE" sz="1400" dirty="0">
                <a:latin typeface="Garamond" pitchFamily="18" charset="0"/>
              </a:rPr>
              <a:t> </a:t>
            </a:r>
            <a:r>
              <a:rPr lang="sv-SE" sz="1400" dirty="0" err="1">
                <a:latin typeface="Garamond" pitchFamily="18" charset="0"/>
              </a:rPr>
              <a:t>activities</a:t>
            </a:r>
            <a:r>
              <a:rPr lang="sv-SE" sz="1400" dirty="0">
                <a:latin typeface="Garamond" pitchFamily="18" charset="0"/>
              </a:rPr>
              <a:t> in a broad </a:t>
            </a:r>
            <a:r>
              <a:rPr lang="sv-SE" sz="1400" dirty="0" err="1">
                <a:latin typeface="Garamond" pitchFamily="18" charset="0"/>
              </a:rPr>
              <a:t>sense</a:t>
            </a:r>
            <a:r>
              <a:rPr lang="sv-SE" sz="1400" dirty="0">
                <a:latin typeface="Garamond" pitchFamily="18" charset="0"/>
              </a:rPr>
              <a:t>, </a:t>
            </a:r>
            <a:r>
              <a:rPr lang="sv-SE" sz="1400" dirty="0" err="1">
                <a:latin typeface="Garamond" pitchFamily="18" charset="0"/>
              </a:rPr>
              <a:t>where</a:t>
            </a:r>
            <a:r>
              <a:rPr lang="sv-SE" sz="1400" dirty="0">
                <a:latin typeface="Garamond" pitchFamily="18" charset="0"/>
              </a:rPr>
              <a:t> </a:t>
            </a:r>
            <a:r>
              <a:rPr lang="sv-SE" sz="1400" dirty="0" err="1">
                <a:latin typeface="Garamond" pitchFamily="18" charset="0"/>
              </a:rPr>
              <a:t>issues</a:t>
            </a:r>
            <a:r>
              <a:rPr lang="sv-SE" sz="1400" dirty="0">
                <a:latin typeface="Garamond" pitchFamily="18" charset="0"/>
              </a:rPr>
              <a:t> relevant for </a:t>
            </a:r>
            <a:r>
              <a:rPr lang="sv-SE" sz="1400" dirty="0" err="1">
                <a:latin typeface="Garamond" pitchFamily="18" charset="0"/>
              </a:rPr>
              <a:t>both</a:t>
            </a:r>
            <a:r>
              <a:rPr lang="sv-SE" sz="1400" dirty="0">
                <a:latin typeface="Garamond" pitchFamily="18" charset="0"/>
              </a:rPr>
              <a:t> </a:t>
            </a:r>
            <a:r>
              <a:rPr lang="sv-SE" sz="1400" dirty="0" err="1">
                <a:latin typeface="Garamond" pitchFamily="18" charset="0"/>
              </a:rPr>
              <a:t>academic-</a:t>
            </a:r>
            <a:r>
              <a:rPr lang="sv-SE" sz="1400" dirty="0">
                <a:latin typeface="Garamond" pitchFamily="18" charset="0"/>
              </a:rPr>
              <a:t> and </a:t>
            </a:r>
            <a:r>
              <a:rPr lang="sv-SE" sz="1400" dirty="0" err="1">
                <a:latin typeface="Garamond" pitchFamily="18" charset="0"/>
              </a:rPr>
              <a:t>industrial</a:t>
            </a:r>
            <a:r>
              <a:rPr lang="sv-SE" sz="1400" dirty="0">
                <a:latin typeface="Garamond" pitchFamily="18" charset="0"/>
              </a:rPr>
              <a:t> research and </a:t>
            </a:r>
            <a:r>
              <a:rPr lang="sv-SE" sz="1400" dirty="0" err="1">
                <a:latin typeface="Garamond" pitchFamily="18" charset="0"/>
              </a:rPr>
              <a:t>development</a:t>
            </a:r>
            <a:r>
              <a:rPr lang="sv-SE" sz="1400" dirty="0">
                <a:latin typeface="Garamond" pitchFamily="18" charset="0"/>
              </a:rPr>
              <a:t> </a:t>
            </a:r>
            <a:r>
              <a:rPr lang="sv-SE" sz="1400" dirty="0" err="1">
                <a:latin typeface="Garamond" pitchFamily="18" charset="0"/>
              </a:rPr>
              <a:t>can</a:t>
            </a:r>
            <a:r>
              <a:rPr lang="sv-SE" sz="1400" dirty="0">
                <a:latin typeface="Garamond" pitchFamily="18" charset="0"/>
              </a:rPr>
              <a:t> be </a:t>
            </a:r>
            <a:r>
              <a:rPr lang="sv-SE" sz="1400" dirty="0" err="1">
                <a:latin typeface="Garamond" pitchFamily="18" charset="0"/>
              </a:rPr>
              <a:t>discussed</a:t>
            </a:r>
            <a:r>
              <a:rPr lang="sv-SE" sz="1400" dirty="0">
                <a:latin typeface="Garamond" pitchFamily="18" charset="0"/>
              </a:rPr>
              <a:t>. Our </a:t>
            </a:r>
            <a:r>
              <a:rPr lang="sv-SE" sz="1400" dirty="0" err="1">
                <a:latin typeface="Garamond" pitchFamily="18" charset="0"/>
              </a:rPr>
              <a:t>science-related</a:t>
            </a:r>
            <a:r>
              <a:rPr lang="sv-SE" sz="1400" dirty="0">
                <a:latin typeface="Garamond" pitchFamily="18" charset="0"/>
              </a:rPr>
              <a:t> </a:t>
            </a:r>
            <a:r>
              <a:rPr lang="sv-SE" sz="1400" dirty="0" err="1">
                <a:latin typeface="Garamond" pitchFamily="18" charset="0"/>
              </a:rPr>
              <a:t>activities</a:t>
            </a:r>
            <a:r>
              <a:rPr lang="sv-SE" sz="1400" dirty="0">
                <a:latin typeface="Garamond" pitchFamily="18" charset="0"/>
              </a:rPr>
              <a:t> today </a:t>
            </a:r>
            <a:r>
              <a:rPr lang="sv-SE" sz="1400" dirty="0" err="1">
                <a:latin typeface="Garamond" pitchFamily="18" charset="0"/>
              </a:rPr>
              <a:t>include</a:t>
            </a:r>
            <a:r>
              <a:rPr lang="sv-SE" sz="1400" dirty="0">
                <a:latin typeface="Garamond" pitchFamily="18" charset="0"/>
              </a:rPr>
              <a:t> a </a:t>
            </a:r>
            <a:r>
              <a:rPr lang="sv-SE" sz="1400" dirty="0" err="1">
                <a:latin typeface="Garamond" pitchFamily="18" charset="0"/>
              </a:rPr>
              <a:t>yearly</a:t>
            </a:r>
            <a:r>
              <a:rPr lang="sv-SE" sz="1400" dirty="0">
                <a:latin typeface="Garamond" pitchFamily="18" charset="0"/>
              </a:rPr>
              <a:t> SYMPOSIUM and </a:t>
            </a:r>
            <a:r>
              <a:rPr lang="sv-SE" sz="1400" dirty="0" err="1">
                <a:latin typeface="Garamond" pitchFamily="18" charset="0"/>
              </a:rPr>
              <a:t>research-edge-oriented</a:t>
            </a:r>
            <a:r>
              <a:rPr lang="sv-SE" sz="1400" dirty="0">
                <a:latin typeface="Garamond" pitchFamily="18" charset="0"/>
              </a:rPr>
              <a:t> SPOTON </a:t>
            </a:r>
            <a:r>
              <a:rPr lang="sv-SE" sz="1400" dirty="0" err="1">
                <a:latin typeface="Garamond" pitchFamily="18" charset="0"/>
              </a:rPr>
              <a:t>seminars</a:t>
            </a:r>
            <a:r>
              <a:rPr lang="sv-SE" sz="1400" dirty="0">
                <a:latin typeface="Garamond" pitchFamily="18" charset="0"/>
              </a:rPr>
              <a:t>. </a:t>
            </a:r>
            <a:r>
              <a:rPr lang="sv-SE" sz="1400" dirty="0" err="1">
                <a:latin typeface="Garamond" pitchFamily="18" charset="0"/>
              </a:rPr>
              <a:t>Networking</a:t>
            </a:r>
            <a:r>
              <a:rPr lang="sv-SE" sz="1400" dirty="0">
                <a:latin typeface="Garamond" pitchFamily="18" charset="0"/>
              </a:rPr>
              <a:t> and </a:t>
            </a:r>
            <a:r>
              <a:rPr lang="sv-SE" sz="1400" dirty="0" err="1">
                <a:latin typeface="Garamond" pitchFamily="18" charset="0"/>
              </a:rPr>
              <a:t>careerplanning</a:t>
            </a:r>
            <a:r>
              <a:rPr lang="sv-SE" sz="1400" dirty="0">
                <a:latin typeface="Garamond" pitchFamily="18" charset="0"/>
              </a:rPr>
              <a:t> events are </a:t>
            </a:r>
            <a:r>
              <a:rPr lang="sv-SE" sz="1400" dirty="0" err="1">
                <a:latin typeface="Garamond" pitchFamily="18" charset="0"/>
              </a:rPr>
              <a:t>provided</a:t>
            </a:r>
            <a:r>
              <a:rPr lang="sv-SE" sz="1400" dirty="0">
                <a:latin typeface="Garamond" pitchFamily="18" charset="0"/>
              </a:rPr>
              <a:t> at PROWEB </a:t>
            </a:r>
            <a:r>
              <a:rPr lang="sv-SE" sz="1400" dirty="0" err="1">
                <a:latin typeface="Garamond" pitchFamily="18" charset="0"/>
              </a:rPr>
              <a:t>meetings</a:t>
            </a:r>
            <a:r>
              <a:rPr lang="sv-SE" sz="1400" dirty="0">
                <a:latin typeface="Garamond" pitchFamily="18" charset="0"/>
              </a:rPr>
              <a:t>.</a:t>
            </a:r>
            <a:br>
              <a:rPr lang="sv-SE" sz="1400" dirty="0">
                <a:latin typeface="Garamond" pitchFamily="18" charset="0"/>
              </a:rPr>
            </a:br>
            <a:r>
              <a:rPr lang="sv-SE" sz="1400" dirty="0">
                <a:latin typeface="Garamond" pitchFamily="18" charset="0"/>
              </a:rPr>
              <a:t/>
            </a:r>
            <a:br>
              <a:rPr lang="sv-SE" sz="1400" dirty="0">
                <a:latin typeface="Garamond" pitchFamily="18" charset="0"/>
              </a:rPr>
            </a:br>
            <a:r>
              <a:rPr lang="sv-SE" sz="1400" dirty="0" err="1">
                <a:latin typeface="Garamond" pitchFamily="18" charset="0"/>
              </a:rPr>
              <a:t>Homepage</a:t>
            </a:r>
            <a:r>
              <a:rPr lang="sv-SE" sz="1400" dirty="0">
                <a:latin typeface="Garamond" pitchFamily="18" charset="0"/>
              </a:rPr>
              <a:t>:	</a:t>
            </a:r>
            <a:r>
              <a:rPr lang="sv-SE" sz="1400" dirty="0" err="1" smtClean="0">
                <a:latin typeface="Garamond" pitchFamily="18" charset="0"/>
              </a:rPr>
              <a:t>www.lu.se/lil</a:t>
            </a:r>
            <a:r>
              <a:rPr lang="sv-SE" sz="1400" dirty="0">
                <a:latin typeface="Garamond" pitchFamily="18" charset="0"/>
              </a:rPr>
              <a:t/>
            </a:r>
            <a:br>
              <a:rPr lang="sv-SE" sz="1400" dirty="0">
                <a:latin typeface="Garamond" pitchFamily="18" charset="0"/>
              </a:rPr>
            </a:br>
            <a:r>
              <a:rPr lang="sv-SE" sz="1400" dirty="0">
                <a:latin typeface="Garamond" pitchFamily="18" charset="0"/>
              </a:rPr>
              <a:t>Contact:	Sofi Elmroth, PhD, Docent, </a:t>
            </a:r>
            <a:r>
              <a:rPr lang="sv-SE" sz="1400" dirty="0" err="1">
                <a:latin typeface="Garamond" pitchFamily="18" charset="0"/>
              </a:rPr>
              <a:t>Coordinator</a:t>
            </a:r>
            <a:r>
              <a:rPr lang="sv-SE" sz="1400" dirty="0">
                <a:latin typeface="Garamond" pitchFamily="18" charset="0"/>
              </a:rPr>
              <a:t> </a:t>
            </a:r>
            <a:r>
              <a:rPr lang="sv-SE" sz="1400" dirty="0" err="1">
                <a:latin typeface="Garamond" pitchFamily="18" charset="0"/>
              </a:rPr>
              <a:t>LiL</a:t>
            </a:r>
            <a:r>
              <a:rPr lang="sv-SE" sz="1400" dirty="0">
                <a:latin typeface="Garamond" pitchFamily="18" charset="0"/>
              </a:rPr>
              <a:t> </a:t>
            </a:r>
            <a:br>
              <a:rPr lang="sv-SE" sz="1400" dirty="0">
                <a:latin typeface="Garamond" pitchFamily="18" charset="0"/>
              </a:rPr>
            </a:br>
            <a:r>
              <a:rPr lang="sv-SE" sz="1400" dirty="0">
                <a:latin typeface="Garamond" pitchFamily="18" charset="0"/>
              </a:rPr>
              <a:t>Tel: 	</a:t>
            </a:r>
            <a:r>
              <a:rPr lang="sv-SE" sz="1400" dirty="0" smtClean="0">
                <a:latin typeface="Garamond" pitchFamily="18" charset="0"/>
              </a:rPr>
              <a:t>046 - 222 </a:t>
            </a:r>
            <a:r>
              <a:rPr lang="sv-SE" sz="1400" dirty="0">
                <a:latin typeface="Garamond" pitchFamily="18" charset="0"/>
              </a:rPr>
              <a:t>3692</a:t>
            </a:r>
            <a:br>
              <a:rPr lang="sv-SE" sz="1400" dirty="0">
                <a:latin typeface="Garamond" pitchFamily="18" charset="0"/>
              </a:rPr>
            </a:br>
            <a:r>
              <a:rPr lang="sv-SE" sz="1400" dirty="0" err="1">
                <a:latin typeface="Garamond" pitchFamily="18" charset="0"/>
              </a:rPr>
              <a:t>Email</a:t>
            </a:r>
            <a:r>
              <a:rPr lang="sv-SE" sz="1400" dirty="0">
                <a:latin typeface="Garamond" pitchFamily="18" charset="0"/>
              </a:rPr>
              <a:t>: 	</a:t>
            </a:r>
            <a:r>
              <a:rPr lang="sv-SE" sz="1400" dirty="0" err="1">
                <a:latin typeface="Garamond" pitchFamily="18" charset="0"/>
              </a:rPr>
              <a:t>sofi.elmroth@biochemistry.lu.se</a:t>
            </a:r>
            <a:endParaRPr lang="sv-SE" sz="1400" dirty="0">
              <a:latin typeface="Garamond" pitchFamily="18" charset="0"/>
            </a:endParaRPr>
          </a:p>
          <a:p>
            <a:endParaRPr lang="sv-SE" sz="1400" dirty="0" smtClean="0">
              <a:latin typeface="Garamond" pitchFamily="18" charset="0"/>
              <a:cs typeface="Angsana New" pitchFamily="18" charset="-34"/>
            </a:endParaRPr>
          </a:p>
        </p:txBody>
      </p:sp>
      <p:sp>
        <p:nvSpPr>
          <p:cNvPr id="8" name="textruta 7"/>
          <p:cNvSpPr txBox="1"/>
          <p:nvPr/>
        </p:nvSpPr>
        <p:spPr>
          <a:xfrm>
            <a:off x="0" y="4953000"/>
            <a:ext cx="6858000" cy="307777"/>
          </a:xfrm>
          <a:prstGeom prst="rect">
            <a:avLst/>
          </a:prstGeom>
          <a:solidFill>
            <a:schemeClr val="accent1">
              <a:lumMod val="20000"/>
              <a:lumOff val="80000"/>
            </a:schemeClr>
          </a:solidFill>
        </p:spPr>
        <p:txBody>
          <a:bodyPr wrap="square" rtlCol="0">
            <a:spAutoFit/>
          </a:bodyPr>
          <a:lstStyle/>
          <a:p>
            <a:r>
              <a:rPr lang="sv-SE" sz="1400" b="1" dirty="0" smtClean="0">
                <a:latin typeface="Arial" pitchFamily="34" charset="0"/>
                <a:cs typeface="Arial" pitchFamily="34" charset="0"/>
              </a:rPr>
              <a:t>          </a:t>
            </a:r>
            <a:r>
              <a:rPr lang="sv-SE" sz="1400" b="1" dirty="0" err="1" smtClean="0">
                <a:latin typeface="Arial" pitchFamily="34" charset="0"/>
                <a:cs typeface="Arial" pitchFamily="34" charset="0"/>
              </a:rPr>
              <a:t>SwedenBIO</a:t>
            </a:r>
            <a:endParaRPr lang="sv-SE" sz="1400" b="1" dirty="0">
              <a:latin typeface="Arial" pitchFamily="34" charset="0"/>
              <a:cs typeface="Arial" pitchFamily="34" charset="0"/>
            </a:endParaRPr>
          </a:p>
        </p:txBody>
      </p:sp>
      <p:sp>
        <p:nvSpPr>
          <p:cNvPr id="9" name="textruta 8"/>
          <p:cNvSpPr txBox="1"/>
          <p:nvPr/>
        </p:nvSpPr>
        <p:spPr>
          <a:xfrm>
            <a:off x="548680" y="5372268"/>
            <a:ext cx="5760640" cy="3151632"/>
          </a:xfrm>
          <a:prstGeom prst="rect">
            <a:avLst/>
          </a:prstGeom>
          <a:noFill/>
        </p:spPr>
        <p:txBody>
          <a:bodyPr wrap="square" rtlCol="0">
            <a:spAutoFit/>
          </a:bodyPr>
          <a:lstStyle/>
          <a:p>
            <a:pPr lvl="0">
              <a:lnSpc>
                <a:spcPct val="80000"/>
              </a:lnSpc>
              <a:spcBef>
                <a:spcPct val="20000"/>
              </a:spcBef>
              <a:defRPr/>
            </a:pPr>
            <a:r>
              <a:rPr lang="en-US" sz="1400" dirty="0" err="1" smtClean="0">
                <a:latin typeface="Garamond" pitchFamily="18" charset="0"/>
              </a:rPr>
              <a:t>SwedenBIO</a:t>
            </a:r>
            <a:r>
              <a:rPr lang="en-US" sz="1400" dirty="0" smtClean="0">
                <a:latin typeface="Garamond" pitchFamily="18" charset="0"/>
              </a:rPr>
              <a:t> is the national organization working for the benefit of the entire life science industry in Sweden. </a:t>
            </a:r>
            <a:r>
              <a:rPr lang="en-US" sz="1400" dirty="0" err="1" smtClean="0">
                <a:latin typeface="Garamond" pitchFamily="18" charset="0"/>
              </a:rPr>
              <a:t>SwedenBIO</a:t>
            </a:r>
            <a:r>
              <a:rPr lang="en-US" sz="1400" dirty="0" smtClean="0">
                <a:latin typeface="Garamond" pitchFamily="18" charset="0"/>
              </a:rPr>
              <a:t> is a member driven, private non-profit organization. The main objective is to improve and maintain industry conditions which will support prosperous growth and business development among our, today, close to 200 member companies. Our members are active in all sectors ranging from pharmaceuticals,  biotech, </a:t>
            </a:r>
            <a:r>
              <a:rPr lang="en-US" sz="1400" dirty="0" err="1" smtClean="0">
                <a:latin typeface="Garamond" pitchFamily="18" charset="0"/>
              </a:rPr>
              <a:t>medtech</a:t>
            </a:r>
            <a:r>
              <a:rPr lang="en-US" sz="1400" dirty="0" smtClean="0">
                <a:latin typeface="Garamond" pitchFamily="18" charset="0"/>
              </a:rPr>
              <a:t> to diagnostics. Our mission is to create visibility and interest for the Swedish life science industry and thereby support a successful life science industry. A successful industry can heal and help those patients still suffering from unmet medical needs. A successful industry creates jobs and welfare and creates opportunities for a healthier and brighter future. </a:t>
            </a:r>
            <a:endParaRPr lang="en-US" sz="1400" dirty="0" smtClean="0">
              <a:latin typeface="Garamond" pitchFamily="18" charset="0"/>
            </a:endParaRPr>
          </a:p>
          <a:p>
            <a:pPr lvl="0">
              <a:lnSpc>
                <a:spcPct val="80000"/>
              </a:lnSpc>
              <a:spcBef>
                <a:spcPct val="20000"/>
              </a:spcBef>
              <a:defRPr/>
            </a:pPr>
            <a:r>
              <a:rPr lang="sv-SE" sz="1400" dirty="0">
                <a:latin typeface="Garamond" pitchFamily="18" charset="0"/>
              </a:rPr>
              <a:t/>
            </a:r>
            <a:br>
              <a:rPr lang="sv-SE" sz="1400" dirty="0">
                <a:latin typeface="Garamond" pitchFamily="18" charset="0"/>
              </a:rPr>
            </a:br>
            <a:r>
              <a:rPr lang="sv-SE" sz="1400" dirty="0" err="1">
                <a:latin typeface="Garamond" pitchFamily="18" charset="0"/>
              </a:rPr>
              <a:t>Homepage</a:t>
            </a:r>
            <a:r>
              <a:rPr lang="sv-SE" sz="1400" dirty="0">
                <a:latin typeface="Garamond" pitchFamily="18" charset="0"/>
              </a:rPr>
              <a:t>:	</a:t>
            </a:r>
            <a:r>
              <a:rPr lang="sv-SE" sz="1400" dirty="0" err="1">
                <a:latin typeface="Garamond" pitchFamily="18" charset="0"/>
              </a:rPr>
              <a:t>www.swedenbio.com</a:t>
            </a:r>
            <a:r>
              <a:rPr lang="sv-SE" sz="1400" u="sng" dirty="0">
                <a:latin typeface="Garamond" pitchFamily="18" charset="0"/>
              </a:rPr>
              <a:t/>
            </a:r>
            <a:br>
              <a:rPr lang="sv-SE" sz="1400" u="sng" dirty="0">
                <a:latin typeface="Garamond" pitchFamily="18" charset="0"/>
              </a:rPr>
            </a:br>
            <a:r>
              <a:rPr lang="sv-SE" sz="1400" dirty="0">
                <a:latin typeface="Garamond" pitchFamily="18" charset="0"/>
              </a:rPr>
              <a:t>Contact: 	Sara </a:t>
            </a:r>
            <a:r>
              <a:rPr lang="sv-SE" sz="1400" dirty="0" err="1">
                <a:latin typeface="Garamond" pitchFamily="18" charset="0"/>
              </a:rPr>
              <a:t>Gunnerås</a:t>
            </a:r>
            <a:r>
              <a:rPr lang="sv-SE" sz="1400" dirty="0">
                <a:latin typeface="Garamond" pitchFamily="18" charset="0"/>
              </a:rPr>
              <a:t>, </a:t>
            </a:r>
            <a:r>
              <a:rPr lang="en-US" sz="1400" dirty="0" smtClean="0">
                <a:latin typeface="Garamond" pitchFamily="18" charset="0"/>
              </a:rPr>
              <a:t>PhD, </a:t>
            </a:r>
            <a:r>
              <a:rPr lang="en-US" sz="1400" dirty="0" smtClean="0">
                <a:latin typeface="Garamond" pitchFamily="18" charset="0"/>
              </a:rPr>
              <a:t>Senior Manager Science and IP</a:t>
            </a:r>
            <a:endParaRPr lang="sv-SE" sz="1400" dirty="0">
              <a:latin typeface="Garamond" pitchFamily="18" charset="0"/>
            </a:endParaRPr>
          </a:p>
          <a:p>
            <a:pPr lvl="0">
              <a:lnSpc>
                <a:spcPct val="80000"/>
              </a:lnSpc>
              <a:spcBef>
                <a:spcPct val="20000"/>
              </a:spcBef>
              <a:defRPr/>
            </a:pPr>
            <a:r>
              <a:rPr lang="sv-SE" sz="1400" dirty="0" smtClean="0">
                <a:latin typeface="Garamond" pitchFamily="18" charset="0"/>
              </a:rPr>
              <a:t>Tel</a:t>
            </a:r>
            <a:r>
              <a:rPr lang="sv-SE" sz="1400" dirty="0">
                <a:latin typeface="Garamond" pitchFamily="18" charset="0"/>
              </a:rPr>
              <a:t>:	</a:t>
            </a:r>
            <a:r>
              <a:rPr lang="sv-SE" sz="1400" dirty="0" smtClean="0">
                <a:latin typeface="Garamond" pitchFamily="18" charset="0"/>
              </a:rPr>
              <a:t>08 – 21 36 02</a:t>
            </a:r>
            <a:r>
              <a:rPr lang="sv-SE" sz="1400" dirty="0">
                <a:latin typeface="Garamond" pitchFamily="18" charset="0"/>
              </a:rPr>
              <a:t/>
            </a:r>
            <a:br>
              <a:rPr lang="sv-SE" sz="1400" dirty="0">
                <a:latin typeface="Garamond" pitchFamily="18" charset="0"/>
              </a:rPr>
            </a:br>
            <a:r>
              <a:rPr lang="sv-SE" sz="1400" dirty="0" err="1">
                <a:latin typeface="Garamond" pitchFamily="18" charset="0"/>
              </a:rPr>
              <a:t>Email</a:t>
            </a:r>
            <a:r>
              <a:rPr lang="sv-SE" sz="1400" dirty="0">
                <a:latin typeface="Garamond" pitchFamily="18" charset="0"/>
              </a:rPr>
              <a:t>: 	</a:t>
            </a:r>
            <a:r>
              <a:rPr lang="sv-SE" sz="1400" dirty="0" err="1" smtClean="0">
                <a:latin typeface="Garamond" pitchFamily="18" charset="0"/>
              </a:rPr>
              <a:t>sara.gunneras@swedenbio.com</a:t>
            </a:r>
            <a:endParaRPr lang="sv-SE" sz="1400" dirty="0">
              <a:latin typeface="Garamond" pitchFamily="18" charset="0"/>
            </a:endParaRPr>
          </a:p>
          <a:p>
            <a:endParaRPr lang="sv-SE" sz="1400" dirty="0" smtClean="0">
              <a:latin typeface="Garamond" pitchFamily="18" charset="0"/>
              <a:cs typeface="Angsana New" pitchFamily="18" charset="-34"/>
            </a:endParaRPr>
          </a:p>
        </p:txBody>
      </p:sp>
      <p:sp>
        <p:nvSpPr>
          <p:cNvPr id="10" name="Rectangle 18"/>
          <p:cNvSpPr>
            <a:spLocks noChangeArrowheads="1"/>
          </p:cNvSpPr>
          <p:nvPr/>
        </p:nvSpPr>
        <p:spPr bwMode="auto">
          <a:xfrm>
            <a:off x="0" y="9489504"/>
            <a:ext cx="6858000" cy="468312"/>
          </a:xfrm>
          <a:prstGeom prst="rect">
            <a:avLst/>
          </a:prstGeom>
          <a:solidFill>
            <a:srgbClr val="0000CC">
              <a:alpha val="50196"/>
            </a:srgbClr>
          </a:solidFill>
          <a:ln w="9525">
            <a:noFill/>
            <a:miter lim="800000"/>
            <a:headEnd/>
            <a:tailEnd/>
          </a:ln>
          <a:effectLst/>
        </p:spPr>
        <p:txBody>
          <a:bodyPr wrap="none" anchor="ctr"/>
          <a:lstStyle/>
          <a:p>
            <a:pPr algn="ctr"/>
            <a:endParaRPr lang="sv-SE" sz="1200" b="1">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0" y="0"/>
            <a:ext cx="6858000" cy="1187450"/>
          </a:xfrm>
          <a:prstGeom prst="rect">
            <a:avLst/>
          </a:prstGeom>
          <a:solidFill>
            <a:srgbClr val="0000CC">
              <a:alpha val="50196"/>
            </a:srgbClr>
          </a:solidFill>
          <a:ln w="9525">
            <a:noFill/>
            <a:miter lim="800000"/>
            <a:headEnd/>
            <a:tailEnd/>
          </a:ln>
          <a:effectLst/>
        </p:spPr>
        <p:txBody>
          <a:bodyPr wrap="none" anchor="ctr"/>
          <a:lstStyle/>
          <a:p>
            <a:pPr algn="ctr"/>
            <a:endParaRPr lang="sv-SE">
              <a:solidFill>
                <a:schemeClr val="bg1"/>
              </a:solidFill>
            </a:endParaRPr>
          </a:p>
        </p:txBody>
      </p:sp>
      <p:sp>
        <p:nvSpPr>
          <p:cNvPr id="5" name="Text Box 4"/>
          <p:cNvSpPr txBox="1">
            <a:spLocks noChangeArrowheads="1"/>
          </p:cNvSpPr>
          <p:nvPr/>
        </p:nvSpPr>
        <p:spPr bwMode="auto">
          <a:xfrm>
            <a:off x="865639" y="179388"/>
            <a:ext cx="5126724" cy="892552"/>
          </a:xfrm>
          <a:prstGeom prst="rect">
            <a:avLst/>
          </a:prstGeom>
          <a:noFill/>
          <a:ln w="9525">
            <a:noFill/>
            <a:miter lim="800000"/>
            <a:headEnd/>
            <a:tailEnd/>
          </a:ln>
          <a:effectLst/>
        </p:spPr>
        <p:txBody>
          <a:bodyPr wrap="none">
            <a:spAutoFit/>
          </a:bodyPr>
          <a:lstStyle/>
          <a:p>
            <a:pPr algn="ctr"/>
            <a:r>
              <a:rPr lang="sv-SE" sz="1200" b="1" dirty="0">
                <a:solidFill>
                  <a:schemeClr val="bg1"/>
                </a:solidFill>
                <a:latin typeface="Arial" pitchFamily="34" charset="0"/>
                <a:cs typeface="Arial" pitchFamily="34" charset="0"/>
              </a:rPr>
              <a:t>A joint </a:t>
            </a:r>
            <a:r>
              <a:rPr lang="sv-SE" sz="1200" b="1" dirty="0" err="1">
                <a:solidFill>
                  <a:schemeClr val="bg1"/>
                </a:solidFill>
                <a:latin typeface="Arial" pitchFamily="34" charset="0"/>
                <a:cs typeface="Arial" pitchFamily="34" charset="0"/>
              </a:rPr>
              <a:t>initiative</a:t>
            </a:r>
            <a:r>
              <a:rPr lang="sv-SE" sz="1200" b="1" dirty="0">
                <a:solidFill>
                  <a:schemeClr val="bg1"/>
                </a:solidFill>
                <a:latin typeface="Arial" pitchFamily="34" charset="0"/>
                <a:cs typeface="Arial" pitchFamily="34" charset="0"/>
              </a:rPr>
              <a:t> </a:t>
            </a:r>
            <a:r>
              <a:rPr lang="sv-SE" sz="1200" b="1" dirty="0" err="1">
                <a:solidFill>
                  <a:schemeClr val="bg1"/>
                </a:solidFill>
                <a:latin typeface="Arial" pitchFamily="34" charset="0"/>
                <a:cs typeface="Arial" pitchFamily="34" charset="0"/>
              </a:rPr>
              <a:t>between</a:t>
            </a:r>
            <a:r>
              <a:rPr lang="sv-SE" sz="1200" b="1" dirty="0">
                <a:solidFill>
                  <a:schemeClr val="bg1"/>
                </a:solidFill>
                <a:latin typeface="Arial" pitchFamily="34" charset="0"/>
                <a:cs typeface="Arial" pitchFamily="34" charset="0"/>
              </a:rPr>
              <a:t> </a:t>
            </a:r>
            <a:r>
              <a:rPr lang="sv-SE" sz="1200" b="1" dirty="0" err="1">
                <a:solidFill>
                  <a:schemeClr val="bg1"/>
                </a:solidFill>
                <a:latin typeface="Arial" pitchFamily="34" charset="0"/>
                <a:cs typeface="Arial" pitchFamily="34" charset="0"/>
              </a:rPr>
              <a:t>LiL-Läkemedel</a:t>
            </a:r>
            <a:r>
              <a:rPr lang="sv-SE" sz="1200" b="1" dirty="0">
                <a:solidFill>
                  <a:schemeClr val="bg1"/>
                </a:solidFill>
                <a:latin typeface="Arial" pitchFamily="34" charset="0"/>
                <a:cs typeface="Arial" pitchFamily="34" charset="0"/>
              </a:rPr>
              <a:t> i Lund and </a:t>
            </a:r>
            <a:r>
              <a:rPr lang="sv-SE" sz="1200" b="1" dirty="0" err="1">
                <a:solidFill>
                  <a:schemeClr val="bg1"/>
                </a:solidFill>
                <a:latin typeface="Arial" pitchFamily="34" charset="0"/>
                <a:cs typeface="Arial" pitchFamily="34" charset="0"/>
              </a:rPr>
              <a:t>SwedenBIO</a:t>
            </a:r>
            <a:endParaRPr lang="sv-SE" sz="1200" b="1" dirty="0">
              <a:solidFill>
                <a:schemeClr val="bg1"/>
              </a:solidFill>
              <a:latin typeface="Arial" pitchFamily="34" charset="0"/>
              <a:cs typeface="Arial" pitchFamily="34" charset="0"/>
            </a:endParaRPr>
          </a:p>
          <a:p>
            <a:pPr algn="ctr"/>
            <a:r>
              <a:rPr lang="sv-SE" sz="2400" b="1" dirty="0" smtClean="0">
                <a:solidFill>
                  <a:schemeClr val="bg1"/>
                </a:solidFill>
                <a:latin typeface="Arial" pitchFamily="34" charset="0"/>
                <a:cs typeface="Arial" pitchFamily="34" charset="0"/>
              </a:rPr>
              <a:t>3</a:t>
            </a:r>
            <a:r>
              <a:rPr lang="sv-SE" sz="2400" b="1" baseline="30000" dirty="0">
                <a:solidFill>
                  <a:schemeClr val="bg1"/>
                </a:solidFill>
                <a:latin typeface="Arial" pitchFamily="34" charset="0"/>
                <a:cs typeface="Arial" pitchFamily="34" charset="0"/>
              </a:rPr>
              <a:t>r</a:t>
            </a:r>
            <a:r>
              <a:rPr lang="sv-SE" sz="2400" b="1" baseline="30000" dirty="0" smtClean="0">
                <a:solidFill>
                  <a:schemeClr val="bg1"/>
                </a:solidFill>
                <a:latin typeface="Arial" pitchFamily="34" charset="0"/>
                <a:cs typeface="Arial" pitchFamily="34" charset="0"/>
              </a:rPr>
              <a:t>d</a:t>
            </a:r>
            <a:r>
              <a:rPr lang="sv-SE" sz="2400" b="1" dirty="0" smtClean="0">
                <a:solidFill>
                  <a:schemeClr val="bg1"/>
                </a:solidFill>
                <a:latin typeface="Arial" pitchFamily="34" charset="0"/>
                <a:cs typeface="Arial" pitchFamily="34" charset="0"/>
              </a:rPr>
              <a:t> </a:t>
            </a:r>
            <a:r>
              <a:rPr lang="sv-SE" sz="2400" b="1" dirty="0">
                <a:solidFill>
                  <a:schemeClr val="bg1"/>
                </a:solidFill>
                <a:latin typeface="Arial" pitchFamily="34" charset="0"/>
                <a:cs typeface="Arial" pitchFamily="34" charset="0"/>
              </a:rPr>
              <a:t>SYMPOSIUM, </a:t>
            </a:r>
            <a:r>
              <a:rPr lang="sv-SE" sz="2400" b="1" dirty="0" err="1" smtClean="0">
                <a:solidFill>
                  <a:schemeClr val="bg1"/>
                </a:solidFill>
                <a:latin typeface="Arial" pitchFamily="34" charset="0"/>
                <a:cs typeface="Arial" pitchFamily="34" charset="0"/>
              </a:rPr>
              <a:t>February</a:t>
            </a:r>
            <a:r>
              <a:rPr lang="sv-SE" sz="2400" b="1" dirty="0" smtClean="0">
                <a:solidFill>
                  <a:schemeClr val="bg1"/>
                </a:solidFill>
                <a:latin typeface="Arial" pitchFamily="34" charset="0"/>
                <a:cs typeface="Arial" pitchFamily="34" charset="0"/>
              </a:rPr>
              <a:t> 8, 2012</a:t>
            </a:r>
            <a:r>
              <a:rPr lang="sv-SE" sz="1600" b="1" dirty="0">
                <a:solidFill>
                  <a:schemeClr val="bg1"/>
                </a:solidFill>
                <a:latin typeface="Verdana" pitchFamily="34" charset="0"/>
              </a:rPr>
              <a:t/>
            </a:r>
            <a:br>
              <a:rPr lang="sv-SE" sz="1600" b="1" dirty="0">
                <a:solidFill>
                  <a:schemeClr val="bg1"/>
                </a:solidFill>
                <a:latin typeface="Verdana" pitchFamily="34" charset="0"/>
              </a:rPr>
            </a:br>
            <a:endParaRPr lang="sv-SE" sz="1600" b="1" dirty="0">
              <a:solidFill>
                <a:schemeClr val="bg1"/>
              </a:solidFill>
              <a:latin typeface="Arial" pitchFamily="34" charset="0"/>
              <a:cs typeface="Arial" pitchFamily="34" charset="0"/>
            </a:endParaRPr>
          </a:p>
        </p:txBody>
      </p:sp>
      <p:sp>
        <p:nvSpPr>
          <p:cNvPr id="6" name="Text Box 8"/>
          <p:cNvSpPr txBox="1">
            <a:spLocks noChangeArrowheads="1"/>
          </p:cNvSpPr>
          <p:nvPr/>
        </p:nvSpPr>
        <p:spPr bwMode="auto">
          <a:xfrm>
            <a:off x="1550111" y="2841625"/>
            <a:ext cx="3924472" cy="461665"/>
          </a:xfrm>
          <a:prstGeom prst="rect">
            <a:avLst/>
          </a:prstGeom>
          <a:noFill/>
          <a:ln w="9525">
            <a:noFill/>
            <a:miter lim="800000"/>
            <a:headEnd/>
            <a:tailEnd/>
          </a:ln>
          <a:effectLst/>
        </p:spPr>
        <p:txBody>
          <a:bodyPr wrap="none">
            <a:spAutoFit/>
          </a:bodyPr>
          <a:lstStyle/>
          <a:p>
            <a:pPr algn="ctr"/>
            <a:r>
              <a:rPr lang="sv-SE" sz="2400" b="1" dirty="0" err="1" smtClean="0">
                <a:solidFill>
                  <a:srgbClr val="3333FF"/>
                </a:solidFill>
                <a:latin typeface="Georgia" pitchFamily="18" charset="0"/>
              </a:rPr>
              <a:t>Methods</a:t>
            </a:r>
            <a:r>
              <a:rPr lang="sv-SE" sz="2400" b="1" dirty="0" smtClean="0">
                <a:solidFill>
                  <a:srgbClr val="3333FF"/>
                </a:solidFill>
                <a:latin typeface="Georgia" pitchFamily="18" charset="0"/>
              </a:rPr>
              <a:t> and </a:t>
            </a:r>
            <a:r>
              <a:rPr lang="sv-SE" sz="2400" b="1" dirty="0" err="1" smtClean="0">
                <a:solidFill>
                  <a:srgbClr val="3333FF"/>
                </a:solidFill>
                <a:latin typeface="Georgia" pitchFamily="18" charset="0"/>
              </a:rPr>
              <a:t>Molecules</a:t>
            </a:r>
            <a:endParaRPr lang="sv-SE" sz="2400" b="1" dirty="0">
              <a:solidFill>
                <a:srgbClr val="3333FF"/>
              </a:solidFill>
              <a:latin typeface="Georgia" pitchFamily="18" charset="0"/>
            </a:endParaRPr>
          </a:p>
        </p:txBody>
      </p:sp>
      <p:pic>
        <p:nvPicPr>
          <p:cNvPr id="7" name="Picture 15" descr="Logoskurenljus"/>
          <p:cNvPicPr>
            <a:picLocks noGrp="1" noChangeAspect="1" noChangeArrowheads="1"/>
          </p:cNvPicPr>
          <p:nvPr>
            <p:ph sz="half" idx="4294967295"/>
          </p:nvPr>
        </p:nvPicPr>
        <p:blipFill>
          <a:blip r:embed="rId2" cstate="print"/>
          <a:srcRect/>
          <a:stretch>
            <a:fillRect/>
          </a:stretch>
        </p:blipFill>
        <p:spPr>
          <a:xfrm>
            <a:off x="4508500" y="7405116"/>
            <a:ext cx="2362200" cy="2084388"/>
          </a:xfrm>
          <a:prstGeom prst="rect">
            <a:avLst/>
          </a:prstGeom>
          <a:noFill/>
          <a:ln/>
        </p:spPr>
      </p:pic>
      <p:sp>
        <p:nvSpPr>
          <p:cNvPr id="8" name="Rectangle 18"/>
          <p:cNvSpPr>
            <a:spLocks noChangeArrowheads="1"/>
          </p:cNvSpPr>
          <p:nvPr/>
        </p:nvSpPr>
        <p:spPr bwMode="auto">
          <a:xfrm>
            <a:off x="0" y="9489504"/>
            <a:ext cx="6858000" cy="468312"/>
          </a:xfrm>
          <a:prstGeom prst="rect">
            <a:avLst/>
          </a:prstGeom>
          <a:solidFill>
            <a:srgbClr val="0000CC">
              <a:alpha val="50196"/>
            </a:srgbClr>
          </a:solidFill>
          <a:ln w="9525">
            <a:noFill/>
            <a:miter lim="800000"/>
            <a:headEnd/>
            <a:tailEnd/>
          </a:ln>
          <a:effectLst/>
        </p:spPr>
        <p:txBody>
          <a:bodyPr wrap="none" anchor="ctr"/>
          <a:lstStyle/>
          <a:p>
            <a:pPr algn="ctr"/>
            <a:endParaRPr lang="sv-SE" sz="1200" b="1">
              <a:solidFill>
                <a:schemeClr val="bg1"/>
              </a:solidFill>
            </a:endParaRPr>
          </a:p>
        </p:txBody>
      </p:sp>
      <p:sp>
        <p:nvSpPr>
          <p:cNvPr id="9" name="Text Box 21"/>
          <p:cNvSpPr txBox="1">
            <a:spLocks noChangeArrowheads="1"/>
          </p:cNvSpPr>
          <p:nvPr/>
        </p:nvSpPr>
        <p:spPr bwMode="auto">
          <a:xfrm>
            <a:off x="2173595" y="4621213"/>
            <a:ext cx="2916183" cy="738664"/>
          </a:xfrm>
          <a:prstGeom prst="rect">
            <a:avLst/>
          </a:prstGeom>
          <a:noFill/>
          <a:ln w="9525">
            <a:noFill/>
            <a:miter lim="800000"/>
            <a:headEnd/>
            <a:tailEnd/>
          </a:ln>
          <a:effectLst/>
        </p:spPr>
        <p:txBody>
          <a:bodyPr wrap="none">
            <a:spAutoFit/>
          </a:bodyPr>
          <a:lstStyle/>
          <a:p>
            <a:r>
              <a:rPr lang="sv-SE" sz="1400" b="1" dirty="0">
                <a:solidFill>
                  <a:srgbClr val="3333FF"/>
                </a:solidFill>
                <a:latin typeface="Georgia" pitchFamily="18" charset="0"/>
              </a:rPr>
              <a:t>TIME: </a:t>
            </a:r>
            <a:r>
              <a:rPr lang="sv-SE" sz="1400" b="1" dirty="0" smtClean="0">
                <a:solidFill>
                  <a:srgbClr val="3333FF"/>
                </a:solidFill>
                <a:latin typeface="Georgia" pitchFamily="18" charset="0"/>
              </a:rPr>
              <a:t>   9.30 </a:t>
            </a:r>
            <a:r>
              <a:rPr lang="sv-SE" sz="1400" b="1" dirty="0">
                <a:solidFill>
                  <a:srgbClr val="3333FF"/>
                </a:solidFill>
                <a:latin typeface="Georgia" pitchFamily="18" charset="0"/>
              </a:rPr>
              <a:t>– </a:t>
            </a:r>
            <a:r>
              <a:rPr lang="sv-SE" sz="1400" b="1" dirty="0" smtClean="0">
                <a:solidFill>
                  <a:srgbClr val="3333FF"/>
                </a:solidFill>
                <a:latin typeface="Georgia" pitchFamily="18" charset="0"/>
              </a:rPr>
              <a:t>17.00</a:t>
            </a:r>
            <a:endParaRPr lang="sv-SE" altLang="zh-CN" sz="1400" b="1" dirty="0">
              <a:solidFill>
                <a:srgbClr val="3333FF"/>
              </a:solidFill>
              <a:latin typeface="Georgia" pitchFamily="18" charset="0"/>
              <a:ea typeface="宋体" pitchFamily="2" charset="-122"/>
            </a:endParaRPr>
          </a:p>
          <a:p>
            <a:r>
              <a:rPr lang="sv-SE" altLang="zh-CN" sz="1400" b="1" dirty="0">
                <a:solidFill>
                  <a:srgbClr val="3333FF"/>
                </a:solidFill>
                <a:latin typeface="Georgia" pitchFamily="18" charset="0"/>
                <a:ea typeface="宋体" pitchFamily="2" charset="-122"/>
              </a:rPr>
              <a:t>PLACE: </a:t>
            </a:r>
            <a:r>
              <a:rPr lang="sv-SE" altLang="zh-CN" sz="1400" b="1" dirty="0" err="1" smtClean="0">
                <a:solidFill>
                  <a:srgbClr val="3333FF"/>
                </a:solidFill>
                <a:latin typeface="Georgia" pitchFamily="18" charset="0"/>
                <a:ea typeface="宋体" pitchFamily="2" charset="-122"/>
              </a:rPr>
              <a:t>Medicon</a:t>
            </a:r>
            <a:r>
              <a:rPr lang="sv-SE" altLang="zh-CN" sz="1400" b="1" dirty="0" smtClean="0">
                <a:solidFill>
                  <a:srgbClr val="3333FF"/>
                </a:solidFill>
                <a:latin typeface="Georgia" pitchFamily="18" charset="0"/>
                <a:ea typeface="宋体" pitchFamily="2" charset="-122"/>
              </a:rPr>
              <a:t> Village, </a:t>
            </a:r>
            <a:br>
              <a:rPr lang="sv-SE" altLang="zh-CN" sz="1400" b="1" dirty="0" smtClean="0">
                <a:solidFill>
                  <a:srgbClr val="3333FF"/>
                </a:solidFill>
                <a:latin typeface="Georgia" pitchFamily="18" charset="0"/>
                <a:ea typeface="宋体" pitchFamily="2" charset="-122"/>
              </a:rPr>
            </a:br>
            <a:r>
              <a:rPr lang="sv-SE" altLang="zh-CN" sz="1400" b="1" dirty="0" smtClean="0">
                <a:solidFill>
                  <a:srgbClr val="3333FF"/>
                </a:solidFill>
                <a:latin typeface="Georgia" pitchFamily="18" charset="0"/>
                <a:ea typeface="宋体" pitchFamily="2" charset="-122"/>
              </a:rPr>
              <a:t>                 Scheelegatan 2, Lund</a:t>
            </a:r>
            <a:endParaRPr lang="sv-SE" dirty="0">
              <a:solidFill>
                <a:srgbClr val="3333FF"/>
              </a:solidFill>
              <a:latin typeface="Georgia" pitchFamily="18" charset="0"/>
            </a:endParaRPr>
          </a:p>
        </p:txBody>
      </p:sp>
      <p:pic>
        <p:nvPicPr>
          <p:cNvPr id="10" name="Picture 23" descr="sweden_bio_logo_rgb60kB"/>
          <p:cNvPicPr>
            <a:picLocks noGrp="1" noChangeAspect="1" noChangeArrowheads="1"/>
          </p:cNvPicPr>
          <p:nvPr>
            <p:ph sz="half" idx="1"/>
          </p:nvPr>
        </p:nvPicPr>
        <p:blipFill>
          <a:blip r:embed="rId3" cstate="print"/>
          <a:srcRect/>
          <a:stretch>
            <a:fillRect/>
          </a:stretch>
        </p:blipFill>
        <p:spPr>
          <a:xfrm>
            <a:off x="44624" y="8769424"/>
            <a:ext cx="3960812" cy="633412"/>
          </a:xfrm>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0" y="0"/>
            <a:ext cx="6858000" cy="632520"/>
          </a:xfrm>
          <a:prstGeom prst="rect">
            <a:avLst/>
          </a:prstGeom>
          <a:solidFill>
            <a:srgbClr val="0000CC">
              <a:alpha val="50196"/>
            </a:srgbClr>
          </a:solidFill>
          <a:ln w="9525">
            <a:noFill/>
            <a:miter lim="800000"/>
            <a:headEnd/>
            <a:tailEnd/>
          </a:ln>
          <a:effectLst/>
        </p:spPr>
        <p:txBody>
          <a:bodyPr wrap="none" anchor="ctr"/>
          <a:lstStyle/>
          <a:p>
            <a:r>
              <a:rPr lang="sv-SE" sz="1400" b="1" dirty="0" smtClean="0">
                <a:solidFill>
                  <a:schemeClr val="bg1"/>
                </a:solidFill>
                <a:latin typeface="Arial" pitchFamily="34" charset="0"/>
                <a:cs typeface="Arial" pitchFamily="34" charset="0"/>
              </a:rPr>
              <a:t>9:30		REGISTRATION</a:t>
            </a:r>
            <a:endParaRPr lang="sv-SE" sz="1400" b="1" dirty="0">
              <a:solidFill>
                <a:schemeClr val="bg1"/>
              </a:solidFill>
              <a:latin typeface="Arial" pitchFamily="34" charset="0"/>
              <a:cs typeface="Arial" pitchFamily="34" charset="0"/>
            </a:endParaRPr>
          </a:p>
        </p:txBody>
      </p:sp>
      <p:sp>
        <p:nvSpPr>
          <p:cNvPr id="5" name="textruta 4"/>
          <p:cNvSpPr txBox="1"/>
          <p:nvPr/>
        </p:nvSpPr>
        <p:spPr>
          <a:xfrm>
            <a:off x="0" y="632521"/>
            <a:ext cx="6858000" cy="307777"/>
          </a:xfrm>
          <a:prstGeom prst="rect">
            <a:avLst/>
          </a:prstGeom>
          <a:solidFill>
            <a:schemeClr val="accent1">
              <a:lumMod val="20000"/>
              <a:lumOff val="80000"/>
            </a:schemeClr>
          </a:solidFill>
        </p:spPr>
        <p:txBody>
          <a:bodyPr wrap="square" rtlCol="0">
            <a:spAutoFit/>
          </a:bodyPr>
          <a:lstStyle/>
          <a:p>
            <a:r>
              <a:rPr lang="sv-SE" sz="1400" b="1" dirty="0" smtClean="0">
                <a:latin typeface="Arial" pitchFamily="34" charset="0"/>
                <a:cs typeface="Arial" pitchFamily="34" charset="0"/>
              </a:rPr>
              <a:t>10:00 – 12:00	Session 1</a:t>
            </a:r>
            <a:endParaRPr lang="sv-SE" sz="1400" b="1" dirty="0">
              <a:latin typeface="Arial" pitchFamily="34" charset="0"/>
              <a:cs typeface="Arial" pitchFamily="34" charset="0"/>
            </a:endParaRPr>
          </a:p>
        </p:txBody>
      </p:sp>
      <p:sp>
        <p:nvSpPr>
          <p:cNvPr id="6" name="textruta 5"/>
          <p:cNvSpPr txBox="1"/>
          <p:nvPr/>
        </p:nvSpPr>
        <p:spPr>
          <a:xfrm>
            <a:off x="0" y="1061661"/>
            <a:ext cx="6858000" cy="3385542"/>
          </a:xfrm>
          <a:prstGeom prst="rect">
            <a:avLst/>
          </a:prstGeom>
          <a:noFill/>
        </p:spPr>
        <p:txBody>
          <a:bodyPr wrap="square" rtlCol="0">
            <a:spAutoFit/>
          </a:bodyPr>
          <a:lstStyle/>
          <a:p>
            <a:r>
              <a:rPr lang="sv-SE" sz="1400" b="1" dirty="0" smtClean="0">
                <a:solidFill>
                  <a:schemeClr val="tx2">
                    <a:lumMod val="20000"/>
                    <a:lumOff val="80000"/>
                  </a:schemeClr>
                </a:solidFill>
                <a:latin typeface="Garamond" pitchFamily="18" charset="0"/>
                <a:cs typeface="Angsana New" pitchFamily="18" charset="-34"/>
              </a:rPr>
              <a:t>10:00</a:t>
            </a:r>
            <a:r>
              <a:rPr lang="sv-SE" sz="1400" b="1" dirty="0" smtClean="0">
                <a:solidFill>
                  <a:schemeClr val="dk1"/>
                </a:solidFill>
                <a:latin typeface="Garamond" pitchFamily="18" charset="0"/>
                <a:cs typeface="Angsana New" pitchFamily="18" charset="-34"/>
              </a:rPr>
              <a:t>		</a:t>
            </a:r>
            <a:r>
              <a:rPr lang="sv-SE" sz="1400" b="1" dirty="0" err="1" smtClean="0">
                <a:solidFill>
                  <a:schemeClr val="dk1"/>
                </a:solidFill>
                <a:latin typeface="Garamond" pitchFamily="18" charset="0"/>
                <a:cs typeface="Angsana New" pitchFamily="18" charset="-34"/>
              </a:rPr>
              <a:t>Welcome</a:t>
            </a:r>
            <a:r>
              <a:rPr lang="sv-SE" sz="1400" b="1" dirty="0" smtClean="0">
                <a:solidFill>
                  <a:schemeClr val="dk1"/>
                </a:solidFill>
                <a:latin typeface="Garamond" pitchFamily="18" charset="0"/>
                <a:cs typeface="Angsana New" pitchFamily="18" charset="-34"/>
              </a:rPr>
              <a:t/>
            </a:r>
            <a:br>
              <a:rPr lang="sv-SE" sz="1400" b="1" dirty="0" smtClean="0">
                <a:solidFill>
                  <a:schemeClr val="dk1"/>
                </a:solidFill>
                <a:latin typeface="Garamond" pitchFamily="18" charset="0"/>
                <a:cs typeface="Angsana New" pitchFamily="18" charset="-34"/>
              </a:rPr>
            </a:br>
            <a:r>
              <a:rPr lang="sv-SE" sz="1400" b="1" dirty="0" smtClean="0">
                <a:solidFill>
                  <a:schemeClr val="dk1"/>
                </a:solidFill>
                <a:latin typeface="Garamond" pitchFamily="18" charset="0"/>
                <a:cs typeface="Angsana New" pitchFamily="18" charset="-34"/>
              </a:rPr>
              <a:t>		</a:t>
            </a:r>
            <a:r>
              <a:rPr lang="sv-SE" sz="1400" dirty="0" smtClean="0">
                <a:solidFill>
                  <a:schemeClr val="dk1"/>
                </a:solidFill>
                <a:latin typeface="Garamond" pitchFamily="18" charset="0"/>
                <a:cs typeface="Angsana New" pitchFamily="18" charset="-34"/>
              </a:rPr>
              <a:t>Sofi Elmroth, </a:t>
            </a:r>
            <a:r>
              <a:rPr lang="sv-SE" sz="1400" dirty="0" err="1" smtClean="0">
                <a:solidFill>
                  <a:schemeClr val="dk1"/>
                </a:solidFill>
                <a:latin typeface="Garamond" pitchFamily="18" charset="0"/>
                <a:cs typeface="Angsana New" pitchFamily="18" charset="-34"/>
              </a:rPr>
              <a:t>LiL</a:t>
            </a:r>
            <a:r>
              <a:rPr lang="sv-SE" sz="1400" dirty="0" smtClean="0">
                <a:solidFill>
                  <a:schemeClr val="dk1"/>
                </a:solidFill>
                <a:latin typeface="Garamond" pitchFamily="18" charset="0"/>
                <a:cs typeface="Angsana New" pitchFamily="18" charset="-34"/>
              </a:rPr>
              <a:t>, Lund University, Sara </a:t>
            </a:r>
            <a:r>
              <a:rPr lang="sv-SE" sz="1400" dirty="0" err="1" smtClean="0">
                <a:solidFill>
                  <a:schemeClr val="dk1"/>
                </a:solidFill>
                <a:latin typeface="Garamond" pitchFamily="18" charset="0"/>
                <a:cs typeface="Angsana New" pitchFamily="18" charset="-34"/>
              </a:rPr>
              <a:t>Gunnerås</a:t>
            </a:r>
            <a:r>
              <a:rPr lang="sv-SE" sz="1400" dirty="0" smtClean="0">
                <a:solidFill>
                  <a:schemeClr val="dk1"/>
                </a:solidFill>
                <a:latin typeface="Garamond" pitchFamily="18" charset="0"/>
                <a:cs typeface="Angsana New" pitchFamily="18" charset="-34"/>
              </a:rPr>
              <a:t>, </a:t>
            </a:r>
            <a:r>
              <a:rPr lang="sv-SE" sz="1400" dirty="0" err="1" smtClean="0">
                <a:solidFill>
                  <a:schemeClr val="dk1"/>
                </a:solidFill>
                <a:latin typeface="Garamond" pitchFamily="18" charset="0"/>
                <a:cs typeface="Angsana New" pitchFamily="18" charset="-34"/>
              </a:rPr>
              <a:t>SwedenBIO</a:t>
            </a:r>
            <a:r>
              <a:rPr lang="sv-SE" sz="1400" b="1" dirty="0" smtClean="0">
                <a:solidFill>
                  <a:schemeClr val="dk1"/>
                </a:solidFill>
                <a:latin typeface="Garamond" pitchFamily="18" charset="0"/>
                <a:cs typeface="Angsana New" pitchFamily="18" charset="-34"/>
              </a:rPr>
              <a:t/>
            </a:r>
            <a:br>
              <a:rPr lang="sv-SE" sz="1400" b="1" dirty="0" smtClean="0">
                <a:solidFill>
                  <a:schemeClr val="dk1"/>
                </a:solidFill>
                <a:latin typeface="Garamond" pitchFamily="18" charset="0"/>
                <a:cs typeface="Angsana New" pitchFamily="18" charset="-34"/>
              </a:rPr>
            </a:br>
            <a:endParaRPr lang="sv-SE" sz="1400" b="1" dirty="0" smtClean="0">
              <a:solidFill>
                <a:schemeClr val="dk1"/>
              </a:solidFill>
              <a:latin typeface="Garamond" pitchFamily="18" charset="0"/>
              <a:cs typeface="Angsana New" pitchFamily="18" charset="-34"/>
            </a:endParaRPr>
          </a:p>
          <a:p>
            <a:r>
              <a:rPr lang="sv-SE" sz="1400" b="1" dirty="0" smtClean="0">
                <a:solidFill>
                  <a:schemeClr val="tx2">
                    <a:lumMod val="20000"/>
                    <a:lumOff val="80000"/>
                  </a:schemeClr>
                </a:solidFill>
                <a:latin typeface="Garamond" pitchFamily="18" charset="0"/>
                <a:cs typeface="Angsana New" pitchFamily="18" charset="-34"/>
              </a:rPr>
              <a:t>10:05</a:t>
            </a:r>
            <a:r>
              <a:rPr lang="sv-SE" sz="1400" b="1" dirty="0" smtClean="0">
                <a:solidFill>
                  <a:schemeClr val="dk1"/>
                </a:solidFill>
                <a:latin typeface="Garamond" pitchFamily="18" charset="0"/>
                <a:cs typeface="Angsana New" pitchFamily="18" charset="-34"/>
              </a:rPr>
              <a:t> 	</a:t>
            </a:r>
            <a:r>
              <a:rPr lang="sv-SE" b="1" dirty="0" smtClean="0">
                <a:solidFill>
                  <a:schemeClr val="dk1"/>
                </a:solidFill>
                <a:latin typeface="Garamond" pitchFamily="18" charset="0"/>
                <a:cs typeface="Angsana New" pitchFamily="18" charset="-34"/>
              </a:rPr>
              <a:t>	</a:t>
            </a:r>
            <a:r>
              <a:rPr lang="sv-SE" sz="1400" b="1" dirty="0" err="1" smtClean="0">
                <a:solidFill>
                  <a:schemeClr val="dk1"/>
                </a:solidFill>
                <a:latin typeface="Garamond" pitchFamily="18" charset="0"/>
                <a:cs typeface="Angsana New" pitchFamily="18" charset="-34"/>
              </a:rPr>
              <a:t>Medicon</a:t>
            </a:r>
            <a:r>
              <a:rPr lang="sv-SE" sz="1400" b="1" dirty="0" smtClean="0">
                <a:solidFill>
                  <a:schemeClr val="dk1"/>
                </a:solidFill>
                <a:latin typeface="Garamond" pitchFamily="18" charset="0"/>
                <a:cs typeface="Angsana New" pitchFamily="18" charset="-34"/>
              </a:rPr>
              <a:t> </a:t>
            </a:r>
            <a:r>
              <a:rPr lang="sv-SE" sz="1400" b="1" dirty="0">
                <a:solidFill>
                  <a:schemeClr val="dk1"/>
                </a:solidFill>
                <a:latin typeface="Garamond" pitchFamily="18" charset="0"/>
                <a:cs typeface="Angsana New" pitchFamily="18" charset="-34"/>
              </a:rPr>
              <a:t>Village </a:t>
            </a:r>
          </a:p>
          <a:p>
            <a:r>
              <a:rPr lang="sv-SE" sz="1400" dirty="0" smtClean="0">
                <a:solidFill>
                  <a:schemeClr val="dk1"/>
                </a:solidFill>
                <a:latin typeface="Garamond" pitchFamily="18" charset="0"/>
                <a:cs typeface="Angsana New" pitchFamily="18" charset="-34"/>
              </a:rPr>
              <a:t>		Mats </a:t>
            </a:r>
            <a:r>
              <a:rPr lang="sv-SE" sz="1400" dirty="0">
                <a:solidFill>
                  <a:schemeClr val="dk1"/>
                </a:solidFill>
                <a:latin typeface="Garamond" pitchFamily="18" charset="0"/>
                <a:cs typeface="Angsana New" pitchFamily="18" charset="-34"/>
              </a:rPr>
              <a:t>Leifland VD, </a:t>
            </a:r>
            <a:r>
              <a:rPr lang="sv-SE" sz="1400" dirty="0" smtClean="0">
                <a:solidFill>
                  <a:schemeClr val="dk1"/>
                </a:solidFill>
                <a:latin typeface="Garamond" pitchFamily="18" charset="0"/>
                <a:cs typeface="Angsana New" pitchFamily="18" charset="-34"/>
              </a:rPr>
              <a:t>MV</a:t>
            </a:r>
          </a:p>
          <a:p>
            <a:endParaRPr lang="sv-SE" sz="1400" dirty="0">
              <a:solidFill>
                <a:schemeClr val="dk1"/>
              </a:solidFill>
              <a:latin typeface="Garamond" pitchFamily="18" charset="0"/>
              <a:cs typeface="Angsana New" pitchFamily="18" charset="-34"/>
            </a:endParaRPr>
          </a:p>
          <a:p>
            <a:r>
              <a:rPr lang="sv-SE" sz="1400" b="1" dirty="0" smtClean="0">
                <a:solidFill>
                  <a:schemeClr val="tx2">
                    <a:lumMod val="20000"/>
                    <a:lumOff val="80000"/>
                  </a:schemeClr>
                </a:solidFill>
                <a:latin typeface="Garamond" pitchFamily="18" charset="0"/>
                <a:cs typeface="Angsana New" pitchFamily="18" charset="-34"/>
              </a:rPr>
              <a:t>10:25</a:t>
            </a:r>
            <a:r>
              <a:rPr lang="sv-SE" sz="1400" b="1" dirty="0" smtClean="0">
                <a:solidFill>
                  <a:schemeClr val="dk1"/>
                </a:solidFill>
                <a:latin typeface="Garamond" pitchFamily="18" charset="0"/>
                <a:cs typeface="Angsana New" pitchFamily="18" charset="-34"/>
              </a:rPr>
              <a:t>	</a:t>
            </a:r>
            <a:r>
              <a:rPr lang="sv-SE" sz="1400" dirty="0" smtClean="0">
                <a:solidFill>
                  <a:schemeClr val="dk1"/>
                </a:solidFill>
                <a:latin typeface="Garamond" pitchFamily="18" charset="0"/>
                <a:cs typeface="Angsana New" pitchFamily="18" charset="-34"/>
              </a:rPr>
              <a:t>	</a:t>
            </a:r>
            <a:r>
              <a:rPr lang="en-US" sz="1400" b="1" dirty="0" smtClean="0">
                <a:solidFill>
                  <a:schemeClr val="dk1"/>
                </a:solidFill>
                <a:latin typeface="Garamond" pitchFamily="18" charset="0"/>
                <a:cs typeface="Angsana New" pitchFamily="18" charset="-34"/>
              </a:rPr>
              <a:t>Life </a:t>
            </a:r>
            <a:r>
              <a:rPr lang="en-US" sz="1400" b="1" dirty="0">
                <a:solidFill>
                  <a:schemeClr val="dk1"/>
                </a:solidFill>
                <a:latin typeface="Garamond" pitchFamily="18" charset="0"/>
                <a:cs typeface="Angsana New" pitchFamily="18" charset="-34"/>
              </a:rPr>
              <a:t>Science Foresight</a:t>
            </a:r>
            <a:r>
              <a:rPr lang="en-US" sz="1400" dirty="0">
                <a:solidFill>
                  <a:schemeClr val="dk1"/>
                </a:solidFill>
                <a:latin typeface="Garamond" pitchFamily="18" charset="0"/>
                <a:cs typeface="Angsana New" pitchFamily="18" charset="-34"/>
              </a:rPr>
              <a:t> </a:t>
            </a:r>
          </a:p>
          <a:p>
            <a:r>
              <a:rPr lang="en-US" sz="1400" dirty="0" smtClean="0">
                <a:solidFill>
                  <a:schemeClr val="dk1"/>
                </a:solidFill>
                <a:latin typeface="Garamond" pitchFamily="18" charset="0"/>
                <a:cs typeface="Angsana New" pitchFamily="18" charset="-34"/>
              </a:rPr>
              <a:t>		Paula </a:t>
            </a:r>
            <a:r>
              <a:rPr lang="en-US" sz="1400" dirty="0" err="1">
                <a:solidFill>
                  <a:schemeClr val="dk1"/>
                </a:solidFill>
                <a:latin typeface="Garamond" pitchFamily="18" charset="0"/>
                <a:cs typeface="Angsana New" pitchFamily="18" charset="-34"/>
              </a:rPr>
              <a:t>Zeilon</a:t>
            </a:r>
            <a:r>
              <a:rPr lang="en-US" sz="1400" dirty="0">
                <a:solidFill>
                  <a:schemeClr val="dk1"/>
                </a:solidFill>
                <a:latin typeface="Garamond" pitchFamily="18" charset="0"/>
                <a:cs typeface="Angsana New" pitchFamily="18" charset="-34"/>
              </a:rPr>
              <a:t>, Managing Director, LSF </a:t>
            </a:r>
            <a:endParaRPr lang="en-US" sz="1400" dirty="0" smtClean="0">
              <a:solidFill>
                <a:schemeClr val="dk1"/>
              </a:solidFill>
              <a:latin typeface="Garamond" pitchFamily="18" charset="0"/>
              <a:cs typeface="Angsana New" pitchFamily="18" charset="-34"/>
            </a:endParaRPr>
          </a:p>
          <a:p>
            <a:endParaRPr lang="en-US" sz="1400" dirty="0">
              <a:solidFill>
                <a:schemeClr val="dk1"/>
              </a:solidFill>
              <a:latin typeface="Garamond" pitchFamily="18" charset="0"/>
              <a:cs typeface="Angsana New" pitchFamily="18" charset="-34"/>
            </a:endParaRPr>
          </a:p>
          <a:p>
            <a:r>
              <a:rPr lang="sv-SE" sz="1400" b="1" dirty="0" smtClean="0">
                <a:solidFill>
                  <a:schemeClr val="tx2">
                    <a:lumMod val="20000"/>
                    <a:lumOff val="80000"/>
                  </a:schemeClr>
                </a:solidFill>
                <a:latin typeface="Garamond" pitchFamily="18" charset="0"/>
                <a:cs typeface="Angsana New" pitchFamily="18" charset="-34"/>
              </a:rPr>
              <a:t>10:45</a:t>
            </a:r>
            <a:r>
              <a:rPr lang="sv-SE" sz="1400" b="1" dirty="0" smtClean="0">
                <a:solidFill>
                  <a:schemeClr val="dk1"/>
                </a:solidFill>
                <a:latin typeface="Garamond" pitchFamily="18" charset="0"/>
                <a:cs typeface="Angsana New" pitchFamily="18" charset="-34"/>
              </a:rPr>
              <a:t>		LTH </a:t>
            </a:r>
            <a:r>
              <a:rPr lang="sv-SE" sz="1400" b="1" dirty="0">
                <a:solidFill>
                  <a:schemeClr val="dk1"/>
                </a:solidFill>
                <a:latin typeface="Garamond" pitchFamily="18" charset="0"/>
                <a:cs typeface="Angsana New" pitchFamily="18" charset="-34"/>
              </a:rPr>
              <a:t>- Medicin och Teknik</a:t>
            </a:r>
            <a:r>
              <a:rPr lang="sv-SE" sz="1400" dirty="0">
                <a:solidFill>
                  <a:schemeClr val="dk1"/>
                </a:solidFill>
                <a:latin typeface="Garamond" pitchFamily="18" charset="0"/>
                <a:cs typeface="Angsana New" pitchFamily="18" charset="-34"/>
              </a:rPr>
              <a:t> </a:t>
            </a:r>
          </a:p>
          <a:p>
            <a:r>
              <a:rPr lang="sv-SE" sz="1400" dirty="0" smtClean="0">
                <a:solidFill>
                  <a:schemeClr val="dk1"/>
                </a:solidFill>
                <a:latin typeface="Garamond" pitchFamily="18" charset="0"/>
                <a:cs typeface="Angsana New" pitchFamily="18" charset="-34"/>
              </a:rPr>
              <a:t>		Leif </a:t>
            </a:r>
            <a:r>
              <a:rPr lang="sv-SE" sz="1400" dirty="0">
                <a:solidFill>
                  <a:schemeClr val="dk1"/>
                </a:solidFill>
                <a:latin typeface="Garamond" pitchFamily="18" charset="0"/>
                <a:cs typeface="Angsana New" pitchFamily="18" charset="-34"/>
              </a:rPr>
              <a:t>Sörnmo, Lund University</a:t>
            </a:r>
            <a:endParaRPr lang="sv-SE" sz="1400" dirty="0" smtClean="0">
              <a:latin typeface="Garamond" pitchFamily="18" charset="0"/>
              <a:cs typeface="Angsana New" pitchFamily="18" charset="-34"/>
            </a:endParaRPr>
          </a:p>
          <a:p>
            <a:endParaRPr lang="sv-SE" sz="1400" dirty="0" smtClean="0">
              <a:latin typeface="Garamond" pitchFamily="18" charset="0"/>
              <a:cs typeface="Angsana New" pitchFamily="18" charset="-34"/>
            </a:endParaRPr>
          </a:p>
          <a:p>
            <a:r>
              <a:rPr lang="en-US" sz="1400" b="1" dirty="0" smtClean="0">
                <a:solidFill>
                  <a:schemeClr val="tx2">
                    <a:lumMod val="20000"/>
                    <a:lumOff val="80000"/>
                  </a:schemeClr>
                </a:solidFill>
                <a:latin typeface="Garamond" pitchFamily="18" charset="0"/>
                <a:cs typeface="Angsana New" pitchFamily="18" charset="-34"/>
              </a:rPr>
              <a:t>11:05</a:t>
            </a:r>
            <a:r>
              <a:rPr lang="en-US" sz="1400" b="1" dirty="0" smtClean="0">
                <a:solidFill>
                  <a:schemeClr val="dk1"/>
                </a:solidFill>
                <a:latin typeface="Garamond" pitchFamily="18" charset="0"/>
                <a:cs typeface="Angsana New" pitchFamily="18" charset="-34"/>
              </a:rPr>
              <a:t>		Developments </a:t>
            </a:r>
            <a:r>
              <a:rPr lang="en-US" sz="1400" b="1" dirty="0">
                <a:solidFill>
                  <a:schemeClr val="dk1"/>
                </a:solidFill>
                <a:latin typeface="Garamond" pitchFamily="18" charset="0"/>
                <a:cs typeface="Angsana New" pitchFamily="18" charset="-34"/>
              </a:rPr>
              <a:t>in cancer diagnostics in the era of </a:t>
            </a:r>
            <a:r>
              <a:rPr lang="en-US" sz="1400" b="1" dirty="0" smtClean="0">
                <a:solidFill>
                  <a:schemeClr val="dk1"/>
                </a:solidFill>
                <a:latin typeface="Garamond" pitchFamily="18" charset="0"/>
                <a:cs typeface="Angsana New" pitchFamily="18" charset="-34"/>
              </a:rPr>
              <a:t>personalized </a:t>
            </a:r>
            <a:br>
              <a:rPr lang="en-US" sz="1400" b="1" dirty="0" smtClean="0">
                <a:solidFill>
                  <a:schemeClr val="dk1"/>
                </a:solidFill>
                <a:latin typeface="Garamond" pitchFamily="18" charset="0"/>
                <a:cs typeface="Angsana New" pitchFamily="18" charset="-34"/>
              </a:rPr>
            </a:br>
            <a:r>
              <a:rPr lang="en-US" sz="1400" b="1" dirty="0" smtClean="0">
                <a:solidFill>
                  <a:schemeClr val="dk1"/>
                </a:solidFill>
                <a:latin typeface="Garamond" pitchFamily="18" charset="0"/>
                <a:cs typeface="Angsana New" pitchFamily="18" charset="-34"/>
              </a:rPr>
              <a:t>		medicine</a:t>
            </a:r>
            <a:r>
              <a:rPr lang="en-US" sz="1400" dirty="0" smtClean="0">
                <a:solidFill>
                  <a:schemeClr val="dk1"/>
                </a:solidFill>
                <a:latin typeface="Garamond" pitchFamily="18" charset="0"/>
                <a:cs typeface="Angsana New" pitchFamily="18" charset="-34"/>
              </a:rPr>
              <a:t> </a:t>
            </a:r>
            <a:endParaRPr lang="en-US" sz="1400" dirty="0">
              <a:solidFill>
                <a:schemeClr val="dk1"/>
              </a:solidFill>
              <a:latin typeface="Garamond" pitchFamily="18" charset="0"/>
              <a:cs typeface="Angsana New" pitchFamily="18" charset="-34"/>
            </a:endParaRPr>
          </a:p>
          <a:p>
            <a:r>
              <a:rPr lang="en-US" sz="1400" dirty="0" smtClean="0">
                <a:solidFill>
                  <a:schemeClr val="dk1"/>
                </a:solidFill>
                <a:latin typeface="Garamond" pitchFamily="18" charset="0"/>
                <a:cs typeface="Angsana New" pitchFamily="18" charset="-34"/>
              </a:rPr>
              <a:t>		Rolf </a:t>
            </a:r>
            <a:r>
              <a:rPr lang="en-US" sz="1400" dirty="0" err="1">
                <a:solidFill>
                  <a:schemeClr val="dk1"/>
                </a:solidFill>
                <a:latin typeface="Garamond" pitchFamily="18" charset="0"/>
                <a:cs typeface="Angsana New" pitchFamily="18" charset="-34"/>
              </a:rPr>
              <a:t>Ehrnström</a:t>
            </a:r>
            <a:r>
              <a:rPr lang="en-US" sz="1400" dirty="0">
                <a:solidFill>
                  <a:schemeClr val="dk1"/>
                </a:solidFill>
                <a:latin typeface="Garamond" pitchFamily="18" charset="0"/>
                <a:cs typeface="Angsana New" pitchFamily="18" charset="-34"/>
              </a:rPr>
              <a:t> CSO, </a:t>
            </a:r>
            <a:r>
              <a:rPr lang="en-US" sz="1400" dirty="0" smtClean="0">
                <a:solidFill>
                  <a:schemeClr val="dk1"/>
                </a:solidFill>
                <a:latin typeface="Garamond" pitchFamily="18" charset="0"/>
                <a:cs typeface="Angsana New" pitchFamily="18" charset="-34"/>
              </a:rPr>
              <a:t>DAKO</a:t>
            </a:r>
            <a:endParaRPr lang="sv-SE" sz="1400" dirty="0" smtClean="0">
              <a:latin typeface="Garamond" pitchFamily="18" charset="0"/>
              <a:cs typeface="Angsana New" pitchFamily="18" charset="-34"/>
            </a:endParaRPr>
          </a:p>
        </p:txBody>
      </p:sp>
      <p:sp>
        <p:nvSpPr>
          <p:cNvPr id="7" name="Rectangle 5"/>
          <p:cNvSpPr>
            <a:spLocks noChangeArrowheads="1"/>
          </p:cNvSpPr>
          <p:nvPr/>
        </p:nvSpPr>
        <p:spPr bwMode="auto">
          <a:xfrm>
            <a:off x="0" y="4809564"/>
            <a:ext cx="6858000" cy="632520"/>
          </a:xfrm>
          <a:prstGeom prst="rect">
            <a:avLst/>
          </a:prstGeom>
          <a:solidFill>
            <a:srgbClr val="0000CC">
              <a:alpha val="50196"/>
            </a:srgbClr>
          </a:solidFill>
          <a:ln w="9525">
            <a:noFill/>
            <a:miter lim="800000"/>
            <a:headEnd/>
            <a:tailEnd/>
          </a:ln>
          <a:effectLst/>
        </p:spPr>
        <p:txBody>
          <a:bodyPr wrap="none" anchor="ctr"/>
          <a:lstStyle/>
          <a:p>
            <a:r>
              <a:rPr lang="sv-SE" sz="1400" b="1" dirty="0" smtClean="0">
                <a:solidFill>
                  <a:schemeClr val="bg1"/>
                </a:solidFill>
                <a:latin typeface="Arial" pitchFamily="34" charset="0"/>
                <a:cs typeface="Arial" pitchFamily="34" charset="0"/>
              </a:rPr>
              <a:t>12:00 – 13:00	LUNCH &amp; POSTERS</a:t>
            </a:r>
            <a:endParaRPr lang="sv-SE" sz="1400" b="1" dirty="0">
              <a:solidFill>
                <a:schemeClr val="bg1"/>
              </a:solidFill>
              <a:latin typeface="Arial" pitchFamily="34" charset="0"/>
              <a:cs typeface="Arial" pitchFamily="34" charset="0"/>
            </a:endParaRPr>
          </a:p>
        </p:txBody>
      </p:sp>
      <p:sp>
        <p:nvSpPr>
          <p:cNvPr id="8" name="textruta 7"/>
          <p:cNvSpPr txBox="1"/>
          <p:nvPr/>
        </p:nvSpPr>
        <p:spPr>
          <a:xfrm>
            <a:off x="0" y="5437891"/>
            <a:ext cx="6858000" cy="307777"/>
          </a:xfrm>
          <a:prstGeom prst="rect">
            <a:avLst/>
          </a:prstGeom>
          <a:solidFill>
            <a:schemeClr val="accent1">
              <a:lumMod val="20000"/>
              <a:lumOff val="80000"/>
            </a:schemeClr>
          </a:solidFill>
        </p:spPr>
        <p:txBody>
          <a:bodyPr wrap="square" rtlCol="0">
            <a:spAutoFit/>
          </a:bodyPr>
          <a:lstStyle/>
          <a:p>
            <a:r>
              <a:rPr lang="sv-SE" sz="1400" b="1" dirty="0" smtClean="0">
                <a:latin typeface="Arial" pitchFamily="34" charset="0"/>
                <a:cs typeface="Arial" pitchFamily="34" charset="0"/>
              </a:rPr>
              <a:t>13:00 – 14:40	Session 2</a:t>
            </a:r>
            <a:endParaRPr lang="sv-SE" sz="1400" b="1" dirty="0">
              <a:latin typeface="Arial" pitchFamily="34" charset="0"/>
              <a:cs typeface="Arial" pitchFamily="34" charset="0"/>
            </a:endParaRPr>
          </a:p>
        </p:txBody>
      </p:sp>
      <p:sp>
        <p:nvSpPr>
          <p:cNvPr id="9" name="textruta 8"/>
          <p:cNvSpPr txBox="1"/>
          <p:nvPr/>
        </p:nvSpPr>
        <p:spPr>
          <a:xfrm>
            <a:off x="0" y="5886777"/>
            <a:ext cx="6858000" cy="2954655"/>
          </a:xfrm>
          <a:prstGeom prst="rect">
            <a:avLst/>
          </a:prstGeom>
          <a:noFill/>
        </p:spPr>
        <p:txBody>
          <a:bodyPr wrap="square" rtlCol="0">
            <a:spAutoFit/>
          </a:bodyPr>
          <a:lstStyle/>
          <a:p>
            <a:r>
              <a:rPr lang="sv-SE" sz="1400" b="1" dirty="0" smtClean="0">
                <a:solidFill>
                  <a:schemeClr val="tx2">
                    <a:lumMod val="20000"/>
                    <a:lumOff val="80000"/>
                  </a:schemeClr>
                </a:solidFill>
                <a:latin typeface="Garamond" pitchFamily="18" charset="0"/>
                <a:cs typeface="Angsana New" pitchFamily="18" charset="-34"/>
              </a:rPr>
              <a:t>13:00</a:t>
            </a:r>
            <a:r>
              <a:rPr lang="sv-SE" sz="1400" b="1" dirty="0" smtClean="0">
                <a:solidFill>
                  <a:schemeClr val="dk1"/>
                </a:solidFill>
                <a:latin typeface="Garamond" pitchFamily="18" charset="0"/>
                <a:cs typeface="Angsana New" pitchFamily="18" charset="-34"/>
              </a:rPr>
              <a:t>	</a:t>
            </a:r>
            <a:r>
              <a:rPr lang="sv-SE" b="1" dirty="0" smtClean="0">
                <a:solidFill>
                  <a:schemeClr val="dk1"/>
                </a:solidFill>
                <a:latin typeface="Garamond" pitchFamily="18" charset="0"/>
                <a:cs typeface="Angsana New" pitchFamily="18" charset="-34"/>
              </a:rPr>
              <a:t>	</a:t>
            </a:r>
            <a:r>
              <a:rPr lang="en-US" sz="1400" b="1" dirty="0" smtClean="0">
                <a:solidFill>
                  <a:schemeClr val="dk1"/>
                </a:solidFill>
                <a:latin typeface="Garamond" pitchFamily="18" charset="0"/>
                <a:cs typeface="Angsana New" pitchFamily="18" charset="-34"/>
              </a:rPr>
              <a:t>Pharmaceutical </a:t>
            </a:r>
            <a:r>
              <a:rPr lang="en-US" sz="1400" b="1" dirty="0">
                <a:solidFill>
                  <a:schemeClr val="dk1"/>
                </a:solidFill>
                <a:latin typeface="Garamond" pitchFamily="18" charset="0"/>
                <a:cs typeface="Angsana New" pitchFamily="18" charset="-34"/>
              </a:rPr>
              <a:t>companies challenge with companion </a:t>
            </a:r>
            <a:r>
              <a:rPr lang="en-US" sz="1400" b="1" dirty="0" smtClean="0">
                <a:solidFill>
                  <a:schemeClr val="dk1"/>
                </a:solidFill>
                <a:latin typeface="Garamond" pitchFamily="18" charset="0"/>
                <a:cs typeface="Angsana New" pitchFamily="18" charset="-34"/>
              </a:rPr>
              <a:t/>
            </a:r>
            <a:br>
              <a:rPr lang="en-US" sz="1400" b="1" dirty="0" smtClean="0">
                <a:solidFill>
                  <a:schemeClr val="dk1"/>
                </a:solidFill>
                <a:latin typeface="Garamond" pitchFamily="18" charset="0"/>
                <a:cs typeface="Angsana New" pitchFamily="18" charset="-34"/>
              </a:rPr>
            </a:br>
            <a:r>
              <a:rPr lang="en-US" sz="1400" b="1" dirty="0" smtClean="0">
                <a:solidFill>
                  <a:schemeClr val="dk1"/>
                </a:solidFill>
                <a:latin typeface="Garamond" pitchFamily="18" charset="0"/>
                <a:cs typeface="Angsana New" pitchFamily="18" charset="-34"/>
              </a:rPr>
              <a:t>		diagnostics </a:t>
            </a:r>
            <a:r>
              <a:rPr lang="en-US" sz="1400" b="1" dirty="0">
                <a:solidFill>
                  <a:schemeClr val="dk1"/>
                </a:solidFill>
                <a:latin typeface="Garamond" pitchFamily="18" charset="0"/>
                <a:cs typeface="Angsana New" pitchFamily="18" charset="-34"/>
              </a:rPr>
              <a:t>commercialization </a:t>
            </a:r>
          </a:p>
          <a:p>
            <a:r>
              <a:rPr lang="en-US" sz="1400" dirty="0" smtClean="0">
                <a:solidFill>
                  <a:schemeClr val="dk1"/>
                </a:solidFill>
                <a:latin typeface="Garamond" pitchFamily="18" charset="0"/>
                <a:cs typeface="Angsana New" pitchFamily="18" charset="-34"/>
              </a:rPr>
              <a:t>		Paula </a:t>
            </a:r>
            <a:r>
              <a:rPr lang="en-US" sz="1400" dirty="0" err="1">
                <a:solidFill>
                  <a:schemeClr val="dk1"/>
                </a:solidFill>
                <a:latin typeface="Garamond" pitchFamily="18" charset="0"/>
                <a:cs typeface="Angsana New" pitchFamily="18" charset="-34"/>
              </a:rPr>
              <a:t>Boultbee</a:t>
            </a:r>
            <a:r>
              <a:rPr lang="en-US" sz="1400" dirty="0">
                <a:solidFill>
                  <a:schemeClr val="dk1"/>
                </a:solidFill>
                <a:latin typeface="Garamond" pitchFamily="18" charset="0"/>
                <a:cs typeface="Angsana New" pitchFamily="18" charset="-34"/>
              </a:rPr>
              <a:t>, Senior Advisor, </a:t>
            </a:r>
            <a:r>
              <a:rPr lang="en-US" sz="1400" dirty="0" err="1">
                <a:solidFill>
                  <a:schemeClr val="dk1"/>
                </a:solidFill>
                <a:latin typeface="Garamond" pitchFamily="18" charset="0"/>
                <a:cs typeface="Angsana New" pitchFamily="18" charset="-34"/>
              </a:rPr>
              <a:t>Monocl</a:t>
            </a:r>
            <a:endParaRPr lang="en-US" sz="1400" dirty="0">
              <a:solidFill>
                <a:schemeClr val="dk1"/>
              </a:solidFill>
              <a:latin typeface="Garamond" pitchFamily="18" charset="0"/>
              <a:cs typeface="Angsana New" pitchFamily="18" charset="-34"/>
            </a:endParaRPr>
          </a:p>
          <a:p>
            <a:endParaRPr lang="sv-SE" sz="1400" dirty="0">
              <a:solidFill>
                <a:schemeClr val="dk1"/>
              </a:solidFill>
              <a:latin typeface="Garamond" pitchFamily="18" charset="0"/>
              <a:cs typeface="Angsana New" pitchFamily="18" charset="-34"/>
            </a:endParaRPr>
          </a:p>
          <a:p>
            <a:r>
              <a:rPr lang="sv-SE" sz="1400" b="1" dirty="0" smtClean="0">
                <a:solidFill>
                  <a:schemeClr val="tx2">
                    <a:lumMod val="20000"/>
                    <a:lumOff val="80000"/>
                  </a:schemeClr>
                </a:solidFill>
                <a:latin typeface="Garamond" pitchFamily="18" charset="0"/>
                <a:cs typeface="Angsana New" pitchFamily="18" charset="-34"/>
              </a:rPr>
              <a:t>13:40</a:t>
            </a:r>
            <a:r>
              <a:rPr lang="sv-SE" sz="1400" b="1" dirty="0" smtClean="0">
                <a:solidFill>
                  <a:schemeClr val="dk1"/>
                </a:solidFill>
                <a:latin typeface="Garamond" pitchFamily="18" charset="0"/>
                <a:cs typeface="Angsana New" pitchFamily="18" charset="-34"/>
              </a:rPr>
              <a:t>	</a:t>
            </a:r>
            <a:r>
              <a:rPr lang="sv-SE" sz="1400" dirty="0" smtClean="0">
                <a:solidFill>
                  <a:schemeClr val="dk1"/>
                </a:solidFill>
                <a:latin typeface="Garamond" pitchFamily="18" charset="0"/>
                <a:cs typeface="Angsana New" pitchFamily="18" charset="-34"/>
              </a:rPr>
              <a:t>	</a:t>
            </a:r>
            <a:r>
              <a:rPr lang="en-US" sz="1400" b="1" dirty="0" smtClean="0">
                <a:solidFill>
                  <a:schemeClr val="dk1"/>
                </a:solidFill>
                <a:latin typeface="Garamond" pitchFamily="18" charset="0"/>
                <a:cs typeface="Angsana New" pitchFamily="18" charset="-34"/>
              </a:rPr>
              <a:t>LBIC </a:t>
            </a:r>
            <a:r>
              <a:rPr lang="en-US" sz="1400" b="1" dirty="0">
                <a:solidFill>
                  <a:schemeClr val="dk1"/>
                </a:solidFill>
                <a:latin typeface="Garamond" pitchFamily="18" charset="0"/>
                <a:cs typeface="Angsana New" pitchFamily="18" charset="-34"/>
              </a:rPr>
              <a:t>(Lund University </a:t>
            </a:r>
            <a:r>
              <a:rPr lang="en-US" sz="1400" b="1" dirty="0" err="1">
                <a:solidFill>
                  <a:schemeClr val="dk1"/>
                </a:solidFill>
                <a:latin typeface="Garamond" pitchFamily="18" charset="0"/>
                <a:cs typeface="Angsana New" pitchFamily="18" charset="-34"/>
              </a:rPr>
              <a:t>BioImaging</a:t>
            </a:r>
            <a:r>
              <a:rPr lang="en-US" sz="1400" b="1" dirty="0">
                <a:solidFill>
                  <a:schemeClr val="dk1"/>
                </a:solidFill>
                <a:latin typeface="Garamond" pitchFamily="18" charset="0"/>
                <a:cs typeface="Angsana New" pitchFamily="18" charset="-34"/>
              </a:rPr>
              <a:t> Center) for small animal </a:t>
            </a:r>
            <a:r>
              <a:rPr lang="en-US" sz="1400" b="1" dirty="0" smtClean="0">
                <a:solidFill>
                  <a:schemeClr val="dk1"/>
                </a:solidFill>
                <a:latin typeface="Garamond" pitchFamily="18" charset="0"/>
                <a:cs typeface="Angsana New" pitchFamily="18" charset="-34"/>
              </a:rPr>
              <a:t/>
            </a:r>
            <a:br>
              <a:rPr lang="en-US" sz="1400" b="1" dirty="0" smtClean="0">
                <a:solidFill>
                  <a:schemeClr val="dk1"/>
                </a:solidFill>
                <a:latin typeface="Garamond" pitchFamily="18" charset="0"/>
                <a:cs typeface="Angsana New" pitchFamily="18" charset="-34"/>
              </a:rPr>
            </a:br>
            <a:r>
              <a:rPr lang="en-US" sz="1400" b="1" dirty="0" smtClean="0">
                <a:solidFill>
                  <a:schemeClr val="dk1"/>
                </a:solidFill>
                <a:latin typeface="Garamond" pitchFamily="18" charset="0"/>
                <a:cs typeface="Angsana New" pitchFamily="18" charset="-34"/>
              </a:rPr>
              <a:t>		imaging </a:t>
            </a:r>
            <a:r>
              <a:rPr lang="en-US" sz="1400" b="1" dirty="0">
                <a:solidFill>
                  <a:schemeClr val="dk1"/>
                </a:solidFill>
                <a:latin typeface="Garamond" pitchFamily="18" charset="0"/>
                <a:cs typeface="Angsana New" pitchFamily="18" charset="-34"/>
              </a:rPr>
              <a:t>techniques in drug development and cancer </a:t>
            </a:r>
            <a:r>
              <a:rPr lang="en-US" sz="1400" b="1" dirty="0" smtClean="0">
                <a:solidFill>
                  <a:schemeClr val="dk1"/>
                </a:solidFill>
                <a:latin typeface="Garamond" pitchFamily="18" charset="0"/>
                <a:cs typeface="Angsana New" pitchFamily="18" charset="-34"/>
              </a:rPr>
              <a:t/>
            </a:r>
            <a:br>
              <a:rPr lang="en-US" sz="1400" b="1" dirty="0" smtClean="0">
                <a:solidFill>
                  <a:schemeClr val="dk1"/>
                </a:solidFill>
                <a:latin typeface="Garamond" pitchFamily="18" charset="0"/>
                <a:cs typeface="Angsana New" pitchFamily="18" charset="-34"/>
              </a:rPr>
            </a:br>
            <a:r>
              <a:rPr lang="en-US" sz="1400" b="1" dirty="0" smtClean="0">
                <a:solidFill>
                  <a:schemeClr val="dk1"/>
                </a:solidFill>
                <a:latin typeface="Garamond" pitchFamily="18" charset="0"/>
                <a:cs typeface="Angsana New" pitchFamily="18" charset="-34"/>
              </a:rPr>
              <a:t>		diagnostics</a:t>
            </a:r>
            <a:r>
              <a:rPr lang="en-US" sz="1400" dirty="0" smtClean="0">
                <a:solidFill>
                  <a:schemeClr val="dk1"/>
                </a:solidFill>
                <a:latin typeface="Garamond" pitchFamily="18" charset="0"/>
                <a:cs typeface="Angsana New" pitchFamily="18" charset="-34"/>
              </a:rPr>
              <a:t> 	</a:t>
            </a:r>
            <a:br>
              <a:rPr lang="en-US" sz="1400" dirty="0" smtClean="0">
                <a:solidFill>
                  <a:schemeClr val="dk1"/>
                </a:solidFill>
                <a:latin typeface="Garamond" pitchFamily="18" charset="0"/>
                <a:cs typeface="Angsana New" pitchFamily="18" charset="-34"/>
              </a:rPr>
            </a:br>
            <a:r>
              <a:rPr lang="en-US" sz="1400" dirty="0" smtClean="0">
                <a:solidFill>
                  <a:schemeClr val="dk1"/>
                </a:solidFill>
                <a:latin typeface="Garamond" pitchFamily="18" charset="0"/>
                <a:cs typeface="Angsana New" pitchFamily="18" charset="-34"/>
              </a:rPr>
              <a:t>		</a:t>
            </a:r>
            <a:r>
              <a:rPr lang="en-US" sz="1400" dirty="0" err="1" smtClean="0">
                <a:solidFill>
                  <a:schemeClr val="dk1"/>
                </a:solidFill>
                <a:latin typeface="Garamond" pitchFamily="18" charset="0"/>
                <a:cs typeface="Angsana New" pitchFamily="18" charset="-34"/>
              </a:rPr>
              <a:t>Thuy</a:t>
            </a:r>
            <a:r>
              <a:rPr lang="en-US" sz="1400" dirty="0" smtClean="0">
                <a:solidFill>
                  <a:schemeClr val="dk1"/>
                </a:solidFill>
                <a:latin typeface="Garamond" pitchFamily="18" charset="0"/>
                <a:cs typeface="Angsana New" pitchFamily="18" charset="-34"/>
              </a:rPr>
              <a:t> </a:t>
            </a:r>
            <a:r>
              <a:rPr lang="en-US" sz="1400" dirty="0">
                <a:solidFill>
                  <a:schemeClr val="dk1"/>
                </a:solidFill>
                <a:latin typeface="Garamond" pitchFamily="18" charset="0"/>
                <a:cs typeface="Angsana New" pitchFamily="18" charset="-34"/>
              </a:rPr>
              <a:t>Tran and Sven-Erik Strand, Lund University</a:t>
            </a:r>
          </a:p>
          <a:p>
            <a:endParaRPr lang="en-US" sz="1400" dirty="0">
              <a:solidFill>
                <a:schemeClr val="tx2">
                  <a:lumMod val="20000"/>
                  <a:lumOff val="80000"/>
                </a:schemeClr>
              </a:solidFill>
              <a:latin typeface="Garamond" pitchFamily="18" charset="0"/>
              <a:cs typeface="Angsana New" pitchFamily="18" charset="-34"/>
            </a:endParaRPr>
          </a:p>
          <a:p>
            <a:r>
              <a:rPr lang="sv-SE" sz="1400" b="1" dirty="0" smtClean="0">
                <a:solidFill>
                  <a:schemeClr val="tx2">
                    <a:lumMod val="20000"/>
                    <a:lumOff val="80000"/>
                  </a:schemeClr>
                </a:solidFill>
                <a:latin typeface="Garamond" pitchFamily="18" charset="0"/>
                <a:cs typeface="Angsana New" pitchFamily="18" charset="-34"/>
              </a:rPr>
              <a:t>14:10</a:t>
            </a:r>
            <a:r>
              <a:rPr lang="sv-SE" sz="1400" b="1" dirty="0" smtClean="0">
                <a:solidFill>
                  <a:schemeClr val="dk1"/>
                </a:solidFill>
                <a:latin typeface="Garamond" pitchFamily="18" charset="0"/>
                <a:cs typeface="Angsana New" pitchFamily="18" charset="-34"/>
              </a:rPr>
              <a:t>		T</a:t>
            </a:r>
            <a:r>
              <a:rPr lang="en-US" sz="1400" b="1" dirty="0" smtClean="0">
                <a:solidFill>
                  <a:schemeClr val="dk1"/>
                </a:solidFill>
                <a:latin typeface="Garamond" pitchFamily="18" charset="0"/>
                <a:cs typeface="Angsana New" pitchFamily="18" charset="-34"/>
              </a:rPr>
              <a:t>he </a:t>
            </a:r>
            <a:r>
              <a:rPr lang="en-US" sz="1400" b="1" dirty="0">
                <a:solidFill>
                  <a:schemeClr val="dk1"/>
                </a:solidFill>
                <a:latin typeface="Garamond" pitchFamily="18" charset="0"/>
                <a:cs typeface="Angsana New" pitchFamily="18" charset="-34"/>
              </a:rPr>
              <a:t>potential of </a:t>
            </a:r>
            <a:r>
              <a:rPr lang="en-US" sz="1400" b="1" dirty="0" err="1">
                <a:solidFill>
                  <a:schemeClr val="dk1"/>
                </a:solidFill>
                <a:latin typeface="Garamond" pitchFamily="18" charset="0"/>
                <a:cs typeface="Angsana New" pitchFamily="18" charset="-34"/>
              </a:rPr>
              <a:t>miRNA</a:t>
            </a:r>
            <a:r>
              <a:rPr lang="en-US" sz="1400" b="1" dirty="0">
                <a:solidFill>
                  <a:schemeClr val="dk1"/>
                </a:solidFill>
                <a:latin typeface="Garamond" pitchFamily="18" charset="0"/>
                <a:cs typeface="Angsana New" pitchFamily="18" charset="-34"/>
              </a:rPr>
              <a:t> in cancer diagnostics and cancer </a:t>
            </a:r>
            <a:r>
              <a:rPr lang="en-US" sz="1400" b="1" dirty="0" smtClean="0">
                <a:solidFill>
                  <a:schemeClr val="dk1"/>
                </a:solidFill>
                <a:latin typeface="Garamond" pitchFamily="18" charset="0"/>
                <a:cs typeface="Angsana New" pitchFamily="18" charset="-34"/>
              </a:rPr>
              <a:t/>
            </a:r>
            <a:br>
              <a:rPr lang="en-US" sz="1400" b="1" dirty="0" smtClean="0">
                <a:solidFill>
                  <a:schemeClr val="dk1"/>
                </a:solidFill>
                <a:latin typeface="Garamond" pitchFamily="18" charset="0"/>
                <a:cs typeface="Angsana New" pitchFamily="18" charset="-34"/>
              </a:rPr>
            </a:br>
            <a:r>
              <a:rPr lang="en-US" sz="1400" b="1" dirty="0" smtClean="0">
                <a:solidFill>
                  <a:schemeClr val="dk1"/>
                </a:solidFill>
                <a:latin typeface="Garamond" pitchFamily="18" charset="0"/>
                <a:cs typeface="Angsana New" pitchFamily="18" charset="-34"/>
              </a:rPr>
              <a:t>		prognostics</a:t>
            </a:r>
            <a:r>
              <a:rPr lang="en-US" sz="1400" dirty="0" smtClean="0">
                <a:solidFill>
                  <a:schemeClr val="dk1"/>
                </a:solidFill>
                <a:latin typeface="Garamond" pitchFamily="18" charset="0"/>
                <a:cs typeface="Angsana New" pitchFamily="18" charset="-34"/>
              </a:rPr>
              <a:t> </a:t>
            </a:r>
            <a:endParaRPr lang="en-US" sz="1400" dirty="0">
              <a:solidFill>
                <a:schemeClr val="dk1"/>
              </a:solidFill>
              <a:latin typeface="Garamond" pitchFamily="18" charset="0"/>
              <a:cs typeface="Angsana New" pitchFamily="18" charset="-34"/>
            </a:endParaRPr>
          </a:p>
          <a:p>
            <a:r>
              <a:rPr lang="en-US" sz="1400" dirty="0" smtClean="0">
                <a:solidFill>
                  <a:schemeClr val="dk1"/>
                </a:solidFill>
                <a:latin typeface="Garamond" pitchFamily="18" charset="0"/>
                <a:cs typeface="Angsana New" pitchFamily="18" charset="-34"/>
              </a:rPr>
              <a:t>		Yvonne </a:t>
            </a:r>
            <a:r>
              <a:rPr lang="en-US" sz="1400" dirty="0" err="1">
                <a:solidFill>
                  <a:schemeClr val="dk1"/>
                </a:solidFill>
                <a:latin typeface="Garamond" pitchFamily="18" charset="0"/>
                <a:cs typeface="Angsana New" pitchFamily="18" charset="-34"/>
              </a:rPr>
              <a:t>Ceder</a:t>
            </a:r>
            <a:r>
              <a:rPr lang="en-US" sz="1400" dirty="0">
                <a:solidFill>
                  <a:schemeClr val="dk1"/>
                </a:solidFill>
                <a:latin typeface="Garamond" pitchFamily="18" charset="0"/>
                <a:cs typeface="Angsana New" pitchFamily="18" charset="-34"/>
              </a:rPr>
              <a:t>, Lund University</a:t>
            </a:r>
            <a:endParaRPr lang="sv-SE" sz="1400" dirty="0" smtClean="0">
              <a:latin typeface="Garamond" pitchFamily="18" charset="0"/>
              <a:cs typeface="Angsana New" pitchFamily="18" charset="-34"/>
            </a:endParaRPr>
          </a:p>
          <a:p>
            <a:endParaRPr lang="sv-SE" sz="1400" dirty="0" smtClean="0">
              <a:latin typeface="Garamond" pitchFamily="18" charset="0"/>
              <a:cs typeface="Angsana New" pitchFamily="18" charset="-34"/>
            </a:endParaRPr>
          </a:p>
        </p:txBody>
      </p:sp>
      <p:sp>
        <p:nvSpPr>
          <p:cNvPr id="10" name="Rectangle 18"/>
          <p:cNvSpPr>
            <a:spLocks noChangeArrowheads="1"/>
          </p:cNvSpPr>
          <p:nvPr/>
        </p:nvSpPr>
        <p:spPr bwMode="auto">
          <a:xfrm>
            <a:off x="0" y="9489504"/>
            <a:ext cx="6858000" cy="468312"/>
          </a:xfrm>
          <a:prstGeom prst="rect">
            <a:avLst/>
          </a:prstGeom>
          <a:solidFill>
            <a:srgbClr val="0000CC">
              <a:alpha val="50196"/>
            </a:srgbClr>
          </a:solidFill>
          <a:ln w="9525">
            <a:noFill/>
            <a:miter lim="800000"/>
            <a:headEnd/>
            <a:tailEnd/>
          </a:ln>
          <a:effectLst/>
        </p:spPr>
        <p:txBody>
          <a:bodyPr wrap="none" anchor="ctr"/>
          <a:lstStyle/>
          <a:p>
            <a:pPr algn="ctr"/>
            <a:endParaRPr lang="sv-SE" sz="1200" b="1">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
          <p:cNvSpPr>
            <a:spLocks noChangeArrowheads="1"/>
          </p:cNvSpPr>
          <p:nvPr/>
        </p:nvSpPr>
        <p:spPr bwMode="auto">
          <a:xfrm>
            <a:off x="0" y="9489504"/>
            <a:ext cx="6858000" cy="468312"/>
          </a:xfrm>
          <a:prstGeom prst="rect">
            <a:avLst/>
          </a:prstGeom>
          <a:solidFill>
            <a:srgbClr val="0000CC">
              <a:alpha val="50196"/>
            </a:srgbClr>
          </a:solidFill>
          <a:ln w="9525">
            <a:noFill/>
            <a:miter lim="800000"/>
            <a:headEnd/>
            <a:tailEnd/>
          </a:ln>
          <a:effectLst/>
        </p:spPr>
        <p:txBody>
          <a:bodyPr wrap="none" anchor="ctr"/>
          <a:lstStyle/>
          <a:p>
            <a:pPr algn="ctr"/>
            <a:endParaRPr lang="sv-SE" sz="1200" b="1">
              <a:solidFill>
                <a:schemeClr val="bg1"/>
              </a:solidFill>
            </a:endParaRPr>
          </a:p>
        </p:txBody>
      </p:sp>
      <p:sp>
        <p:nvSpPr>
          <p:cNvPr id="5" name="Rectangle 5"/>
          <p:cNvSpPr>
            <a:spLocks noChangeArrowheads="1"/>
          </p:cNvSpPr>
          <p:nvPr/>
        </p:nvSpPr>
        <p:spPr bwMode="auto">
          <a:xfrm>
            <a:off x="0" y="0"/>
            <a:ext cx="6858000" cy="632520"/>
          </a:xfrm>
          <a:prstGeom prst="rect">
            <a:avLst/>
          </a:prstGeom>
          <a:solidFill>
            <a:srgbClr val="0000CC">
              <a:alpha val="50196"/>
            </a:srgbClr>
          </a:solidFill>
          <a:ln w="9525">
            <a:noFill/>
            <a:miter lim="800000"/>
            <a:headEnd/>
            <a:tailEnd/>
          </a:ln>
          <a:effectLst/>
        </p:spPr>
        <p:txBody>
          <a:bodyPr wrap="none" anchor="ctr"/>
          <a:lstStyle/>
          <a:p>
            <a:r>
              <a:rPr lang="sv-SE" sz="1400" b="1" dirty="0" smtClean="0">
                <a:solidFill>
                  <a:schemeClr val="bg1"/>
                </a:solidFill>
                <a:latin typeface="Arial" pitchFamily="34" charset="0"/>
                <a:cs typeface="Arial" pitchFamily="34" charset="0"/>
              </a:rPr>
              <a:t>14:40 – 15:30	COFFEE &amp; POSTERS</a:t>
            </a:r>
            <a:endParaRPr lang="sv-SE" sz="1400" b="1" dirty="0">
              <a:solidFill>
                <a:schemeClr val="bg1"/>
              </a:solidFill>
              <a:latin typeface="Arial" pitchFamily="34" charset="0"/>
              <a:cs typeface="Arial" pitchFamily="34" charset="0"/>
            </a:endParaRPr>
          </a:p>
        </p:txBody>
      </p:sp>
      <p:sp>
        <p:nvSpPr>
          <p:cNvPr id="6" name="textruta 5"/>
          <p:cNvSpPr txBox="1"/>
          <p:nvPr/>
        </p:nvSpPr>
        <p:spPr>
          <a:xfrm>
            <a:off x="0" y="632521"/>
            <a:ext cx="6858000" cy="307777"/>
          </a:xfrm>
          <a:prstGeom prst="rect">
            <a:avLst/>
          </a:prstGeom>
          <a:solidFill>
            <a:schemeClr val="accent1">
              <a:lumMod val="20000"/>
              <a:lumOff val="80000"/>
            </a:schemeClr>
          </a:solidFill>
        </p:spPr>
        <p:txBody>
          <a:bodyPr wrap="square" rtlCol="0">
            <a:spAutoFit/>
          </a:bodyPr>
          <a:lstStyle/>
          <a:p>
            <a:r>
              <a:rPr lang="sv-SE" sz="1400" b="1" dirty="0" smtClean="0">
                <a:latin typeface="Arial" pitchFamily="34" charset="0"/>
                <a:cs typeface="Arial" pitchFamily="34" charset="0"/>
              </a:rPr>
              <a:t>15:30 – 17:00	Session 3</a:t>
            </a:r>
            <a:endParaRPr lang="sv-SE" sz="1400" b="1" dirty="0">
              <a:latin typeface="Arial" pitchFamily="34" charset="0"/>
              <a:cs typeface="Arial" pitchFamily="34" charset="0"/>
            </a:endParaRPr>
          </a:p>
        </p:txBody>
      </p:sp>
      <p:sp>
        <p:nvSpPr>
          <p:cNvPr id="7" name="textruta 6"/>
          <p:cNvSpPr txBox="1"/>
          <p:nvPr/>
        </p:nvSpPr>
        <p:spPr>
          <a:xfrm>
            <a:off x="0" y="1061661"/>
            <a:ext cx="6858000" cy="3385542"/>
          </a:xfrm>
          <a:prstGeom prst="rect">
            <a:avLst/>
          </a:prstGeom>
          <a:noFill/>
        </p:spPr>
        <p:txBody>
          <a:bodyPr wrap="square" rtlCol="0">
            <a:spAutoFit/>
          </a:bodyPr>
          <a:lstStyle/>
          <a:p>
            <a:r>
              <a:rPr lang="sv-SE" sz="1400" b="1" dirty="0" smtClean="0">
                <a:solidFill>
                  <a:schemeClr val="tx2">
                    <a:lumMod val="20000"/>
                    <a:lumOff val="80000"/>
                  </a:schemeClr>
                </a:solidFill>
                <a:latin typeface="Garamond" pitchFamily="18" charset="0"/>
                <a:cs typeface="Angsana New" pitchFamily="18" charset="-34"/>
              </a:rPr>
              <a:t>15:30</a:t>
            </a:r>
            <a:r>
              <a:rPr lang="sv-SE" sz="1400" b="1" dirty="0" smtClean="0">
                <a:solidFill>
                  <a:schemeClr val="dk1"/>
                </a:solidFill>
                <a:latin typeface="Garamond" pitchFamily="18" charset="0"/>
                <a:cs typeface="Angsana New" pitchFamily="18" charset="-34"/>
              </a:rPr>
              <a:t> 		B</a:t>
            </a:r>
            <a:r>
              <a:rPr lang="en-US" sz="1400" b="1" dirty="0" err="1" smtClean="0">
                <a:solidFill>
                  <a:schemeClr val="dk1"/>
                </a:solidFill>
                <a:latin typeface="Garamond" pitchFamily="18" charset="0"/>
              </a:rPr>
              <a:t>iomarkers</a:t>
            </a:r>
            <a:r>
              <a:rPr lang="en-US" sz="1400" b="1" dirty="0" smtClean="0">
                <a:solidFill>
                  <a:schemeClr val="dk1"/>
                </a:solidFill>
                <a:latin typeface="Garamond" pitchFamily="18" charset="0"/>
              </a:rPr>
              <a:t> </a:t>
            </a:r>
            <a:r>
              <a:rPr lang="en-US" sz="1400" b="1" dirty="0">
                <a:solidFill>
                  <a:schemeClr val="dk1"/>
                </a:solidFill>
                <a:latin typeface="Garamond" pitchFamily="18" charset="0"/>
              </a:rPr>
              <a:t>and companion diagnostics – How to achieve </a:t>
            </a:r>
            <a:r>
              <a:rPr lang="en-US" sz="1400" b="1" dirty="0" smtClean="0">
                <a:solidFill>
                  <a:schemeClr val="dk1"/>
                </a:solidFill>
                <a:latin typeface="Garamond" pitchFamily="18" charset="0"/>
              </a:rPr>
              <a:t/>
            </a:r>
            <a:br>
              <a:rPr lang="en-US" sz="1400" b="1" dirty="0" smtClean="0">
                <a:solidFill>
                  <a:schemeClr val="dk1"/>
                </a:solidFill>
                <a:latin typeface="Garamond" pitchFamily="18" charset="0"/>
              </a:rPr>
            </a:br>
            <a:r>
              <a:rPr lang="en-US" sz="1400" b="1" dirty="0" smtClean="0">
                <a:solidFill>
                  <a:schemeClr val="dk1"/>
                </a:solidFill>
                <a:latin typeface="Garamond" pitchFamily="18" charset="0"/>
              </a:rPr>
              <a:t>		efficacy </a:t>
            </a:r>
            <a:r>
              <a:rPr lang="en-US" sz="1400" b="1" dirty="0">
                <a:solidFill>
                  <a:schemeClr val="dk1"/>
                </a:solidFill>
                <a:latin typeface="Garamond" pitchFamily="18" charset="0"/>
              </a:rPr>
              <a:t>in the right patients</a:t>
            </a:r>
            <a:r>
              <a:rPr lang="en-US" sz="1400" dirty="0">
                <a:solidFill>
                  <a:schemeClr val="dk1"/>
                </a:solidFill>
                <a:latin typeface="Garamond" pitchFamily="18" charset="0"/>
              </a:rPr>
              <a:t> </a:t>
            </a:r>
          </a:p>
          <a:p>
            <a:r>
              <a:rPr lang="en-US" sz="1400" dirty="0">
                <a:solidFill>
                  <a:schemeClr val="dk1"/>
                </a:solidFill>
                <a:latin typeface="Garamond" pitchFamily="18" charset="0"/>
              </a:rPr>
              <a:t>	</a:t>
            </a:r>
            <a:r>
              <a:rPr lang="en-US" sz="1400" dirty="0" smtClean="0">
                <a:solidFill>
                  <a:schemeClr val="dk1"/>
                </a:solidFill>
                <a:latin typeface="Garamond" pitchFamily="18" charset="0"/>
              </a:rPr>
              <a:t>	Kristina </a:t>
            </a:r>
            <a:r>
              <a:rPr lang="en-US" sz="1400" dirty="0" err="1">
                <a:solidFill>
                  <a:schemeClr val="dk1"/>
                </a:solidFill>
                <a:latin typeface="Garamond" pitchFamily="18" charset="0"/>
              </a:rPr>
              <a:t>Forsman-Semb</a:t>
            </a:r>
            <a:r>
              <a:rPr lang="en-US" sz="1400" dirty="0">
                <a:solidFill>
                  <a:schemeClr val="dk1"/>
                </a:solidFill>
                <a:latin typeface="Garamond" pitchFamily="18" charset="0"/>
              </a:rPr>
              <a:t> Sales and Marketing Director, Co-funder, </a:t>
            </a:r>
            <a:r>
              <a:rPr lang="en-US" sz="1400" dirty="0" smtClean="0">
                <a:solidFill>
                  <a:schemeClr val="dk1"/>
                </a:solidFill>
                <a:latin typeface="Garamond" pitchFamily="18" charset="0"/>
              </a:rPr>
              <a:t>		Truly </a:t>
            </a:r>
            <a:r>
              <a:rPr lang="en-US" sz="1400" dirty="0">
                <a:solidFill>
                  <a:schemeClr val="dk1"/>
                </a:solidFill>
                <a:latin typeface="Garamond" pitchFamily="18" charset="0"/>
              </a:rPr>
              <a:t>Translational</a:t>
            </a:r>
          </a:p>
          <a:p>
            <a:endParaRPr lang="sv-SE" sz="1400" dirty="0">
              <a:solidFill>
                <a:schemeClr val="dk1"/>
              </a:solidFill>
              <a:latin typeface="Garamond" pitchFamily="18" charset="0"/>
              <a:cs typeface="Angsana New" pitchFamily="18" charset="-34"/>
            </a:endParaRPr>
          </a:p>
          <a:p>
            <a:r>
              <a:rPr lang="sv-SE" sz="1400" b="1" dirty="0" smtClean="0">
                <a:solidFill>
                  <a:schemeClr val="tx2">
                    <a:lumMod val="20000"/>
                    <a:lumOff val="80000"/>
                  </a:schemeClr>
                </a:solidFill>
                <a:latin typeface="Garamond" pitchFamily="18" charset="0"/>
                <a:cs typeface="Angsana New" pitchFamily="18" charset="-34"/>
              </a:rPr>
              <a:t>15:55</a:t>
            </a:r>
            <a:r>
              <a:rPr lang="sv-SE" sz="1400" b="1" dirty="0" smtClean="0">
                <a:solidFill>
                  <a:schemeClr val="dk1"/>
                </a:solidFill>
                <a:latin typeface="Garamond" pitchFamily="18" charset="0"/>
                <a:cs typeface="Angsana New" pitchFamily="18" charset="-34"/>
              </a:rPr>
              <a:t> 	</a:t>
            </a:r>
            <a:r>
              <a:rPr lang="sv-SE" sz="1400" dirty="0" smtClean="0">
                <a:solidFill>
                  <a:schemeClr val="dk1"/>
                </a:solidFill>
                <a:latin typeface="Garamond" pitchFamily="18" charset="0"/>
                <a:cs typeface="Angsana New" pitchFamily="18" charset="-34"/>
              </a:rPr>
              <a:t>	</a:t>
            </a:r>
            <a:r>
              <a:rPr lang="en-US" sz="1400" b="1" dirty="0" smtClean="0">
                <a:solidFill>
                  <a:schemeClr val="dk1"/>
                </a:solidFill>
                <a:latin typeface="Garamond" pitchFamily="18" charset="0"/>
              </a:rPr>
              <a:t>Antibody-based </a:t>
            </a:r>
            <a:r>
              <a:rPr lang="en-US" sz="1400" b="1" dirty="0">
                <a:solidFill>
                  <a:schemeClr val="dk1"/>
                </a:solidFill>
                <a:latin typeface="Garamond" pitchFamily="18" charset="0"/>
              </a:rPr>
              <a:t>disease proteomics</a:t>
            </a:r>
            <a:r>
              <a:rPr lang="en-US" sz="1400" dirty="0">
                <a:solidFill>
                  <a:schemeClr val="dk1"/>
                </a:solidFill>
                <a:latin typeface="Garamond" pitchFamily="18" charset="0"/>
              </a:rPr>
              <a:t> </a:t>
            </a:r>
            <a:br>
              <a:rPr lang="en-US" sz="1400" dirty="0">
                <a:solidFill>
                  <a:schemeClr val="dk1"/>
                </a:solidFill>
                <a:latin typeface="Garamond" pitchFamily="18" charset="0"/>
              </a:rPr>
            </a:br>
            <a:r>
              <a:rPr lang="en-US" sz="1400" b="1" dirty="0" smtClean="0">
                <a:solidFill>
                  <a:schemeClr val="dk1"/>
                </a:solidFill>
                <a:latin typeface="Garamond" pitchFamily="18" charset="0"/>
              </a:rPr>
              <a:t>	</a:t>
            </a:r>
            <a:r>
              <a:rPr lang="en-US" sz="1400" dirty="0" smtClean="0">
                <a:solidFill>
                  <a:schemeClr val="dk1"/>
                </a:solidFill>
                <a:latin typeface="Garamond" pitchFamily="18" charset="0"/>
              </a:rPr>
              <a:t>	</a:t>
            </a:r>
            <a:r>
              <a:rPr lang="en-US" sz="1400" dirty="0" err="1" smtClean="0">
                <a:solidFill>
                  <a:schemeClr val="dk1"/>
                </a:solidFill>
                <a:latin typeface="Garamond" pitchFamily="18" charset="0"/>
              </a:rPr>
              <a:t>Christer</a:t>
            </a:r>
            <a:r>
              <a:rPr lang="en-US" sz="1400" dirty="0" smtClean="0">
                <a:solidFill>
                  <a:schemeClr val="dk1"/>
                </a:solidFill>
                <a:latin typeface="Garamond" pitchFamily="18" charset="0"/>
              </a:rPr>
              <a:t> </a:t>
            </a:r>
            <a:r>
              <a:rPr lang="en-US" sz="1400" dirty="0" err="1">
                <a:solidFill>
                  <a:schemeClr val="dk1"/>
                </a:solidFill>
                <a:latin typeface="Garamond" pitchFamily="18" charset="0"/>
              </a:rPr>
              <a:t>Wingren</a:t>
            </a:r>
            <a:r>
              <a:rPr lang="en-US" sz="1400" dirty="0">
                <a:solidFill>
                  <a:schemeClr val="dk1"/>
                </a:solidFill>
                <a:latin typeface="Garamond" pitchFamily="18" charset="0"/>
              </a:rPr>
              <a:t>, Lund University</a:t>
            </a:r>
            <a:endParaRPr lang="sv-SE" sz="1400" dirty="0" smtClean="0">
              <a:latin typeface="Garamond" pitchFamily="18" charset="0"/>
              <a:cs typeface="Angsana New" pitchFamily="18" charset="-34"/>
            </a:endParaRPr>
          </a:p>
          <a:p>
            <a:endParaRPr lang="en-US" sz="1400" dirty="0">
              <a:solidFill>
                <a:schemeClr val="dk1"/>
              </a:solidFill>
              <a:latin typeface="Garamond" pitchFamily="18" charset="0"/>
              <a:cs typeface="Angsana New" pitchFamily="18" charset="-34"/>
            </a:endParaRPr>
          </a:p>
          <a:p>
            <a:r>
              <a:rPr lang="sv-SE" sz="1400" b="1" dirty="0" smtClean="0">
                <a:solidFill>
                  <a:schemeClr val="tx2">
                    <a:lumMod val="20000"/>
                    <a:lumOff val="80000"/>
                  </a:schemeClr>
                </a:solidFill>
                <a:latin typeface="Garamond" pitchFamily="18" charset="0"/>
                <a:cs typeface="Angsana New" pitchFamily="18" charset="-34"/>
              </a:rPr>
              <a:t>16:20</a:t>
            </a:r>
            <a:r>
              <a:rPr lang="sv-SE" sz="1400" b="1" dirty="0" smtClean="0">
                <a:solidFill>
                  <a:schemeClr val="dk1"/>
                </a:solidFill>
                <a:latin typeface="Garamond" pitchFamily="18" charset="0"/>
                <a:cs typeface="Angsana New" pitchFamily="18" charset="-34"/>
              </a:rPr>
              <a:t> 		</a:t>
            </a:r>
            <a:r>
              <a:rPr lang="sv-SE" sz="1400" b="1" dirty="0" smtClean="0">
                <a:solidFill>
                  <a:schemeClr val="dk1"/>
                </a:solidFill>
                <a:latin typeface="Garamond" pitchFamily="18" charset="0"/>
              </a:rPr>
              <a:t>Panel </a:t>
            </a:r>
            <a:r>
              <a:rPr lang="sv-SE" sz="1400" b="1" dirty="0" err="1">
                <a:solidFill>
                  <a:schemeClr val="dk1"/>
                </a:solidFill>
                <a:latin typeface="Garamond" pitchFamily="18" charset="0"/>
              </a:rPr>
              <a:t>discussion</a:t>
            </a:r>
            <a:r>
              <a:rPr lang="sv-SE" sz="1400" b="1" dirty="0">
                <a:solidFill>
                  <a:schemeClr val="dk1"/>
                </a:solidFill>
                <a:latin typeface="Garamond" pitchFamily="18" charset="0"/>
              </a:rPr>
              <a:t/>
            </a:r>
            <a:br>
              <a:rPr lang="sv-SE" sz="1400" b="1" dirty="0">
                <a:solidFill>
                  <a:schemeClr val="dk1"/>
                </a:solidFill>
                <a:latin typeface="Garamond" pitchFamily="18" charset="0"/>
              </a:rPr>
            </a:br>
            <a:r>
              <a:rPr lang="sv-SE" sz="1400" b="1" dirty="0" smtClean="0">
                <a:solidFill>
                  <a:schemeClr val="dk1"/>
                </a:solidFill>
                <a:latin typeface="Garamond" pitchFamily="18" charset="0"/>
              </a:rPr>
              <a:t>		</a:t>
            </a:r>
            <a:r>
              <a:rPr lang="sv-SE" sz="1400" dirty="0" smtClean="0">
                <a:solidFill>
                  <a:schemeClr val="dk1"/>
                </a:solidFill>
                <a:latin typeface="Garamond" pitchFamily="18" charset="0"/>
              </a:rPr>
              <a:t>Roland </a:t>
            </a:r>
            <a:r>
              <a:rPr lang="sv-SE" sz="1400" dirty="0">
                <a:solidFill>
                  <a:schemeClr val="dk1"/>
                </a:solidFill>
                <a:latin typeface="Garamond" pitchFamily="18" charset="0"/>
              </a:rPr>
              <a:t>Andersson, Region Skåne</a:t>
            </a:r>
          </a:p>
          <a:p>
            <a:r>
              <a:rPr lang="sv-SE" sz="1400" dirty="0" smtClean="0">
                <a:solidFill>
                  <a:schemeClr val="dk1"/>
                </a:solidFill>
                <a:latin typeface="Garamond" pitchFamily="18" charset="0"/>
              </a:rPr>
              <a:t>		Rolf </a:t>
            </a:r>
            <a:r>
              <a:rPr lang="sv-SE" sz="1400" dirty="0" err="1">
                <a:solidFill>
                  <a:schemeClr val="dk1"/>
                </a:solidFill>
                <a:latin typeface="Garamond" pitchFamily="18" charset="0"/>
              </a:rPr>
              <a:t>Ehrnström</a:t>
            </a:r>
            <a:r>
              <a:rPr lang="sv-SE" sz="1400" dirty="0">
                <a:solidFill>
                  <a:schemeClr val="dk1"/>
                </a:solidFill>
                <a:latin typeface="Garamond" pitchFamily="18" charset="0"/>
              </a:rPr>
              <a:t>, CSO, DAKO</a:t>
            </a:r>
          </a:p>
          <a:p>
            <a:r>
              <a:rPr lang="sv-SE" sz="1400" dirty="0" smtClean="0">
                <a:solidFill>
                  <a:schemeClr val="dk1"/>
                </a:solidFill>
                <a:latin typeface="Garamond" pitchFamily="18" charset="0"/>
              </a:rPr>
              <a:t>		Carlos </a:t>
            </a:r>
            <a:r>
              <a:rPr lang="sv-SE" sz="1400" dirty="0" err="1">
                <a:solidFill>
                  <a:schemeClr val="dk1"/>
                </a:solidFill>
                <a:latin typeface="Garamond" pitchFamily="18" charset="0"/>
              </a:rPr>
              <a:t>Rovira</a:t>
            </a:r>
            <a:r>
              <a:rPr lang="sv-SE" sz="1400" dirty="0">
                <a:solidFill>
                  <a:schemeClr val="dk1"/>
                </a:solidFill>
                <a:latin typeface="Garamond" pitchFamily="18" charset="0"/>
              </a:rPr>
              <a:t>, Lund University</a:t>
            </a:r>
          </a:p>
          <a:p>
            <a:r>
              <a:rPr lang="sv-SE" sz="1400" dirty="0" smtClean="0">
                <a:solidFill>
                  <a:schemeClr val="dk1"/>
                </a:solidFill>
                <a:latin typeface="Garamond" pitchFamily="18" charset="0"/>
              </a:rPr>
              <a:t>		Christer </a:t>
            </a:r>
            <a:r>
              <a:rPr lang="sv-SE" sz="1400" dirty="0">
                <a:solidFill>
                  <a:schemeClr val="dk1"/>
                </a:solidFill>
                <a:latin typeface="Garamond" pitchFamily="18" charset="0"/>
              </a:rPr>
              <a:t>Wingren, Lund University</a:t>
            </a:r>
            <a:endParaRPr lang="sv-SE" sz="1400" dirty="0" smtClean="0">
              <a:latin typeface="Garamond" pitchFamily="18" charset="0"/>
              <a:cs typeface="Angsana New" pitchFamily="18" charset="-34"/>
            </a:endParaRPr>
          </a:p>
          <a:p>
            <a:endParaRPr lang="sv-SE" sz="1400" dirty="0" smtClean="0">
              <a:latin typeface="Garamond" pitchFamily="18" charset="0"/>
              <a:cs typeface="Angsana New" pitchFamily="18" charset="-34"/>
            </a:endParaRPr>
          </a:p>
          <a:p>
            <a:r>
              <a:rPr lang="en-US" sz="1400" b="1" dirty="0" smtClean="0">
                <a:solidFill>
                  <a:schemeClr val="dk1"/>
                </a:solidFill>
                <a:latin typeface="Garamond" pitchFamily="18" charset="0"/>
                <a:cs typeface="Angsana New" pitchFamily="18" charset="-34"/>
              </a:rPr>
              <a:t>		</a:t>
            </a:r>
            <a:endParaRPr lang="sv-SE" sz="1400" dirty="0" smtClean="0">
              <a:latin typeface="Garamond" pitchFamily="18" charset="0"/>
              <a:cs typeface="Angsana New" pitchFamily="18" charset="-34"/>
            </a:endParaRPr>
          </a:p>
        </p:txBody>
      </p:sp>
      <p:sp>
        <p:nvSpPr>
          <p:cNvPr id="8" name="Rectangle 5"/>
          <p:cNvSpPr>
            <a:spLocks noChangeArrowheads="1"/>
          </p:cNvSpPr>
          <p:nvPr/>
        </p:nvSpPr>
        <p:spPr bwMode="auto">
          <a:xfrm>
            <a:off x="0" y="4809600"/>
            <a:ext cx="6858000" cy="632520"/>
          </a:xfrm>
          <a:prstGeom prst="rect">
            <a:avLst/>
          </a:prstGeom>
          <a:solidFill>
            <a:srgbClr val="0000CC">
              <a:alpha val="50196"/>
            </a:srgbClr>
          </a:solidFill>
          <a:ln w="9525">
            <a:noFill/>
            <a:miter lim="800000"/>
            <a:headEnd/>
            <a:tailEnd/>
          </a:ln>
          <a:effectLst/>
        </p:spPr>
        <p:txBody>
          <a:bodyPr wrap="none" anchor="ctr"/>
          <a:lstStyle/>
          <a:p>
            <a:r>
              <a:rPr lang="sv-SE" sz="1400" b="1" dirty="0" smtClean="0">
                <a:solidFill>
                  <a:schemeClr val="bg1"/>
                </a:solidFill>
                <a:latin typeface="Arial" pitchFamily="34" charset="0"/>
                <a:cs typeface="Arial" pitchFamily="34" charset="0"/>
              </a:rPr>
              <a:t>17:00		END OF DAY</a:t>
            </a:r>
            <a:endParaRPr lang="sv-SE" sz="1400" b="1" dirty="0">
              <a:solidFill>
                <a:schemeClr val="bg1"/>
              </a:solidFill>
              <a:latin typeface="Arial" pitchFamily="34" charset="0"/>
              <a:cs typeface="Arial" pitchFamily="34" charset="0"/>
            </a:endParaRPr>
          </a:p>
        </p:txBody>
      </p:sp>
      <p:grpSp>
        <p:nvGrpSpPr>
          <p:cNvPr id="11" name="Grupp 10"/>
          <p:cNvGrpSpPr/>
          <p:nvPr/>
        </p:nvGrpSpPr>
        <p:grpSpPr>
          <a:xfrm>
            <a:off x="548680" y="5601072"/>
            <a:ext cx="5760640" cy="3727473"/>
            <a:chOff x="548680" y="5601072"/>
            <a:chExt cx="5760640" cy="3727473"/>
          </a:xfrm>
        </p:grpSpPr>
        <p:pic>
          <p:nvPicPr>
            <p:cNvPr id="12" name="Picture 2"/>
            <p:cNvPicPr>
              <a:picLocks noChangeAspect="1" noChangeArrowheads="1"/>
            </p:cNvPicPr>
            <p:nvPr/>
          </p:nvPicPr>
          <p:blipFill>
            <a:blip r:embed="rId2" cstate="print"/>
            <a:srcRect l="41227" t="35063" r="21139" b="21626"/>
            <a:stretch>
              <a:fillRect/>
            </a:stretch>
          </p:blipFill>
          <p:spPr bwMode="auto">
            <a:xfrm>
              <a:off x="548680" y="5601072"/>
              <a:ext cx="5760640" cy="3727473"/>
            </a:xfrm>
            <a:prstGeom prst="rect">
              <a:avLst/>
            </a:prstGeom>
            <a:noFill/>
            <a:ln w="9525">
              <a:noFill/>
              <a:miter lim="800000"/>
              <a:headEnd/>
              <a:tailEnd/>
            </a:ln>
          </p:spPr>
        </p:pic>
        <p:sp>
          <p:nvSpPr>
            <p:cNvPr id="13" name="Multiplicera 12"/>
            <p:cNvSpPr/>
            <p:nvPr/>
          </p:nvSpPr>
          <p:spPr>
            <a:xfrm>
              <a:off x="5013176" y="7596000"/>
              <a:ext cx="288032" cy="288032"/>
            </a:xfrm>
            <a:prstGeom prst="mathMultiply">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Höger 13"/>
            <p:cNvSpPr/>
            <p:nvPr/>
          </p:nvSpPr>
          <p:spPr>
            <a:xfrm rot="20768845">
              <a:off x="4657567" y="8136000"/>
              <a:ext cx="288032" cy="7200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textruta 14"/>
            <p:cNvSpPr txBox="1"/>
            <p:nvPr/>
          </p:nvSpPr>
          <p:spPr>
            <a:xfrm>
              <a:off x="4968000" y="7848000"/>
              <a:ext cx="327334" cy="369332"/>
            </a:xfrm>
            <a:prstGeom prst="rect">
              <a:avLst/>
            </a:prstGeom>
            <a:noFill/>
          </p:spPr>
          <p:txBody>
            <a:bodyPr wrap="none" rtlCol="0">
              <a:spAutoFit/>
            </a:bodyPr>
            <a:lstStyle/>
            <a:p>
              <a:r>
                <a:rPr lang="sv-SE" b="1" dirty="0" smtClean="0">
                  <a:solidFill>
                    <a:schemeClr val="tx2"/>
                  </a:solidFill>
                  <a:latin typeface="Garamond" pitchFamily="18" charset="0"/>
                </a:rPr>
                <a:t>P</a:t>
              </a:r>
              <a:endParaRPr lang="sv-SE" b="1" dirty="0">
                <a:solidFill>
                  <a:schemeClr val="tx2"/>
                </a:solidFill>
                <a:latin typeface="Garamond" pitchFamily="18" charset="0"/>
              </a:endParaRPr>
            </a:p>
          </p:txBody>
        </p:sp>
      </p:gr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276</Words>
  <Application>Microsoft Office PowerPoint</Application>
  <PresentationFormat>A4 (210 x 297 mm)</PresentationFormat>
  <Paragraphs>50</Paragraphs>
  <Slides>4</Slides>
  <Notes>0</Notes>
  <HiddenSlides>0</HiddenSlides>
  <MMClips>0</MMClips>
  <ScaleCrop>false</ScaleCrop>
  <HeadingPairs>
    <vt:vector size="4" baseType="variant">
      <vt:variant>
        <vt:lpstr>Tema</vt:lpstr>
      </vt:variant>
      <vt:variant>
        <vt:i4>1</vt:i4>
      </vt:variant>
      <vt:variant>
        <vt:lpstr>Bildrubriker</vt:lpstr>
      </vt:variant>
      <vt:variant>
        <vt:i4>4</vt:i4>
      </vt:variant>
    </vt:vector>
  </HeadingPairs>
  <TitlesOfParts>
    <vt:vector size="5" baseType="lpstr">
      <vt:lpstr>Office-tema</vt:lpstr>
      <vt:lpstr>Bild 1</vt:lpstr>
      <vt:lpstr>Bild 2</vt:lpstr>
      <vt:lpstr>Bild 3</vt:lpstr>
      <vt:lpstr>Bild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margareta</dc:creator>
  <cp:lastModifiedBy>margareta</cp:lastModifiedBy>
  <cp:revision>27</cp:revision>
  <dcterms:created xsi:type="dcterms:W3CDTF">2012-01-31T12:25:33Z</dcterms:created>
  <dcterms:modified xsi:type="dcterms:W3CDTF">2012-02-07T11:49:24Z</dcterms:modified>
</cp:coreProperties>
</file>